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98" r:id="rId3"/>
    <p:sldId id="281" r:id="rId4"/>
    <p:sldId id="299" r:id="rId5"/>
    <p:sldId id="284" r:id="rId6"/>
    <p:sldId id="287" r:id="rId7"/>
    <p:sldId id="285" r:id="rId8"/>
    <p:sldId id="286" r:id="rId9"/>
    <p:sldId id="288" r:id="rId10"/>
    <p:sldId id="289" r:id="rId11"/>
    <p:sldId id="290" r:id="rId12"/>
    <p:sldId id="291" r:id="rId13"/>
    <p:sldId id="292" r:id="rId14"/>
    <p:sldId id="303" r:id="rId15"/>
    <p:sldId id="275" r:id="rId16"/>
    <p:sldId id="276" r:id="rId17"/>
    <p:sldId id="300" r:id="rId18"/>
    <p:sldId id="301" r:id="rId19"/>
    <p:sldId id="262" r:id="rId20"/>
    <p:sldId id="294" r:id="rId21"/>
    <p:sldId id="280" r:id="rId22"/>
    <p:sldId id="296" r:id="rId23"/>
    <p:sldId id="302" r:id="rId24"/>
    <p:sldId id="267" r:id="rId25"/>
    <p:sldId id="297"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64" autoAdjust="0"/>
    <p:restoredTop sz="94660"/>
  </p:normalViewPr>
  <p:slideViewPr>
    <p:cSldViewPr snapToGrid="0">
      <p:cViewPr varScale="1">
        <p:scale>
          <a:sx n="82" d="100"/>
          <a:sy n="82" d="100"/>
        </p:scale>
        <p:origin x="3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28E8DC-71A8-466F-A6AF-71723C246CAB}" type="doc">
      <dgm:prSet loTypeId="urn:microsoft.com/office/officeart/2016/7/layout/BasicLinearProcessNumbered" loCatId="process" qsTypeId="urn:microsoft.com/office/officeart/2005/8/quickstyle/simple4" qsCatId="simple" csTypeId="urn:microsoft.com/office/officeart/2005/8/colors/colorful5" csCatId="colorful" phldr="1"/>
      <dgm:spPr/>
      <dgm:t>
        <a:bodyPr/>
        <a:lstStyle/>
        <a:p>
          <a:endParaRPr lang="en-US"/>
        </a:p>
      </dgm:t>
    </dgm:pt>
    <dgm:pt modelId="{F6D4EC81-2A63-48C9-B3B9-7C9CA0AA9662}">
      <dgm:prSet custT="1"/>
      <dgm:spPr/>
      <dgm:t>
        <a:bodyPr/>
        <a:lstStyle/>
        <a:p>
          <a:r>
            <a:rPr lang="en-US" sz="1600" dirty="0"/>
            <a:t>Each group will be given a  blank Venn Diagram with a space for all 4 market structures.</a:t>
          </a:r>
        </a:p>
      </dgm:t>
    </dgm:pt>
    <dgm:pt modelId="{048CD0A9-0E4F-4C6A-A7B2-7A6DE3BD3F69}" type="parTrans" cxnId="{A057E71F-E6F6-4DAC-9BC1-EC8739A3EAE5}">
      <dgm:prSet/>
      <dgm:spPr/>
      <dgm:t>
        <a:bodyPr/>
        <a:lstStyle/>
        <a:p>
          <a:endParaRPr lang="en-US"/>
        </a:p>
      </dgm:t>
    </dgm:pt>
    <dgm:pt modelId="{E74D3C4D-DFCA-4AC1-89EF-2BB1F697BF17}" type="sibTrans" cxnId="{A057E71F-E6F6-4DAC-9BC1-EC8739A3EAE5}">
      <dgm:prSet phldrT="1"/>
      <dgm:spPr/>
      <dgm:t>
        <a:bodyPr/>
        <a:lstStyle/>
        <a:p>
          <a:r>
            <a:rPr lang="en-US"/>
            <a:t>1</a:t>
          </a:r>
        </a:p>
      </dgm:t>
    </dgm:pt>
    <dgm:pt modelId="{9F57C968-22DC-4A16-AEFB-C9A9C8242DA3}">
      <dgm:prSet custT="1"/>
      <dgm:spPr/>
      <dgm:t>
        <a:bodyPr/>
        <a:lstStyle/>
        <a:p>
          <a:r>
            <a:rPr lang="en-US" sz="1600" dirty="0"/>
            <a:t>Each group will also be given a set of “Market Element” cards that describe different elements of markets.</a:t>
          </a:r>
        </a:p>
      </dgm:t>
    </dgm:pt>
    <dgm:pt modelId="{59615945-0E54-4ABF-A881-176BD9015326}" type="parTrans" cxnId="{D01697BF-3EDA-4B62-BA55-98EE7AEA6484}">
      <dgm:prSet/>
      <dgm:spPr/>
      <dgm:t>
        <a:bodyPr/>
        <a:lstStyle/>
        <a:p>
          <a:endParaRPr lang="en-US"/>
        </a:p>
      </dgm:t>
    </dgm:pt>
    <dgm:pt modelId="{FD1382E9-54FA-4117-A0C9-24DC0A56A853}" type="sibTrans" cxnId="{D01697BF-3EDA-4B62-BA55-98EE7AEA6484}">
      <dgm:prSet phldrT="2"/>
      <dgm:spPr/>
      <dgm:t>
        <a:bodyPr/>
        <a:lstStyle/>
        <a:p>
          <a:r>
            <a:rPr lang="en-US"/>
            <a:t>2</a:t>
          </a:r>
        </a:p>
      </dgm:t>
    </dgm:pt>
    <dgm:pt modelId="{2E936046-45F8-48C8-AE45-6DA0CA435ACA}">
      <dgm:prSet custT="1"/>
      <dgm:spPr/>
      <dgm:t>
        <a:bodyPr/>
        <a:lstStyle/>
        <a:p>
          <a:r>
            <a:rPr lang="en-US" sz="1600" dirty="0"/>
            <a:t>Your job is to place the appropriate cards in the left column of the market structure sheet with that characteristic.</a:t>
          </a:r>
        </a:p>
      </dgm:t>
    </dgm:pt>
    <dgm:pt modelId="{A2037A8E-D3D9-4C10-A233-FFF6028DD866}" type="parTrans" cxnId="{BE57D1F9-18CE-4071-B837-51A468FC270F}">
      <dgm:prSet/>
      <dgm:spPr/>
      <dgm:t>
        <a:bodyPr/>
        <a:lstStyle/>
        <a:p>
          <a:endParaRPr lang="en-US"/>
        </a:p>
      </dgm:t>
    </dgm:pt>
    <dgm:pt modelId="{1F0B293C-A52D-4F9B-B48B-27ED02DC4691}" type="sibTrans" cxnId="{BE57D1F9-18CE-4071-B837-51A468FC270F}">
      <dgm:prSet phldrT="3"/>
      <dgm:spPr/>
      <dgm:t>
        <a:bodyPr/>
        <a:lstStyle/>
        <a:p>
          <a:r>
            <a:rPr lang="en-US"/>
            <a:t>3</a:t>
          </a:r>
        </a:p>
      </dgm:t>
    </dgm:pt>
    <dgm:pt modelId="{131F464F-40A8-46CE-B3EA-E57FCDED62C4}">
      <dgm:prSet custT="1"/>
      <dgm:spPr/>
      <dgm:t>
        <a:bodyPr/>
        <a:lstStyle/>
        <a:p>
          <a:r>
            <a:rPr lang="en-US" sz="1600" dirty="0"/>
            <a:t>Note:  Remember, some elements may apply to more than one market structure and  some will only apply to one structure</a:t>
          </a:r>
        </a:p>
      </dgm:t>
    </dgm:pt>
    <dgm:pt modelId="{C745A234-A1F0-471B-9B86-517EE67334B6}" type="parTrans" cxnId="{C0DE61C0-8292-4A34-BFB1-A60E6C8EF1E4}">
      <dgm:prSet/>
      <dgm:spPr/>
      <dgm:t>
        <a:bodyPr/>
        <a:lstStyle/>
        <a:p>
          <a:endParaRPr lang="en-US"/>
        </a:p>
      </dgm:t>
    </dgm:pt>
    <dgm:pt modelId="{759A8351-D8E9-4D46-87FC-DA05052369CE}" type="sibTrans" cxnId="{C0DE61C0-8292-4A34-BFB1-A60E6C8EF1E4}">
      <dgm:prSet phldrT="4"/>
      <dgm:spPr/>
      <dgm:t>
        <a:bodyPr/>
        <a:lstStyle/>
        <a:p>
          <a:r>
            <a:rPr lang="en-US"/>
            <a:t>4</a:t>
          </a:r>
        </a:p>
      </dgm:t>
    </dgm:pt>
    <dgm:pt modelId="{37D44345-04AB-4E2C-8AAD-DCA79D514BD5}" type="pres">
      <dgm:prSet presAssocID="{3128E8DC-71A8-466F-A6AF-71723C246CAB}" presName="Name0" presStyleCnt="0">
        <dgm:presLayoutVars>
          <dgm:animLvl val="lvl"/>
          <dgm:resizeHandles val="exact"/>
        </dgm:presLayoutVars>
      </dgm:prSet>
      <dgm:spPr/>
    </dgm:pt>
    <dgm:pt modelId="{5CC4B494-0AFF-431F-B264-F5D93433C3C3}" type="pres">
      <dgm:prSet presAssocID="{F6D4EC81-2A63-48C9-B3B9-7C9CA0AA9662}" presName="compositeNode" presStyleCnt="0">
        <dgm:presLayoutVars>
          <dgm:bulletEnabled val="1"/>
        </dgm:presLayoutVars>
      </dgm:prSet>
      <dgm:spPr/>
    </dgm:pt>
    <dgm:pt modelId="{73C73232-027C-4CFB-991E-A4409C7208C6}" type="pres">
      <dgm:prSet presAssocID="{F6D4EC81-2A63-48C9-B3B9-7C9CA0AA9662}" presName="bgRect" presStyleLbl="bgAccFollowNode1" presStyleIdx="0" presStyleCnt="4"/>
      <dgm:spPr/>
    </dgm:pt>
    <dgm:pt modelId="{8BECBC7D-9649-422D-AF65-B2B5876B5BBE}" type="pres">
      <dgm:prSet presAssocID="{E74D3C4D-DFCA-4AC1-89EF-2BB1F697BF17}" presName="sibTransNodeCircle" presStyleLbl="alignNode1" presStyleIdx="0" presStyleCnt="8">
        <dgm:presLayoutVars>
          <dgm:chMax val="0"/>
          <dgm:bulletEnabled/>
        </dgm:presLayoutVars>
      </dgm:prSet>
      <dgm:spPr/>
    </dgm:pt>
    <dgm:pt modelId="{8CE4A7E2-FD46-42FA-9538-A3BCF4389DCC}" type="pres">
      <dgm:prSet presAssocID="{F6D4EC81-2A63-48C9-B3B9-7C9CA0AA9662}" presName="bottomLine" presStyleLbl="alignNode1" presStyleIdx="1" presStyleCnt="8">
        <dgm:presLayoutVars/>
      </dgm:prSet>
      <dgm:spPr/>
    </dgm:pt>
    <dgm:pt modelId="{6AEEFCDD-C18A-430F-8C2B-563CF94542F2}" type="pres">
      <dgm:prSet presAssocID="{F6D4EC81-2A63-48C9-B3B9-7C9CA0AA9662}" presName="nodeText" presStyleLbl="bgAccFollowNode1" presStyleIdx="0" presStyleCnt="4">
        <dgm:presLayoutVars>
          <dgm:bulletEnabled val="1"/>
        </dgm:presLayoutVars>
      </dgm:prSet>
      <dgm:spPr/>
    </dgm:pt>
    <dgm:pt modelId="{F458A04D-A7D7-4D60-9F8D-008B52E6DF95}" type="pres">
      <dgm:prSet presAssocID="{E74D3C4D-DFCA-4AC1-89EF-2BB1F697BF17}" presName="sibTrans" presStyleCnt="0"/>
      <dgm:spPr/>
    </dgm:pt>
    <dgm:pt modelId="{590DFDF6-9429-47A6-A108-B5B4761446A0}" type="pres">
      <dgm:prSet presAssocID="{9F57C968-22DC-4A16-AEFB-C9A9C8242DA3}" presName="compositeNode" presStyleCnt="0">
        <dgm:presLayoutVars>
          <dgm:bulletEnabled val="1"/>
        </dgm:presLayoutVars>
      </dgm:prSet>
      <dgm:spPr/>
    </dgm:pt>
    <dgm:pt modelId="{CCE5246A-5EFC-4B35-9A7A-1216A01C9882}" type="pres">
      <dgm:prSet presAssocID="{9F57C968-22DC-4A16-AEFB-C9A9C8242DA3}" presName="bgRect" presStyleLbl="bgAccFollowNode1" presStyleIdx="1" presStyleCnt="4"/>
      <dgm:spPr/>
    </dgm:pt>
    <dgm:pt modelId="{DA7CA070-D616-4A47-A003-E3EB9B634654}" type="pres">
      <dgm:prSet presAssocID="{FD1382E9-54FA-4117-A0C9-24DC0A56A853}" presName="sibTransNodeCircle" presStyleLbl="alignNode1" presStyleIdx="2" presStyleCnt="8">
        <dgm:presLayoutVars>
          <dgm:chMax val="0"/>
          <dgm:bulletEnabled/>
        </dgm:presLayoutVars>
      </dgm:prSet>
      <dgm:spPr/>
    </dgm:pt>
    <dgm:pt modelId="{D31F9D09-EF3C-4C6D-8AD7-4A929F889FCD}" type="pres">
      <dgm:prSet presAssocID="{9F57C968-22DC-4A16-AEFB-C9A9C8242DA3}" presName="bottomLine" presStyleLbl="alignNode1" presStyleIdx="3" presStyleCnt="8">
        <dgm:presLayoutVars/>
      </dgm:prSet>
      <dgm:spPr/>
    </dgm:pt>
    <dgm:pt modelId="{E6137EA1-ED5A-48C7-B3F0-091EF0E8A767}" type="pres">
      <dgm:prSet presAssocID="{9F57C968-22DC-4A16-AEFB-C9A9C8242DA3}" presName="nodeText" presStyleLbl="bgAccFollowNode1" presStyleIdx="1" presStyleCnt="4">
        <dgm:presLayoutVars>
          <dgm:bulletEnabled val="1"/>
        </dgm:presLayoutVars>
      </dgm:prSet>
      <dgm:spPr/>
    </dgm:pt>
    <dgm:pt modelId="{E3E3B78E-9A17-49FD-8C54-1D5B949FDC70}" type="pres">
      <dgm:prSet presAssocID="{FD1382E9-54FA-4117-A0C9-24DC0A56A853}" presName="sibTrans" presStyleCnt="0"/>
      <dgm:spPr/>
    </dgm:pt>
    <dgm:pt modelId="{C52C9E2C-1632-408D-BA6D-1318E2856DB7}" type="pres">
      <dgm:prSet presAssocID="{2E936046-45F8-48C8-AE45-6DA0CA435ACA}" presName="compositeNode" presStyleCnt="0">
        <dgm:presLayoutVars>
          <dgm:bulletEnabled val="1"/>
        </dgm:presLayoutVars>
      </dgm:prSet>
      <dgm:spPr/>
    </dgm:pt>
    <dgm:pt modelId="{E7BAA3E7-DAD8-4BA3-AEB7-BC4E65DA1254}" type="pres">
      <dgm:prSet presAssocID="{2E936046-45F8-48C8-AE45-6DA0CA435ACA}" presName="bgRect" presStyleLbl="bgAccFollowNode1" presStyleIdx="2" presStyleCnt="4"/>
      <dgm:spPr/>
    </dgm:pt>
    <dgm:pt modelId="{225707BC-E7C1-47F2-ABE0-78B25521E521}" type="pres">
      <dgm:prSet presAssocID="{1F0B293C-A52D-4F9B-B48B-27ED02DC4691}" presName="sibTransNodeCircle" presStyleLbl="alignNode1" presStyleIdx="4" presStyleCnt="8">
        <dgm:presLayoutVars>
          <dgm:chMax val="0"/>
          <dgm:bulletEnabled/>
        </dgm:presLayoutVars>
      </dgm:prSet>
      <dgm:spPr/>
    </dgm:pt>
    <dgm:pt modelId="{E09883DE-B1A4-44BB-91BC-98DE4035BFDC}" type="pres">
      <dgm:prSet presAssocID="{2E936046-45F8-48C8-AE45-6DA0CA435ACA}" presName="bottomLine" presStyleLbl="alignNode1" presStyleIdx="5" presStyleCnt="8">
        <dgm:presLayoutVars/>
      </dgm:prSet>
      <dgm:spPr/>
    </dgm:pt>
    <dgm:pt modelId="{51E25654-1EDD-4D9B-B2D2-E04C92952976}" type="pres">
      <dgm:prSet presAssocID="{2E936046-45F8-48C8-AE45-6DA0CA435ACA}" presName="nodeText" presStyleLbl="bgAccFollowNode1" presStyleIdx="2" presStyleCnt="4">
        <dgm:presLayoutVars>
          <dgm:bulletEnabled val="1"/>
        </dgm:presLayoutVars>
      </dgm:prSet>
      <dgm:spPr/>
    </dgm:pt>
    <dgm:pt modelId="{7D92089E-37FA-4F71-8FF6-9C20CFE6EDE0}" type="pres">
      <dgm:prSet presAssocID="{1F0B293C-A52D-4F9B-B48B-27ED02DC4691}" presName="sibTrans" presStyleCnt="0"/>
      <dgm:spPr/>
    </dgm:pt>
    <dgm:pt modelId="{3AB565B2-AAA0-442B-B16F-6153B45E1CA6}" type="pres">
      <dgm:prSet presAssocID="{131F464F-40A8-46CE-B3EA-E57FCDED62C4}" presName="compositeNode" presStyleCnt="0">
        <dgm:presLayoutVars>
          <dgm:bulletEnabled val="1"/>
        </dgm:presLayoutVars>
      </dgm:prSet>
      <dgm:spPr/>
    </dgm:pt>
    <dgm:pt modelId="{76B8DCAB-3A5D-410F-B7D6-5431AB425644}" type="pres">
      <dgm:prSet presAssocID="{131F464F-40A8-46CE-B3EA-E57FCDED62C4}" presName="bgRect" presStyleLbl="bgAccFollowNode1" presStyleIdx="3" presStyleCnt="4"/>
      <dgm:spPr/>
    </dgm:pt>
    <dgm:pt modelId="{F4FBA735-D473-43B1-8263-AF9990B947F6}" type="pres">
      <dgm:prSet presAssocID="{759A8351-D8E9-4D46-87FC-DA05052369CE}" presName="sibTransNodeCircle" presStyleLbl="alignNode1" presStyleIdx="6" presStyleCnt="8">
        <dgm:presLayoutVars>
          <dgm:chMax val="0"/>
          <dgm:bulletEnabled/>
        </dgm:presLayoutVars>
      </dgm:prSet>
      <dgm:spPr/>
    </dgm:pt>
    <dgm:pt modelId="{0C7094BA-2F71-487A-BD31-A8E59FB9BF8B}" type="pres">
      <dgm:prSet presAssocID="{131F464F-40A8-46CE-B3EA-E57FCDED62C4}" presName="bottomLine" presStyleLbl="alignNode1" presStyleIdx="7" presStyleCnt="8">
        <dgm:presLayoutVars/>
      </dgm:prSet>
      <dgm:spPr/>
    </dgm:pt>
    <dgm:pt modelId="{D21C9618-B3AB-4E10-8701-E9ABA036987A}" type="pres">
      <dgm:prSet presAssocID="{131F464F-40A8-46CE-B3EA-E57FCDED62C4}" presName="nodeText" presStyleLbl="bgAccFollowNode1" presStyleIdx="3" presStyleCnt="4">
        <dgm:presLayoutVars>
          <dgm:bulletEnabled val="1"/>
        </dgm:presLayoutVars>
      </dgm:prSet>
      <dgm:spPr/>
    </dgm:pt>
  </dgm:ptLst>
  <dgm:cxnLst>
    <dgm:cxn modelId="{624B6402-2F29-4630-94A7-5EF81E6DEE78}" type="presOf" srcId="{9F57C968-22DC-4A16-AEFB-C9A9C8242DA3}" destId="{CCE5246A-5EFC-4B35-9A7A-1216A01C9882}" srcOrd="0" destOrd="0" presId="urn:microsoft.com/office/officeart/2016/7/layout/BasicLinearProcessNumbered"/>
    <dgm:cxn modelId="{212A230C-2285-4413-BE3D-0DEA3F4F089D}" type="presOf" srcId="{131F464F-40A8-46CE-B3EA-E57FCDED62C4}" destId="{76B8DCAB-3A5D-410F-B7D6-5431AB425644}" srcOrd="0" destOrd="0" presId="urn:microsoft.com/office/officeart/2016/7/layout/BasicLinearProcessNumbered"/>
    <dgm:cxn modelId="{A057E71F-E6F6-4DAC-9BC1-EC8739A3EAE5}" srcId="{3128E8DC-71A8-466F-A6AF-71723C246CAB}" destId="{F6D4EC81-2A63-48C9-B3B9-7C9CA0AA9662}" srcOrd="0" destOrd="0" parTransId="{048CD0A9-0E4F-4C6A-A7B2-7A6DE3BD3F69}" sibTransId="{E74D3C4D-DFCA-4AC1-89EF-2BB1F697BF17}"/>
    <dgm:cxn modelId="{3210F526-E37E-4747-9C80-90084DCB1120}" type="presOf" srcId="{3128E8DC-71A8-466F-A6AF-71723C246CAB}" destId="{37D44345-04AB-4E2C-8AAD-DCA79D514BD5}" srcOrd="0" destOrd="0" presId="urn:microsoft.com/office/officeart/2016/7/layout/BasicLinearProcessNumbered"/>
    <dgm:cxn modelId="{96AD293B-70E0-4019-9813-181F42E7A0FD}" type="presOf" srcId="{2E936046-45F8-48C8-AE45-6DA0CA435ACA}" destId="{51E25654-1EDD-4D9B-B2D2-E04C92952976}" srcOrd="1" destOrd="0" presId="urn:microsoft.com/office/officeart/2016/7/layout/BasicLinearProcessNumbered"/>
    <dgm:cxn modelId="{CB880042-8280-4004-8256-D9F457CB2202}" type="presOf" srcId="{FD1382E9-54FA-4117-A0C9-24DC0A56A853}" destId="{DA7CA070-D616-4A47-A003-E3EB9B634654}" srcOrd="0" destOrd="0" presId="urn:microsoft.com/office/officeart/2016/7/layout/BasicLinearProcessNumbered"/>
    <dgm:cxn modelId="{C8BEA745-94C1-4C80-9DD7-6E1C7AD3D7F9}" type="presOf" srcId="{131F464F-40A8-46CE-B3EA-E57FCDED62C4}" destId="{D21C9618-B3AB-4E10-8701-E9ABA036987A}" srcOrd="1" destOrd="0" presId="urn:microsoft.com/office/officeart/2016/7/layout/BasicLinearProcessNumbered"/>
    <dgm:cxn modelId="{0282FE46-A024-46F7-AF07-F0803577E463}" type="presOf" srcId="{759A8351-D8E9-4D46-87FC-DA05052369CE}" destId="{F4FBA735-D473-43B1-8263-AF9990B947F6}" srcOrd="0" destOrd="0" presId="urn:microsoft.com/office/officeart/2016/7/layout/BasicLinearProcessNumbered"/>
    <dgm:cxn modelId="{B463FC71-F45D-43B4-9D3E-1BC173AB4121}" type="presOf" srcId="{F6D4EC81-2A63-48C9-B3B9-7C9CA0AA9662}" destId="{73C73232-027C-4CFB-991E-A4409C7208C6}" srcOrd="0" destOrd="0" presId="urn:microsoft.com/office/officeart/2016/7/layout/BasicLinearProcessNumbered"/>
    <dgm:cxn modelId="{3D187D90-3DFB-49F1-B1F7-1CF722848D19}" type="presOf" srcId="{2E936046-45F8-48C8-AE45-6DA0CA435ACA}" destId="{E7BAA3E7-DAD8-4BA3-AEB7-BC4E65DA1254}" srcOrd="0" destOrd="0" presId="urn:microsoft.com/office/officeart/2016/7/layout/BasicLinearProcessNumbered"/>
    <dgm:cxn modelId="{71E44895-FD7F-4A03-86E7-69494C7152C6}" type="presOf" srcId="{E74D3C4D-DFCA-4AC1-89EF-2BB1F697BF17}" destId="{8BECBC7D-9649-422D-AF65-B2B5876B5BBE}" srcOrd="0" destOrd="0" presId="urn:microsoft.com/office/officeart/2016/7/layout/BasicLinearProcessNumbered"/>
    <dgm:cxn modelId="{ED7287AD-BEBF-4FC0-B051-D6B2BA59BA41}" type="presOf" srcId="{9F57C968-22DC-4A16-AEFB-C9A9C8242DA3}" destId="{E6137EA1-ED5A-48C7-B3F0-091EF0E8A767}" srcOrd="1" destOrd="0" presId="urn:microsoft.com/office/officeart/2016/7/layout/BasicLinearProcessNumbered"/>
    <dgm:cxn modelId="{D01697BF-3EDA-4B62-BA55-98EE7AEA6484}" srcId="{3128E8DC-71A8-466F-A6AF-71723C246CAB}" destId="{9F57C968-22DC-4A16-AEFB-C9A9C8242DA3}" srcOrd="1" destOrd="0" parTransId="{59615945-0E54-4ABF-A881-176BD9015326}" sibTransId="{FD1382E9-54FA-4117-A0C9-24DC0A56A853}"/>
    <dgm:cxn modelId="{C0DE61C0-8292-4A34-BFB1-A60E6C8EF1E4}" srcId="{3128E8DC-71A8-466F-A6AF-71723C246CAB}" destId="{131F464F-40A8-46CE-B3EA-E57FCDED62C4}" srcOrd="3" destOrd="0" parTransId="{C745A234-A1F0-471B-9B86-517EE67334B6}" sibTransId="{759A8351-D8E9-4D46-87FC-DA05052369CE}"/>
    <dgm:cxn modelId="{56630CD7-6C3F-4A93-84CD-E4D3BD924BE5}" type="presOf" srcId="{1F0B293C-A52D-4F9B-B48B-27ED02DC4691}" destId="{225707BC-E7C1-47F2-ABE0-78B25521E521}" srcOrd="0" destOrd="0" presId="urn:microsoft.com/office/officeart/2016/7/layout/BasicLinearProcessNumbered"/>
    <dgm:cxn modelId="{35B8E8F7-B27B-4E8D-B684-B8647F7B79F8}" type="presOf" srcId="{F6D4EC81-2A63-48C9-B3B9-7C9CA0AA9662}" destId="{6AEEFCDD-C18A-430F-8C2B-563CF94542F2}" srcOrd="1" destOrd="0" presId="urn:microsoft.com/office/officeart/2016/7/layout/BasicLinearProcessNumbered"/>
    <dgm:cxn modelId="{BE57D1F9-18CE-4071-B837-51A468FC270F}" srcId="{3128E8DC-71A8-466F-A6AF-71723C246CAB}" destId="{2E936046-45F8-48C8-AE45-6DA0CA435ACA}" srcOrd="2" destOrd="0" parTransId="{A2037A8E-D3D9-4C10-A233-FFF6028DD866}" sibTransId="{1F0B293C-A52D-4F9B-B48B-27ED02DC4691}"/>
    <dgm:cxn modelId="{4A34A5ED-E0A2-4873-9E2E-97AC833AA099}" type="presParOf" srcId="{37D44345-04AB-4E2C-8AAD-DCA79D514BD5}" destId="{5CC4B494-0AFF-431F-B264-F5D93433C3C3}" srcOrd="0" destOrd="0" presId="urn:microsoft.com/office/officeart/2016/7/layout/BasicLinearProcessNumbered"/>
    <dgm:cxn modelId="{73CFF555-9921-4145-B81D-4459E150541F}" type="presParOf" srcId="{5CC4B494-0AFF-431F-B264-F5D93433C3C3}" destId="{73C73232-027C-4CFB-991E-A4409C7208C6}" srcOrd="0" destOrd="0" presId="urn:microsoft.com/office/officeart/2016/7/layout/BasicLinearProcessNumbered"/>
    <dgm:cxn modelId="{B30EA591-C2EA-41A0-9115-CD82E83D3DBB}" type="presParOf" srcId="{5CC4B494-0AFF-431F-B264-F5D93433C3C3}" destId="{8BECBC7D-9649-422D-AF65-B2B5876B5BBE}" srcOrd="1" destOrd="0" presId="urn:microsoft.com/office/officeart/2016/7/layout/BasicLinearProcessNumbered"/>
    <dgm:cxn modelId="{449D26FC-269D-4BA1-88CF-90756CBFBF91}" type="presParOf" srcId="{5CC4B494-0AFF-431F-B264-F5D93433C3C3}" destId="{8CE4A7E2-FD46-42FA-9538-A3BCF4389DCC}" srcOrd="2" destOrd="0" presId="urn:microsoft.com/office/officeart/2016/7/layout/BasicLinearProcessNumbered"/>
    <dgm:cxn modelId="{11F11C73-DAF1-4F0E-B379-3D5D9A5BDAFF}" type="presParOf" srcId="{5CC4B494-0AFF-431F-B264-F5D93433C3C3}" destId="{6AEEFCDD-C18A-430F-8C2B-563CF94542F2}" srcOrd="3" destOrd="0" presId="urn:microsoft.com/office/officeart/2016/7/layout/BasicLinearProcessNumbered"/>
    <dgm:cxn modelId="{8F311EC9-E855-4A63-9FD4-C7AC7645B830}" type="presParOf" srcId="{37D44345-04AB-4E2C-8AAD-DCA79D514BD5}" destId="{F458A04D-A7D7-4D60-9F8D-008B52E6DF95}" srcOrd="1" destOrd="0" presId="urn:microsoft.com/office/officeart/2016/7/layout/BasicLinearProcessNumbered"/>
    <dgm:cxn modelId="{430AC9FB-C370-4574-BBAA-FF7D9B453229}" type="presParOf" srcId="{37D44345-04AB-4E2C-8AAD-DCA79D514BD5}" destId="{590DFDF6-9429-47A6-A108-B5B4761446A0}" srcOrd="2" destOrd="0" presId="urn:microsoft.com/office/officeart/2016/7/layout/BasicLinearProcessNumbered"/>
    <dgm:cxn modelId="{67B07FF7-D751-41DC-A516-AC7B457A12A8}" type="presParOf" srcId="{590DFDF6-9429-47A6-A108-B5B4761446A0}" destId="{CCE5246A-5EFC-4B35-9A7A-1216A01C9882}" srcOrd="0" destOrd="0" presId="urn:microsoft.com/office/officeart/2016/7/layout/BasicLinearProcessNumbered"/>
    <dgm:cxn modelId="{A2417629-0B00-4F61-B1AE-F9D48FDF1BB0}" type="presParOf" srcId="{590DFDF6-9429-47A6-A108-B5B4761446A0}" destId="{DA7CA070-D616-4A47-A003-E3EB9B634654}" srcOrd="1" destOrd="0" presId="urn:microsoft.com/office/officeart/2016/7/layout/BasicLinearProcessNumbered"/>
    <dgm:cxn modelId="{AAE9662B-C87D-4B7E-9C13-A2B9062482F4}" type="presParOf" srcId="{590DFDF6-9429-47A6-A108-B5B4761446A0}" destId="{D31F9D09-EF3C-4C6D-8AD7-4A929F889FCD}" srcOrd="2" destOrd="0" presId="urn:microsoft.com/office/officeart/2016/7/layout/BasicLinearProcessNumbered"/>
    <dgm:cxn modelId="{25577858-8FF4-4C8E-8F33-B9359F0F80BF}" type="presParOf" srcId="{590DFDF6-9429-47A6-A108-B5B4761446A0}" destId="{E6137EA1-ED5A-48C7-B3F0-091EF0E8A767}" srcOrd="3" destOrd="0" presId="urn:microsoft.com/office/officeart/2016/7/layout/BasicLinearProcessNumbered"/>
    <dgm:cxn modelId="{CF6C877F-6795-490D-956A-6D060AA4ACB0}" type="presParOf" srcId="{37D44345-04AB-4E2C-8AAD-DCA79D514BD5}" destId="{E3E3B78E-9A17-49FD-8C54-1D5B949FDC70}" srcOrd="3" destOrd="0" presId="urn:microsoft.com/office/officeart/2016/7/layout/BasicLinearProcessNumbered"/>
    <dgm:cxn modelId="{34ECD73E-631D-43AB-B79D-D57AA1117ED2}" type="presParOf" srcId="{37D44345-04AB-4E2C-8AAD-DCA79D514BD5}" destId="{C52C9E2C-1632-408D-BA6D-1318E2856DB7}" srcOrd="4" destOrd="0" presId="urn:microsoft.com/office/officeart/2016/7/layout/BasicLinearProcessNumbered"/>
    <dgm:cxn modelId="{98E79F06-3418-4E9E-A6ED-C9D159761D6A}" type="presParOf" srcId="{C52C9E2C-1632-408D-BA6D-1318E2856DB7}" destId="{E7BAA3E7-DAD8-4BA3-AEB7-BC4E65DA1254}" srcOrd="0" destOrd="0" presId="urn:microsoft.com/office/officeart/2016/7/layout/BasicLinearProcessNumbered"/>
    <dgm:cxn modelId="{6519D7F7-5F3C-48B5-ACFC-624B08B0421F}" type="presParOf" srcId="{C52C9E2C-1632-408D-BA6D-1318E2856DB7}" destId="{225707BC-E7C1-47F2-ABE0-78B25521E521}" srcOrd="1" destOrd="0" presId="urn:microsoft.com/office/officeart/2016/7/layout/BasicLinearProcessNumbered"/>
    <dgm:cxn modelId="{F3E8E5AF-AD3D-4D37-88AF-E18D98EF66FE}" type="presParOf" srcId="{C52C9E2C-1632-408D-BA6D-1318E2856DB7}" destId="{E09883DE-B1A4-44BB-91BC-98DE4035BFDC}" srcOrd="2" destOrd="0" presId="urn:microsoft.com/office/officeart/2016/7/layout/BasicLinearProcessNumbered"/>
    <dgm:cxn modelId="{44060C40-9571-4BB0-AB3D-152690D0BA44}" type="presParOf" srcId="{C52C9E2C-1632-408D-BA6D-1318E2856DB7}" destId="{51E25654-1EDD-4D9B-B2D2-E04C92952976}" srcOrd="3" destOrd="0" presId="urn:microsoft.com/office/officeart/2016/7/layout/BasicLinearProcessNumbered"/>
    <dgm:cxn modelId="{5D00E0FC-5537-4A10-ABBE-AD1DC2B241BA}" type="presParOf" srcId="{37D44345-04AB-4E2C-8AAD-DCA79D514BD5}" destId="{7D92089E-37FA-4F71-8FF6-9C20CFE6EDE0}" srcOrd="5" destOrd="0" presId="urn:microsoft.com/office/officeart/2016/7/layout/BasicLinearProcessNumbered"/>
    <dgm:cxn modelId="{38AAF106-C4C8-47F8-8136-679849141D1C}" type="presParOf" srcId="{37D44345-04AB-4E2C-8AAD-DCA79D514BD5}" destId="{3AB565B2-AAA0-442B-B16F-6153B45E1CA6}" srcOrd="6" destOrd="0" presId="urn:microsoft.com/office/officeart/2016/7/layout/BasicLinearProcessNumbered"/>
    <dgm:cxn modelId="{21DBA4DC-12A7-48BA-A7C2-8F808B5B9594}" type="presParOf" srcId="{3AB565B2-AAA0-442B-B16F-6153B45E1CA6}" destId="{76B8DCAB-3A5D-410F-B7D6-5431AB425644}" srcOrd="0" destOrd="0" presId="urn:microsoft.com/office/officeart/2016/7/layout/BasicLinearProcessNumbered"/>
    <dgm:cxn modelId="{C8379659-537A-42C7-92CA-C41C083FEFB2}" type="presParOf" srcId="{3AB565B2-AAA0-442B-B16F-6153B45E1CA6}" destId="{F4FBA735-D473-43B1-8263-AF9990B947F6}" srcOrd="1" destOrd="0" presId="urn:microsoft.com/office/officeart/2016/7/layout/BasicLinearProcessNumbered"/>
    <dgm:cxn modelId="{6001D8BB-40A9-4EEC-9FED-89010D1B3C0B}" type="presParOf" srcId="{3AB565B2-AAA0-442B-B16F-6153B45E1CA6}" destId="{0C7094BA-2F71-487A-BD31-A8E59FB9BF8B}" srcOrd="2" destOrd="0" presId="urn:microsoft.com/office/officeart/2016/7/layout/BasicLinearProcessNumbered"/>
    <dgm:cxn modelId="{9731CD1E-5540-438F-A9B6-AB168B18165B}" type="presParOf" srcId="{3AB565B2-AAA0-442B-B16F-6153B45E1CA6}" destId="{D21C9618-B3AB-4E10-8701-E9ABA036987A}"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F01A9D-CBA7-4925-B5DA-599F897E654F}" type="doc">
      <dgm:prSet loTypeId="urn:microsoft.com/office/officeart/2005/8/layout/venn1" loCatId="relationship" qsTypeId="urn:microsoft.com/office/officeart/2005/8/quickstyle/simple1" qsCatId="simple" csTypeId="urn:microsoft.com/office/officeart/2005/8/colors/accent1_2" csCatId="accent1" phldr="1"/>
      <dgm:spPr/>
    </dgm:pt>
    <dgm:pt modelId="{D65428B2-17FB-4D37-A70A-5084970782B7}">
      <dgm:prSet phldrT="[Text]" custT="1"/>
      <dgm:spPr>
        <a:solidFill>
          <a:srgbClr val="92D050">
            <a:alpha val="50000"/>
          </a:srgbClr>
        </a:solidFill>
      </dgm:spPr>
      <dgm:t>
        <a:bodyPr anchor="t"/>
        <a:lstStyle/>
        <a:p>
          <a:endParaRPr lang="en-US" sz="1800" b="1" u="sng" dirty="0"/>
        </a:p>
      </dgm:t>
    </dgm:pt>
    <dgm:pt modelId="{9213B19D-BC9A-4C51-B1DF-580128D08643}" type="parTrans" cxnId="{986B0F4C-ABC2-437C-80A8-DE201F0EE795}">
      <dgm:prSet/>
      <dgm:spPr/>
      <dgm:t>
        <a:bodyPr/>
        <a:lstStyle/>
        <a:p>
          <a:endParaRPr lang="en-US"/>
        </a:p>
      </dgm:t>
    </dgm:pt>
    <dgm:pt modelId="{BFE64DE0-2F5A-4287-9519-E43E0CF1F0A2}" type="sibTrans" cxnId="{986B0F4C-ABC2-437C-80A8-DE201F0EE795}">
      <dgm:prSet/>
      <dgm:spPr/>
      <dgm:t>
        <a:bodyPr/>
        <a:lstStyle/>
        <a:p>
          <a:endParaRPr lang="en-US"/>
        </a:p>
      </dgm:t>
    </dgm:pt>
    <dgm:pt modelId="{DD310B9D-1C23-4D56-9179-B65A1E7DD3C2}">
      <dgm:prSet phldrT="[Text]" custT="1"/>
      <dgm:spPr>
        <a:solidFill>
          <a:srgbClr val="FF0000">
            <a:alpha val="50000"/>
          </a:srgbClr>
        </a:solidFill>
      </dgm:spPr>
      <dgm:t>
        <a:bodyPr/>
        <a:lstStyle/>
        <a:p>
          <a:endParaRPr lang="en-US" sz="800" dirty="0"/>
        </a:p>
      </dgm:t>
    </dgm:pt>
    <dgm:pt modelId="{5B267951-39EB-42F9-B14E-2866FBF6E047}" type="parTrans" cxnId="{35A50B44-1273-4310-938E-BDC0AD7DF483}">
      <dgm:prSet/>
      <dgm:spPr/>
      <dgm:t>
        <a:bodyPr/>
        <a:lstStyle/>
        <a:p>
          <a:endParaRPr lang="en-US"/>
        </a:p>
      </dgm:t>
    </dgm:pt>
    <dgm:pt modelId="{44D65161-DFAA-43A1-94E2-E5F71808FD08}" type="sibTrans" cxnId="{35A50B44-1273-4310-938E-BDC0AD7DF483}">
      <dgm:prSet/>
      <dgm:spPr/>
      <dgm:t>
        <a:bodyPr/>
        <a:lstStyle/>
        <a:p>
          <a:endParaRPr lang="en-US"/>
        </a:p>
      </dgm:t>
    </dgm:pt>
    <dgm:pt modelId="{E49F63B2-CE89-461D-B59F-8AF0646F0430}">
      <dgm:prSet phldrT="[Text]" custT="1"/>
      <dgm:spPr>
        <a:solidFill>
          <a:srgbClr val="FFFF00">
            <a:alpha val="50000"/>
          </a:srgbClr>
        </a:solidFill>
      </dgm:spPr>
      <dgm:t>
        <a:bodyPr anchor="t"/>
        <a:lstStyle/>
        <a:p>
          <a:pPr algn="ctr"/>
          <a:endParaRPr lang="en-US" sz="1800" b="1" u="sng" dirty="0"/>
        </a:p>
      </dgm:t>
    </dgm:pt>
    <dgm:pt modelId="{30B8D315-E295-4F74-B3C2-696C3B837D52}" type="parTrans" cxnId="{2A41C56F-43FB-481F-9386-62B28F4289A1}">
      <dgm:prSet/>
      <dgm:spPr/>
      <dgm:t>
        <a:bodyPr/>
        <a:lstStyle/>
        <a:p>
          <a:endParaRPr lang="en-US"/>
        </a:p>
      </dgm:t>
    </dgm:pt>
    <dgm:pt modelId="{28D82D4A-49A3-46E1-8C83-F1AE753DB717}" type="sibTrans" cxnId="{2A41C56F-43FB-481F-9386-62B28F4289A1}">
      <dgm:prSet/>
      <dgm:spPr/>
      <dgm:t>
        <a:bodyPr/>
        <a:lstStyle/>
        <a:p>
          <a:endParaRPr lang="en-US"/>
        </a:p>
      </dgm:t>
    </dgm:pt>
    <dgm:pt modelId="{AC442E67-B358-42E2-89B2-C3CEE3D1DFC4}">
      <dgm:prSet/>
      <dgm:spPr>
        <a:solidFill>
          <a:srgbClr val="0070C0">
            <a:alpha val="50000"/>
          </a:srgbClr>
        </a:solidFill>
      </dgm:spPr>
      <dgm:t>
        <a:bodyPr/>
        <a:lstStyle/>
        <a:p>
          <a:endParaRPr lang="en-US" dirty="0"/>
        </a:p>
      </dgm:t>
    </dgm:pt>
    <dgm:pt modelId="{F016C309-CE40-468D-B8B0-70C00A3558E8}" type="parTrans" cxnId="{AA4E39FC-FBF7-4063-8884-8F4236FEC285}">
      <dgm:prSet/>
      <dgm:spPr/>
      <dgm:t>
        <a:bodyPr/>
        <a:lstStyle/>
        <a:p>
          <a:endParaRPr lang="en-US"/>
        </a:p>
      </dgm:t>
    </dgm:pt>
    <dgm:pt modelId="{4955DD54-BAAD-4579-9A95-A7D8E6CF2139}" type="sibTrans" cxnId="{AA4E39FC-FBF7-4063-8884-8F4236FEC285}">
      <dgm:prSet/>
      <dgm:spPr/>
      <dgm:t>
        <a:bodyPr/>
        <a:lstStyle/>
        <a:p>
          <a:endParaRPr lang="en-US"/>
        </a:p>
      </dgm:t>
    </dgm:pt>
    <dgm:pt modelId="{48E3D893-081F-4110-A7D5-0C083C3EB733}" type="pres">
      <dgm:prSet presAssocID="{A8F01A9D-CBA7-4925-B5DA-599F897E654F}" presName="compositeShape" presStyleCnt="0">
        <dgm:presLayoutVars>
          <dgm:chMax val="7"/>
          <dgm:dir/>
          <dgm:resizeHandles val="exact"/>
        </dgm:presLayoutVars>
      </dgm:prSet>
      <dgm:spPr/>
    </dgm:pt>
    <dgm:pt modelId="{F1FF15CB-F16F-437F-9A84-05BDC145B0ED}" type="pres">
      <dgm:prSet presAssocID="{D65428B2-17FB-4D37-A70A-5084970782B7}" presName="circ1" presStyleLbl="vennNode1" presStyleIdx="0" presStyleCnt="4" custScaleX="203597" custScaleY="121057" custLinFactNeighborX="66605" custLinFactNeighborY="9006"/>
      <dgm:spPr>
        <a:prstGeom prst="roundRect">
          <a:avLst/>
        </a:prstGeom>
      </dgm:spPr>
    </dgm:pt>
    <dgm:pt modelId="{E57B5573-7FFD-485F-9386-E9D96CA0583A}" type="pres">
      <dgm:prSet presAssocID="{D65428B2-17FB-4D37-A70A-5084970782B7}" presName="circ1Tx" presStyleLbl="revTx" presStyleIdx="0" presStyleCnt="0">
        <dgm:presLayoutVars>
          <dgm:chMax val="0"/>
          <dgm:chPref val="0"/>
          <dgm:bulletEnabled val="1"/>
        </dgm:presLayoutVars>
      </dgm:prSet>
      <dgm:spPr/>
    </dgm:pt>
    <dgm:pt modelId="{E0A48B9A-6A20-417A-BC04-AAFC34D5EFC7}" type="pres">
      <dgm:prSet presAssocID="{DD310B9D-1C23-4D56-9179-B65A1E7DD3C2}" presName="circ2" presStyleLbl="vennNode1" presStyleIdx="1" presStyleCnt="4" custScaleX="203597" custScaleY="121057" custLinFactNeighborX="26348" custLinFactNeighborY="39366"/>
      <dgm:spPr>
        <a:prstGeom prst="roundRect">
          <a:avLst/>
        </a:prstGeom>
      </dgm:spPr>
    </dgm:pt>
    <dgm:pt modelId="{7926FAF8-8396-40DD-BF8A-BF87BA33E66B}" type="pres">
      <dgm:prSet presAssocID="{DD310B9D-1C23-4D56-9179-B65A1E7DD3C2}" presName="circ2Tx" presStyleLbl="revTx" presStyleIdx="0" presStyleCnt="0">
        <dgm:presLayoutVars>
          <dgm:chMax val="0"/>
          <dgm:chPref val="0"/>
          <dgm:bulletEnabled val="1"/>
        </dgm:presLayoutVars>
      </dgm:prSet>
      <dgm:spPr>
        <a:prstGeom prst="roundRect">
          <a:avLst/>
        </a:prstGeom>
      </dgm:spPr>
    </dgm:pt>
    <dgm:pt modelId="{1BD2009C-31E9-48E5-86A3-46079B96B0B6}" type="pres">
      <dgm:prSet presAssocID="{AC442E67-B358-42E2-89B2-C3CEE3D1DFC4}" presName="circ3" presStyleLbl="vennNode1" presStyleIdx="2" presStyleCnt="4" custScaleX="203597" custScaleY="121057" custLinFactNeighborX="-66299" custLinFactNeighborY="-8228"/>
      <dgm:spPr>
        <a:prstGeom prst="roundRect">
          <a:avLst/>
        </a:prstGeom>
      </dgm:spPr>
    </dgm:pt>
    <dgm:pt modelId="{8BAD3F65-04F7-455A-B1AD-BCDFED27CAFF}" type="pres">
      <dgm:prSet presAssocID="{AC442E67-B358-42E2-89B2-C3CEE3D1DFC4}" presName="circ3Tx" presStyleLbl="revTx" presStyleIdx="0" presStyleCnt="0">
        <dgm:presLayoutVars>
          <dgm:chMax val="0"/>
          <dgm:chPref val="0"/>
          <dgm:bulletEnabled val="1"/>
        </dgm:presLayoutVars>
      </dgm:prSet>
      <dgm:spPr/>
    </dgm:pt>
    <dgm:pt modelId="{A951E5EF-4744-442C-9428-F3895F10CB33}" type="pres">
      <dgm:prSet presAssocID="{E49F63B2-CE89-461D-B59F-8AF0646F0430}" presName="circ4" presStyleLbl="vennNode1" presStyleIdx="3" presStyleCnt="4" custScaleX="203597" custScaleY="121057" custLinFactNeighborX="-22986" custLinFactNeighborY="-37765"/>
      <dgm:spPr>
        <a:prstGeom prst="roundRect">
          <a:avLst/>
        </a:prstGeom>
      </dgm:spPr>
    </dgm:pt>
    <dgm:pt modelId="{0444DC66-B0C1-47F3-88C9-ED9D283B64E4}" type="pres">
      <dgm:prSet presAssocID="{E49F63B2-CE89-461D-B59F-8AF0646F0430}" presName="circ4Tx" presStyleLbl="revTx" presStyleIdx="0" presStyleCnt="0">
        <dgm:presLayoutVars>
          <dgm:chMax val="0"/>
          <dgm:chPref val="0"/>
          <dgm:bulletEnabled val="1"/>
        </dgm:presLayoutVars>
      </dgm:prSet>
      <dgm:spPr/>
    </dgm:pt>
  </dgm:ptLst>
  <dgm:cxnLst>
    <dgm:cxn modelId="{83B3C52F-9E14-47F1-8E1B-A26457C7F9C8}" type="presOf" srcId="{AC442E67-B358-42E2-89B2-C3CEE3D1DFC4}" destId="{8BAD3F65-04F7-455A-B1AD-BCDFED27CAFF}" srcOrd="1" destOrd="0" presId="urn:microsoft.com/office/officeart/2005/8/layout/venn1"/>
    <dgm:cxn modelId="{35A50B44-1273-4310-938E-BDC0AD7DF483}" srcId="{A8F01A9D-CBA7-4925-B5DA-599F897E654F}" destId="{DD310B9D-1C23-4D56-9179-B65A1E7DD3C2}" srcOrd="1" destOrd="0" parTransId="{5B267951-39EB-42F9-B14E-2866FBF6E047}" sibTransId="{44D65161-DFAA-43A1-94E2-E5F71808FD08}"/>
    <dgm:cxn modelId="{C900A866-2D7A-4CD8-AE35-1300DB529D0D}" type="presOf" srcId="{A8F01A9D-CBA7-4925-B5DA-599F897E654F}" destId="{48E3D893-081F-4110-A7D5-0C083C3EB733}" srcOrd="0" destOrd="0" presId="urn:microsoft.com/office/officeart/2005/8/layout/venn1"/>
    <dgm:cxn modelId="{986B0F4C-ABC2-437C-80A8-DE201F0EE795}" srcId="{A8F01A9D-CBA7-4925-B5DA-599F897E654F}" destId="{D65428B2-17FB-4D37-A70A-5084970782B7}" srcOrd="0" destOrd="0" parTransId="{9213B19D-BC9A-4C51-B1DF-580128D08643}" sibTransId="{BFE64DE0-2F5A-4287-9519-E43E0CF1F0A2}"/>
    <dgm:cxn modelId="{2A41C56F-43FB-481F-9386-62B28F4289A1}" srcId="{A8F01A9D-CBA7-4925-B5DA-599F897E654F}" destId="{E49F63B2-CE89-461D-B59F-8AF0646F0430}" srcOrd="3" destOrd="0" parTransId="{30B8D315-E295-4F74-B3C2-696C3B837D52}" sibTransId="{28D82D4A-49A3-46E1-8C83-F1AE753DB717}"/>
    <dgm:cxn modelId="{85294054-0F4D-4CC2-A759-0ECE01B03EBE}" type="presOf" srcId="{D65428B2-17FB-4D37-A70A-5084970782B7}" destId="{F1FF15CB-F16F-437F-9A84-05BDC145B0ED}" srcOrd="0" destOrd="0" presId="urn:microsoft.com/office/officeart/2005/8/layout/venn1"/>
    <dgm:cxn modelId="{8C7A5E79-430E-4731-A57D-39938BC405E5}" type="presOf" srcId="{D65428B2-17FB-4D37-A70A-5084970782B7}" destId="{E57B5573-7FFD-485F-9386-E9D96CA0583A}" srcOrd="1" destOrd="0" presId="urn:microsoft.com/office/officeart/2005/8/layout/venn1"/>
    <dgm:cxn modelId="{E8F25F7D-413D-4963-A707-136C97E615FD}" type="presOf" srcId="{DD310B9D-1C23-4D56-9179-B65A1E7DD3C2}" destId="{7926FAF8-8396-40DD-BF8A-BF87BA33E66B}" srcOrd="1" destOrd="0" presId="urn:microsoft.com/office/officeart/2005/8/layout/venn1"/>
    <dgm:cxn modelId="{9E63109E-FF10-4AE6-9C5D-4BEE4B94EF97}" type="presOf" srcId="{E49F63B2-CE89-461D-B59F-8AF0646F0430}" destId="{A951E5EF-4744-442C-9428-F3895F10CB33}" srcOrd="0" destOrd="0" presId="urn:microsoft.com/office/officeart/2005/8/layout/venn1"/>
    <dgm:cxn modelId="{750F88C0-105B-4351-879D-A38D75D8DF71}" type="presOf" srcId="{DD310B9D-1C23-4D56-9179-B65A1E7DD3C2}" destId="{E0A48B9A-6A20-417A-BC04-AAFC34D5EFC7}" srcOrd="0" destOrd="0" presId="urn:microsoft.com/office/officeart/2005/8/layout/venn1"/>
    <dgm:cxn modelId="{F74229E1-4048-492E-A1EE-029682F852B3}" type="presOf" srcId="{AC442E67-B358-42E2-89B2-C3CEE3D1DFC4}" destId="{1BD2009C-31E9-48E5-86A3-46079B96B0B6}" srcOrd="0" destOrd="0" presId="urn:microsoft.com/office/officeart/2005/8/layout/venn1"/>
    <dgm:cxn modelId="{193D03EB-702E-4C8C-88AD-6B75286B98A6}" type="presOf" srcId="{E49F63B2-CE89-461D-B59F-8AF0646F0430}" destId="{0444DC66-B0C1-47F3-88C9-ED9D283B64E4}" srcOrd="1" destOrd="0" presId="urn:microsoft.com/office/officeart/2005/8/layout/venn1"/>
    <dgm:cxn modelId="{AA4E39FC-FBF7-4063-8884-8F4236FEC285}" srcId="{A8F01A9D-CBA7-4925-B5DA-599F897E654F}" destId="{AC442E67-B358-42E2-89B2-C3CEE3D1DFC4}" srcOrd="2" destOrd="0" parTransId="{F016C309-CE40-468D-B8B0-70C00A3558E8}" sibTransId="{4955DD54-BAAD-4579-9A95-A7D8E6CF2139}"/>
    <dgm:cxn modelId="{12DBB04C-7DE0-4193-9CD2-4E0D22ACA6CC}" type="presParOf" srcId="{48E3D893-081F-4110-A7D5-0C083C3EB733}" destId="{F1FF15CB-F16F-437F-9A84-05BDC145B0ED}" srcOrd="0" destOrd="0" presId="urn:microsoft.com/office/officeart/2005/8/layout/venn1"/>
    <dgm:cxn modelId="{68BED2CA-F8C1-4FF3-9740-E0EAF40AE5DB}" type="presParOf" srcId="{48E3D893-081F-4110-A7D5-0C083C3EB733}" destId="{E57B5573-7FFD-485F-9386-E9D96CA0583A}" srcOrd="1" destOrd="0" presId="urn:microsoft.com/office/officeart/2005/8/layout/venn1"/>
    <dgm:cxn modelId="{1291526F-FFCD-4B07-ADAD-DB8FB3A1FA3B}" type="presParOf" srcId="{48E3D893-081F-4110-A7D5-0C083C3EB733}" destId="{E0A48B9A-6A20-417A-BC04-AAFC34D5EFC7}" srcOrd="2" destOrd="0" presId="urn:microsoft.com/office/officeart/2005/8/layout/venn1"/>
    <dgm:cxn modelId="{7DEECB62-CDE8-43B9-B580-457491326183}" type="presParOf" srcId="{48E3D893-081F-4110-A7D5-0C083C3EB733}" destId="{7926FAF8-8396-40DD-BF8A-BF87BA33E66B}" srcOrd="3" destOrd="0" presId="urn:microsoft.com/office/officeart/2005/8/layout/venn1"/>
    <dgm:cxn modelId="{7E524DAE-4506-4B0B-8399-DC6946552A32}" type="presParOf" srcId="{48E3D893-081F-4110-A7D5-0C083C3EB733}" destId="{1BD2009C-31E9-48E5-86A3-46079B96B0B6}" srcOrd="4" destOrd="0" presId="urn:microsoft.com/office/officeart/2005/8/layout/venn1"/>
    <dgm:cxn modelId="{D9531E69-4E50-43E2-B9AC-6864E807AA4C}" type="presParOf" srcId="{48E3D893-081F-4110-A7D5-0C083C3EB733}" destId="{8BAD3F65-04F7-455A-B1AD-BCDFED27CAFF}" srcOrd="5" destOrd="0" presId="urn:microsoft.com/office/officeart/2005/8/layout/venn1"/>
    <dgm:cxn modelId="{FE1AB2A8-D0C6-432D-B205-72C96ADAC524}" type="presParOf" srcId="{48E3D893-081F-4110-A7D5-0C083C3EB733}" destId="{A951E5EF-4744-442C-9428-F3895F10CB33}" srcOrd="6" destOrd="0" presId="urn:microsoft.com/office/officeart/2005/8/layout/venn1"/>
    <dgm:cxn modelId="{047F5B06-F765-4DBD-A75D-CC43741345A0}" type="presParOf" srcId="{48E3D893-081F-4110-A7D5-0C083C3EB733}" destId="{0444DC66-B0C1-47F3-88C9-ED9D283B64E4}"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F01A9D-CBA7-4925-B5DA-599F897E654F}" type="doc">
      <dgm:prSet loTypeId="urn:microsoft.com/office/officeart/2005/8/layout/venn1" loCatId="relationship" qsTypeId="urn:microsoft.com/office/officeart/2005/8/quickstyle/simple1" qsCatId="simple" csTypeId="urn:microsoft.com/office/officeart/2005/8/colors/accent1_2" csCatId="accent1" phldr="1"/>
      <dgm:spPr/>
    </dgm:pt>
    <dgm:pt modelId="{D65428B2-17FB-4D37-A70A-5084970782B7}">
      <dgm:prSet phldrT="[Text]" custT="1"/>
      <dgm:spPr>
        <a:solidFill>
          <a:srgbClr val="92D050">
            <a:alpha val="50000"/>
          </a:srgbClr>
        </a:solidFill>
      </dgm:spPr>
      <dgm:t>
        <a:bodyPr anchor="t"/>
        <a:lstStyle/>
        <a:p>
          <a:endParaRPr lang="en-US" sz="1800" b="1" u="sng" dirty="0"/>
        </a:p>
      </dgm:t>
    </dgm:pt>
    <dgm:pt modelId="{9213B19D-BC9A-4C51-B1DF-580128D08643}" type="parTrans" cxnId="{986B0F4C-ABC2-437C-80A8-DE201F0EE795}">
      <dgm:prSet/>
      <dgm:spPr/>
      <dgm:t>
        <a:bodyPr/>
        <a:lstStyle/>
        <a:p>
          <a:endParaRPr lang="en-US"/>
        </a:p>
      </dgm:t>
    </dgm:pt>
    <dgm:pt modelId="{BFE64DE0-2F5A-4287-9519-E43E0CF1F0A2}" type="sibTrans" cxnId="{986B0F4C-ABC2-437C-80A8-DE201F0EE795}">
      <dgm:prSet/>
      <dgm:spPr/>
      <dgm:t>
        <a:bodyPr/>
        <a:lstStyle/>
        <a:p>
          <a:endParaRPr lang="en-US"/>
        </a:p>
      </dgm:t>
    </dgm:pt>
    <dgm:pt modelId="{DD310B9D-1C23-4D56-9179-B65A1E7DD3C2}">
      <dgm:prSet phldrT="[Text]" custT="1"/>
      <dgm:spPr>
        <a:solidFill>
          <a:srgbClr val="FF0000">
            <a:alpha val="50000"/>
          </a:srgbClr>
        </a:solidFill>
      </dgm:spPr>
      <dgm:t>
        <a:bodyPr/>
        <a:lstStyle/>
        <a:p>
          <a:endParaRPr lang="en-US" sz="800" dirty="0"/>
        </a:p>
      </dgm:t>
    </dgm:pt>
    <dgm:pt modelId="{5B267951-39EB-42F9-B14E-2866FBF6E047}" type="parTrans" cxnId="{35A50B44-1273-4310-938E-BDC0AD7DF483}">
      <dgm:prSet/>
      <dgm:spPr/>
      <dgm:t>
        <a:bodyPr/>
        <a:lstStyle/>
        <a:p>
          <a:endParaRPr lang="en-US"/>
        </a:p>
      </dgm:t>
    </dgm:pt>
    <dgm:pt modelId="{44D65161-DFAA-43A1-94E2-E5F71808FD08}" type="sibTrans" cxnId="{35A50B44-1273-4310-938E-BDC0AD7DF483}">
      <dgm:prSet/>
      <dgm:spPr/>
      <dgm:t>
        <a:bodyPr/>
        <a:lstStyle/>
        <a:p>
          <a:endParaRPr lang="en-US"/>
        </a:p>
      </dgm:t>
    </dgm:pt>
    <dgm:pt modelId="{E49F63B2-CE89-461D-B59F-8AF0646F0430}">
      <dgm:prSet phldrT="[Text]" custT="1"/>
      <dgm:spPr>
        <a:solidFill>
          <a:srgbClr val="FFFF00">
            <a:alpha val="50000"/>
          </a:srgbClr>
        </a:solidFill>
      </dgm:spPr>
      <dgm:t>
        <a:bodyPr anchor="t"/>
        <a:lstStyle/>
        <a:p>
          <a:pPr algn="ctr"/>
          <a:endParaRPr lang="en-US" sz="1800" b="1" u="sng" dirty="0"/>
        </a:p>
      </dgm:t>
    </dgm:pt>
    <dgm:pt modelId="{30B8D315-E295-4F74-B3C2-696C3B837D52}" type="parTrans" cxnId="{2A41C56F-43FB-481F-9386-62B28F4289A1}">
      <dgm:prSet/>
      <dgm:spPr/>
      <dgm:t>
        <a:bodyPr/>
        <a:lstStyle/>
        <a:p>
          <a:endParaRPr lang="en-US"/>
        </a:p>
      </dgm:t>
    </dgm:pt>
    <dgm:pt modelId="{28D82D4A-49A3-46E1-8C83-F1AE753DB717}" type="sibTrans" cxnId="{2A41C56F-43FB-481F-9386-62B28F4289A1}">
      <dgm:prSet/>
      <dgm:spPr/>
      <dgm:t>
        <a:bodyPr/>
        <a:lstStyle/>
        <a:p>
          <a:endParaRPr lang="en-US"/>
        </a:p>
      </dgm:t>
    </dgm:pt>
    <dgm:pt modelId="{AC442E67-B358-42E2-89B2-C3CEE3D1DFC4}">
      <dgm:prSet/>
      <dgm:spPr>
        <a:solidFill>
          <a:srgbClr val="0070C0">
            <a:alpha val="50000"/>
          </a:srgbClr>
        </a:solidFill>
      </dgm:spPr>
      <dgm:t>
        <a:bodyPr/>
        <a:lstStyle/>
        <a:p>
          <a:endParaRPr lang="en-US" dirty="0"/>
        </a:p>
      </dgm:t>
    </dgm:pt>
    <dgm:pt modelId="{F016C309-CE40-468D-B8B0-70C00A3558E8}" type="parTrans" cxnId="{AA4E39FC-FBF7-4063-8884-8F4236FEC285}">
      <dgm:prSet/>
      <dgm:spPr/>
      <dgm:t>
        <a:bodyPr/>
        <a:lstStyle/>
        <a:p>
          <a:endParaRPr lang="en-US"/>
        </a:p>
      </dgm:t>
    </dgm:pt>
    <dgm:pt modelId="{4955DD54-BAAD-4579-9A95-A7D8E6CF2139}" type="sibTrans" cxnId="{AA4E39FC-FBF7-4063-8884-8F4236FEC285}">
      <dgm:prSet/>
      <dgm:spPr/>
      <dgm:t>
        <a:bodyPr/>
        <a:lstStyle/>
        <a:p>
          <a:endParaRPr lang="en-US"/>
        </a:p>
      </dgm:t>
    </dgm:pt>
    <dgm:pt modelId="{48E3D893-081F-4110-A7D5-0C083C3EB733}" type="pres">
      <dgm:prSet presAssocID="{A8F01A9D-CBA7-4925-B5DA-599F897E654F}" presName="compositeShape" presStyleCnt="0">
        <dgm:presLayoutVars>
          <dgm:chMax val="7"/>
          <dgm:dir/>
          <dgm:resizeHandles val="exact"/>
        </dgm:presLayoutVars>
      </dgm:prSet>
      <dgm:spPr/>
    </dgm:pt>
    <dgm:pt modelId="{F1FF15CB-F16F-437F-9A84-05BDC145B0ED}" type="pres">
      <dgm:prSet presAssocID="{D65428B2-17FB-4D37-A70A-5084970782B7}" presName="circ1" presStyleLbl="vennNode1" presStyleIdx="0" presStyleCnt="4" custScaleX="203597" custScaleY="121057" custLinFactNeighborX="66605" custLinFactNeighborY="9006"/>
      <dgm:spPr>
        <a:prstGeom prst="roundRect">
          <a:avLst/>
        </a:prstGeom>
      </dgm:spPr>
    </dgm:pt>
    <dgm:pt modelId="{E57B5573-7FFD-485F-9386-E9D96CA0583A}" type="pres">
      <dgm:prSet presAssocID="{D65428B2-17FB-4D37-A70A-5084970782B7}" presName="circ1Tx" presStyleLbl="revTx" presStyleIdx="0" presStyleCnt="0">
        <dgm:presLayoutVars>
          <dgm:chMax val="0"/>
          <dgm:chPref val="0"/>
          <dgm:bulletEnabled val="1"/>
        </dgm:presLayoutVars>
      </dgm:prSet>
      <dgm:spPr/>
    </dgm:pt>
    <dgm:pt modelId="{E0A48B9A-6A20-417A-BC04-AAFC34D5EFC7}" type="pres">
      <dgm:prSet presAssocID="{DD310B9D-1C23-4D56-9179-B65A1E7DD3C2}" presName="circ2" presStyleLbl="vennNode1" presStyleIdx="1" presStyleCnt="4" custScaleX="203597" custScaleY="121057" custLinFactNeighborX="26348" custLinFactNeighborY="39366"/>
      <dgm:spPr>
        <a:prstGeom prst="roundRect">
          <a:avLst/>
        </a:prstGeom>
      </dgm:spPr>
    </dgm:pt>
    <dgm:pt modelId="{7926FAF8-8396-40DD-BF8A-BF87BA33E66B}" type="pres">
      <dgm:prSet presAssocID="{DD310B9D-1C23-4D56-9179-B65A1E7DD3C2}" presName="circ2Tx" presStyleLbl="revTx" presStyleIdx="0" presStyleCnt="0">
        <dgm:presLayoutVars>
          <dgm:chMax val="0"/>
          <dgm:chPref val="0"/>
          <dgm:bulletEnabled val="1"/>
        </dgm:presLayoutVars>
      </dgm:prSet>
      <dgm:spPr>
        <a:prstGeom prst="roundRect">
          <a:avLst/>
        </a:prstGeom>
      </dgm:spPr>
    </dgm:pt>
    <dgm:pt modelId="{1BD2009C-31E9-48E5-86A3-46079B96B0B6}" type="pres">
      <dgm:prSet presAssocID="{AC442E67-B358-42E2-89B2-C3CEE3D1DFC4}" presName="circ3" presStyleLbl="vennNode1" presStyleIdx="2" presStyleCnt="4" custScaleX="203597" custScaleY="121057" custLinFactNeighborX="-66299" custLinFactNeighborY="-8228"/>
      <dgm:spPr>
        <a:prstGeom prst="roundRect">
          <a:avLst/>
        </a:prstGeom>
      </dgm:spPr>
    </dgm:pt>
    <dgm:pt modelId="{8BAD3F65-04F7-455A-B1AD-BCDFED27CAFF}" type="pres">
      <dgm:prSet presAssocID="{AC442E67-B358-42E2-89B2-C3CEE3D1DFC4}" presName="circ3Tx" presStyleLbl="revTx" presStyleIdx="0" presStyleCnt="0">
        <dgm:presLayoutVars>
          <dgm:chMax val="0"/>
          <dgm:chPref val="0"/>
          <dgm:bulletEnabled val="1"/>
        </dgm:presLayoutVars>
      </dgm:prSet>
      <dgm:spPr/>
    </dgm:pt>
    <dgm:pt modelId="{A951E5EF-4744-442C-9428-F3895F10CB33}" type="pres">
      <dgm:prSet presAssocID="{E49F63B2-CE89-461D-B59F-8AF0646F0430}" presName="circ4" presStyleLbl="vennNode1" presStyleIdx="3" presStyleCnt="4" custScaleX="203597" custScaleY="121057" custLinFactNeighborX="-22986" custLinFactNeighborY="-37765"/>
      <dgm:spPr>
        <a:prstGeom prst="roundRect">
          <a:avLst/>
        </a:prstGeom>
      </dgm:spPr>
    </dgm:pt>
    <dgm:pt modelId="{0444DC66-B0C1-47F3-88C9-ED9D283B64E4}" type="pres">
      <dgm:prSet presAssocID="{E49F63B2-CE89-461D-B59F-8AF0646F0430}" presName="circ4Tx" presStyleLbl="revTx" presStyleIdx="0" presStyleCnt="0">
        <dgm:presLayoutVars>
          <dgm:chMax val="0"/>
          <dgm:chPref val="0"/>
          <dgm:bulletEnabled val="1"/>
        </dgm:presLayoutVars>
      </dgm:prSet>
      <dgm:spPr/>
    </dgm:pt>
  </dgm:ptLst>
  <dgm:cxnLst>
    <dgm:cxn modelId="{83B3C52F-9E14-47F1-8E1B-A26457C7F9C8}" type="presOf" srcId="{AC442E67-B358-42E2-89B2-C3CEE3D1DFC4}" destId="{8BAD3F65-04F7-455A-B1AD-BCDFED27CAFF}" srcOrd="1" destOrd="0" presId="urn:microsoft.com/office/officeart/2005/8/layout/venn1"/>
    <dgm:cxn modelId="{35A50B44-1273-4310-938E-BDC0AD7DF483}" srcId="{A8F01A9D-CBA7-4925-B5DA-599F897E654F}" destId="{DD310B9D-1C23-4D56-9179-B65A1E7DD3C2}" srcOrd="1" destOrd="0" parTransId="{5B267951-39EB-42F9-B14E-2866FBF6E047}" sibTransId="{44D65161-DFAA-43A1-94E2-E5F71808FD08}"/>
    <dgm:cxn modelId="{C900A866-2D7A-4CD8-AE35-1300DB529D0D}" type="presOf" srcId="{A8F01A9D-CBA7-4925-B5DA-599F897E654F}" destId="{48E3D893-081F-4110-A7D5-0C083C3EB733}" srcOrd="0" destOrd="0" presId="urn:microsoft.com/office/officeart/2005/8/layout/venn1"/>
    <dgm:cxn modelId="{986B0F4C-ABC2-437C-80A8-DE201F0EE795}" srcId="{A8F01A9D-CBA7-4925-B5DA-599F897E654F}" destId="{D65428B2-17FB-4D37-A70A-5084970782B7}" srcOrd="0" destOrd="0" parTransId="{9213B19D-BC9A-4C51-B1DF-580128D08643}" sibTransId="{BFE64DE0-2F5A-4287-9519-E43E0CF1F0A2}"/>
    <dgm:cxn modelId="{2A41C56F-43FB-481F-9386-62B28F4289A1}" srcId="{A8F01A9D-CBA7-4925-B5DA-599F897E654F}" destId="{E49F63B2-CE89-461D-B59F-8AF0646F0430}" srcOrd="3" destOrd="0" parTransId="{30B8D315-E295-4F74-B3C2-696C3B837D52}" sibTransId="{28D82D4A-49A3-46E1-8C83-F1AE753DB717}"/>
    <dgm:cxn modelId="{85294054-0F4D-4CC2-A759-0ECE01B03EBE}" type="presOf" srcId="{D65428B2-17FB-4D37-A70A-5084970782B7}" destId="{F1FF15CB-F16F-437F-9A84-05BDC145B0ED}" srcOrd="0" destOrd="0" presId="urn:microsoft.com/office/officeart/2005/8/layout/venn1"/>
    <dgm:cxn modelId="{8C7A5E79-430E-4731-A57D-39938BC405E5}" type="presOf" srcId="{D65428B2-17FB-4D37-A70A-5084970782B7}" destId="{E57B5573-7FFD-485F-9386-E9D96CA0583A}" srcOrd="1" destOrd="0" presId="urn:microsoft.com/office/officeart/2005/8/layout/venn1"/>
    <dgm:cxn modelId="{E8F25F7D-413D-4963-A707-136C97E615FD}" type="presOf" srcId="{DD310B9D-1C23-4D56-9179-B65A1E7DD3C2}" destId="{7926FAF8-8396-40DD-BF8A-BF87BA33E66B}" srcOrd="1" destOrd="0" presId="urn:microsoft.com/office/officeart/2005/8/layout/venn1"/>
    <dgm:cxn modelId="{9E63109E-FF10-4AE6-9C5D-4BEE4B94EF97}" type="presOf" srcId="{E49F63B2-CE89-461D-B59F-8AF0646F0430}" destId="{A951E5EF-4744-442C-9428-F3895F10CB33}" srcOrd="0" destOrd="0" presId="urn:microsoft.com/office/officeart/2005/8/layout/venn1"/>
    <dgm:cxn modelId="{750F88C0-105B-4351-879D-A38D75D8DF71}" type="presOf" srcId="{DD310B9D-1C23-4D56-9179-B65A1E7DD3C2}" destId="{E0A48B9A-6A20-417A-BC04-AAFC34D5EFC7}" srcOrd="0" destOrd="0" presId="urn:microsoft.com/office/officeart/2005/8/layout/venn1"/>
    <dgm:cxn modelId="{F74229E1-4048-492E-A1EE-029682F852B3}" type="presOf" srcId="{AC442E67-B358-42E2-89B2-C3CEE3D1DFC4}" destId="{1BD2009C-31E9-48E5-86A3-46079B96B0B6}" srcOrd="0" destOrd="0" presId="urn:microsoft.com/office/officeart/2005/8/layout/venn1"/>
    <dgm:cxn modelId="{193D03EB-702E-4C8C-88AD-6B75286B98A6}" type="presOf" srcId="{E49F63B2-CE89-461D-B59F-8AF0646F0430}" destId="{0444DC66-B0C1-47F3-88C9-ED9D283B64E4}" srcOrd="1" destOrd="0" presId="urn:microsoft.com/office/officeart/2005/8/layout/venn1"/>
    <dgm:cxn modelId="{AA4E39FC-FBF7-4063-8884-8F4236FEC285}" srcId="{A8F01A9D-CBA7-4925-B5DA-599F897E654F}" destId="{AC442E67-B358-42E2-89B2-C3CEE3D1DFC4}" srcOrd="2" destOrd="0" parTransId="{F016C309-CE40-468D-B8B0-70C00A3558E8}" sibTransId="{4955DD54-BAAD-4579-9A95-A7D8E6CF2139}"/>
    <dgm:cxn modelId="{12DBB04C-7DE0-4193-9CD2-4E0D22ACA6CC}" type="presParOf" srcId="{48E3D893-081F-4110-A7D5-0C083C3EB733}" destId="{F1FF15CB-F16F-437F-9A84-05BDC145B0ED}" srcOrd="0" destOrd="0" presId="urn:microsoft.com/office/officeart/2005/8/layout/venn1"/>
    <dgm:cxn modelId="{68BED2CA-F8C1-4FF3-9740-E0EAF40AE5DB}" type="presParOf" srcId="{48E3D893-081F-4110-A7D5-0C083C3EB733}" destId="{E57B5573-7FFD-485F-9386-E9D96CA0583A}" srcOrd="1" destOrd="0" presId="urn:microsoft.com/office/officeart/2005/8/layout/venn1"/>
    <dgm:cxn modelId="{1291526F-FFCD-4B07-ADAD-DB8FB3A1FA3B}" type="presParOf" srcId="{48E3D893-081F-4110-A7D5-0C083C3EB733}" destId="{E0A48B9A-6A20-417A-BC04-AAFC34D5EFC7}" srcOrd="2" destOrd="0" presId="urn:microsoft.com/office/officeart/2005/8/layout/venn1"/>
    <dgm:cxn modelId="{7DEECB62-CDE8-43B9-B580-457491326183}" type="presParOf" srcId="{48E3D893-081F-4110-A7D5-0C083C3EB733}" destId="{7926FAF8-8396-40DD-BF8A-BF87BA33E66B}" srcOrd="3" destOrd="0" presId="urn:microsoft.com/office/officeart/2005/8/layout/venn1"/>
    <dgm:cxn modelId="{7E524DAE-4506-4B0B-8399-DC6946552A32}" type="presParOf" srcId="{48E3D893-081F-4110-A7D5-0C083C3EB733}" destId="{1BD2009C-31E9-48E5-86A3-46079B96B0B6}" srcOrd="4" destOrd="0" presId="urn:microsoft.com/office/officeart/2005/8/layout/venn1"/>
    <dgm:cxn modelId="{D9531E69-4E50-43E2-B9AC-6864E807AA4C}" type="presParOf" srcId="{48E3D893-081F-4110-A7D5-0C083C3EB733}" destId="{8BAD3F65-04F7-455A-B1AD-BCDFED27CAFF}" srcOrd="5" destOrd="0" presId="urn:microsoft.com/office/officeart/2005/8/layout/venn1"/>
    <dgm:cxn modelId="{FE1AB2A8-D0C6-432D-B205-72C96ADAC524}" type="presParOf" srcId="{48E3D893-081F-4110-A7D5-0C083C3EB733}" destId="{A951E5EF-4744-442C-9428-F3895F10CB33}" srcOrd="6" destOrd="0" presId="urn:microsoft.com/office/officeart/2005/8/layout/venn1"/>
    <dgm:cxn modelId="{047F5B06-F765-4DBD-A75D-CC43741345A0}" type="presParOf" srcId="{48E3D893-081F-4110-A7D5-0C083C3EB733}" destId="{0444DC66-B0C1-47F3-88C9-ED9D283B64E4}"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73232-027C-4CFB-991E-A4409C7208C6}">
      <dsp:nvSpPr>
        <dsp:cNvPr id="0" name=""/>
        <dsp:cNvSpPr/>
      </dsp:nvSpPr>
      <dsp:spPr>
        <a:xfrm>
          <a:off x="3011" y="0"/>
          <a:ext cx="2389290" cy="2987418"/>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6278" tIns="330200" rIns="186278" bIns="330200" numCol="1" spcCol="1270" anchor="t" anchorCtr="0">
          <a:noAutofit/>
        </a:bodyPr>
        <a:lstStyle/>
        <a:p>
          <a:pPr marL="0" lvl="0" indent="0" algn="l" defTabSz="711200">
            <a:lnSpc>
              <a:spcPct val="90000"/>
            </a:lnSpc>
            <a:spcBef>
              <a:spcPct val="0"/>
            </a:spcBef>
            <a:spcAft>
              <a:spcPct val="35000"/>
            </a:spcAft>
            <a:buNone/>
          </a:pPr>
          <a:r>
            <a:rPr lang="en-US" sz="1600" kern="1200" dirty="0"/>
            <a:t>Each group will be given a  blank Venn Diagram with a space for all 4 market structures.</a:t>
          </a:r>
        </a:p>
      </dsp:txBody>
      <dsp:txXfrm>
        <a:off x="3011" y="1135218"/>
        <a:ext cx="2389290" cy="1792450"/>
      </dsp:txXfrm>
    </dsp:sp>
    <dsp:sp modelId="{8BECBC7D-9649-422D-AF65-B2B5876B5BBE}">
      <dsp:nvSpPr>
        <dsp:cNvPr id="0" name=""/>
        <dsp:cNvSpPr/>
      </dsp:nvSpPr>
      <dsp:spPr>
        <a:xfrm>
          <a:off x="749544" y="298741"/>
          <a:ext cx="896225" cy="89622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9873" tIns="12700" rIns="69873" bIns="12700" numCol="1" spcCol="1270" anchor="ctr" anchorCtr="0">
          <a:noAutofit/>
        </a:bodyPr>
        <a:lstStyle/>
        <a:p>
          <a:pPr marL="0" lvl="0" indent="0" algn="ctr" defTabSz="1911350">
            <a:lnSpc>
              <a:spcPct val="90000"/>
            </a:lnSpc>
            <a:spcBef>
              <a:spcPct val="0"/>
            </a:spcBef>
            <a:spcAft>
              <a:spcPct val="35000"/>
            </a:spcAft>
            <a:buNone/>
          </a:pPr>
          <a:r>
            <a:rPr lang="en-US" sz="4300" kern="1200"/>
            <a:t>1</a:t>
          </a:r>
        </a:p>
      </dsp:txBody>
      <dsp:txXfrm>
        <a:off x="880793" y="429990"/>
        <a:ext cx="633727" cy="633727"/>
      </dsp:txXfrm>
    </dsp:sp>
    <dsp:sp modelId="{8CE4A7E2-FD46-42FA-9538-A3BCF4389DCC}">
      <dsp:nvSpPr>
        <dsp:cNvPr id="0" name=""/>
        <dsp:cNvSpPr/>
      </dsp:nvSpPr>
      <dsp:spPr>
        <a:xfrm>
          <a:off x="3011" y="2987346"/>
          <a:ext cx="2389290" cy="72"/>
        </a:xfrm>
        <a:prstGeom prst="rect">
          <a:avLst/>
        </a:prstGeom>
        <a:gradFill rotWithShape="0">
          <a:gsLst>
            <a:gs pos="0">
              <a:schemeClr val="accent5">
                <a:hueOff val="-965506"/>
                <a:satOff val="-2488"/>
                <a:lumOff val="-1681"/>
                <a:alphaOff val="0"/>
                <a:satMod val="103000"/>
                <a:lumMod val="102000"/>
                <a:tint val="94000"/>
              </a:schemeClr>
            </a:gs>
            <a:gs pos="50000">
              <a:schemeClr val="accent5">
                <a:hueOff val="-965506"/>
                <a:satOff val="-2488"/>
                <a:lumOff val="-1681"/>
                <a:alphaOff val="0"/>
                <a:satMod val="110000"/>
                <a:lumMod val="100000"/>
                <a:shade val="100000"/>
              </a:schemeClr>
            </a:gs>
            <a:gs pos="100000">
              <a:schemeClr val="accent5">
                <a:hueOff val="-965506"/>
                <a:satOff val="-2488"/>
                <a:lumOff val="-1681"/>
                <a:alphaOff val="0"/>
                <a:lumMod val="99000"/>
                <a:satMod val="120000"/>
                <a:shade val="78000"/>
              </a:schemeClr>
            </a:gs>
          </a:gsLst>
          <a:lin ang="5400000" scaled="0"/>
        </a:gradFill>
        <a:ln w="6350" cap="flat" cmpd="sng" algn="ctr">
          <a:solidFill>
            <a:schemeClr val="accent5">
              <a:hueOff val="-965506"/>
              <a:satOff val="-2488"/>
              <a:lumOff val="-168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CE5246A-5EFC-4B35-9A7A-1216A01C9882}">
      <dsp:nvSpPr>
        <dsp:cNvPr id="0" name=""/>
        <dsp:cNvSpPr/>
      </dsp:nvSpPr>
      <dsp:spPr>
        <a:xfrm>
          <a:off x="2631230" y="0"/>
          <a:ext cx="2389290" cy="2987418"/>
        </a:xfrm>
        <a:prstGeom prst="rect">
          <a:avLst/>
        </a:prstGeom>
        <a:solidFill>
          <a:schemeClr val="accent5">
            <a:tint val="40000"/>
            <a:alpha val="90000"/>
            <a:hueOff val="-2246587"/>
            <a:satOff val="-7611"/>
            <a:lumOff val="-976"/>
            <a:alphaOff val="0"/>
          </a:schemeClr>
        </a:solidFill>
        <a:ln w="6350" cap="flat" cmpd="sng" algn="ctr">
          <a:solidFill>
            <a:schemeClr val="accent5">
              <a:tint val="40000"/>
              <a:alpha val="90000"/>
              <a:hueOff val="-2246587"/>
              <a:satOff val="-7611"/>
              <a:lumOff val="-97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6278" tIns="330200" rIns="186278" bIns="330200" numCol="1" spcCol="1270" anchor="t" anchorCtr="0">
          <a:noAutofit/>
        </a:bodyPr>
        <a:lstStyle/>
        <a:p>
          <a:pPr marL="0" lvl="0" indent="0" algn="l" defTabSz="711200">
            <a:lnSpc>
              <a:spcPct val="90000"/>
            </a:lnSpc>
            <a:spcBef>
              <a:spcPct val="0"/>
            </a:spcBef>
            <a:spcAft>
              <a:spcPct val="35000"/>
            </a:spcAft>
            <a:buNone/>
          </a:pPr>
          <a:r>
            <a:rPr lang="en-US" sz="1600" kern="1200" dirty="0"/>
            <a:t>Each group will also be given a set of “Market Element” cards that describe different elements of markets.</a:t>
          </a:r>
        </a:p>
      </dsp:txBody>
      <dsp:txXfrm>
        <a:off x="2631230" y="1135218"/>
        <a:ext cx="2389290" cy="1792450"/>
      </dsp:txXfrm>
    </dsp:sp>
    <dsp:sp modelId="{DA7CA070-D616-4A47-A003-E3EB9B634654}">
      <dsp:nvSpPr>
        <dsp:cNvPr id="0" name=""/>
        <dsp:cNvSpPr/>
      </dsp:nvSpPr>
      <dsp:spPr>
        <a:xfrm>
          <a:off x="3377763" y="298741"/>
          <a:ext cx="896225" cy="896225"/>
        </a:xfrm>
        <a:prstGeom prst="ellipse">
          <a:avLst/>
        </a:prstGeom>
        <a:gradFill rotWithShape="0">
          <a:gsLst>
            <a:gs pos="0">
              <a:schemeClr val="accent5">
                <a:hueOff val="-1931012"/>
                <a:satOff val="-4977"/>
                <a:lumOff val="-3361"/>
                <a:alphaOff val="0"/>
                <a:satMod val="103000"/>
                <a:lumMod val="102000"/>
                <a:tint val="94000"/>
              </a:schemeClr>
            </a:gs>
            <a:gs pos="50000">
              <a:schemeClr val="accent5">
                <a:hueOff val="-1931012"/>
                <a:satOff val="-4977"/>
                <a:lumOff val="-3361"/>
                <a:alphaOff val="0"/>
                <a:satMod val="110000"/>
                <a:lumMod val="100000"/>
                <a:shade val="100000"/>
              </a:schemeClr>
            </a:gs>
            <a:gs pos="100000">
              <a:schemeClr val="accent5">
                <a:hueOff val="-1931012"/>
                <a:satOff val="-4977"/>
                <a:lumOff val="-3361"/>
                <a:alphaOff val="0"/>
                <a:lumMod val="99000"/>
                <a:satMod val="120000"/>
                <a:shade val="78000"/>
              </a:schemeClr>
            </a:gs>
          </a:gsLst>
          <a:lin ang="5400000" scaled="0"/>
        </a:gradFill>
        <a:ln w="6350" cap="flat" cmpd="sng" algn="ctr">
          <a:solidFill>
            <a:schemeClr val="accent5">
              <a:hueOff val="-1931012"/>
              <a:satOff val="-4977"/>
              <a:lumOff val="-336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9873" tIns="12700" rIns="69873" bIns="12700" numCol="1" spcCol="1270" anchor="ctr" anchorCtr="0">
          <a:noAutofit/>
        </a:bodyPr>
        <a:lstStyle/>
        <a:p>
          <a:pPr marL="0" lvl="0" indent="0" algn="ctr" defTabSz="1911350">
            <a:lnSpc>
              <a:spcPct val="90000"/>
            </a:lnSpc>
            <a:spcBef>
              <a:spcPct val="0"/>
            </a:spcBef>
            <a:spcAft>
              <a:spcPct val="35000"/>
            </a:spcAft>
            <a:buNone/>
          </a:pPr>
          <a:r>
            <a:rPr lang="en-US" sz="4300" kern="1200"/>
            <a:t>2</a:t>
          </a:r>
        </a:p>
      </dsp:txBody>
      <dsp:txXfrm>
        <a:off x="3509012" y="429990"/>
        <a:ext cx="633727" cy="633727"/>
      </dsp:txXfrm>
    </dsp:sp>
    <dsp:sp modelId="{D31F9D09-EF3C-4C6D-8AD7-4A929F889FCD}">
      <dsp:nvSpPr>
        <dsp:cNvPr id="0" name=""/>
        <dsp:cNvSpPr/>
      </dsp:nvSpPr>
      <dsp:spPr>
        <a:xfrm>
          <a:off x="2631230" y="2987346"/>
          <a:ext cx="2389290" cy="72"/>
        </a:xfrm>
        <a:prstGeom prst="rect">
          <a:avLst/>
        </a:prstGeom>
        <a:gradFill rotWithShape="0">
          <a:gsLst>
            <a:gs pos="0">
              <a:schemeClr val="accent5">
                <a:hueOff val="-2896518"/>
                <a:satOff val="-7465"/>
                <a:lumOff val="-5042"/>
                <a:alphaOff val="0"/>
                <a:satMod val="103000"/>
                <a:lumMod val="102000"/>
                <a:tint val="94000"/>
              </a:schemeClr>
            </a:gs>
            <a:gs pos="50000">
              <a:schemeClr val="accent5">
                <a:hueOff val="-2896518"/>
                <a:satOff val="-7465"/>
                <a:lumOff val="-5042"/>
                <a:alphaOff val="0"/>
                <a:satMod val="110000"/>
                <a:lumMod val="100000"/>
                <a:shade val="100000"/>
              </a:schemeClr>
            </a:gs>
            <a:gs pos="100000">
              <a:schemeClr val="accent5">
                <a:hueOff val="-2896518"/>
                <a:satOff val="-7465"/>
                <a:lumOff val="-5042"/>
                <a:alphaOff val="0"/>
                <a:lumMod val="99000"/>
                <a:satMod val="120000"/>
                <a:shade val="78000"/>
              </a:schemeClr>
            </a:gs>
          </a:gsLst>
          <a:lin ang="5400000" scaled="0"/>
        </a:gradFill>
        <a:ln w="6350" cap="flat" cmpd="sng" algn="ctr">
          <a:solidFill>
            <a:schemeClr val="accent5">
              <a:hueOff val="-2896518"/>
              <a:satOff val="-7465"/>
              <a:lumOff val="-504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7BAA3E7-DAD8-4BA3-AEB7-BC4E65DA1254}">
      <dsp:nvSpPr>
        <dsp:cNvPr id="0" name=""/>
        <dsp:cNvSpPr/>
      </dsp:nvSpPr>
      <dsp:spPr>
        <a:xfrm>
          <a:off x="5259450" y="0"/>
          <a:ext cx="2389290" cy="2987418"/>
        </a:xfrm>
        <a:prstGeom prst="rect">
          <a:avLst/>
        </a:prstGeom>
        <a:solidFill>
          <a:schemeClr val="accent5">
            <a:tint val="40000"/>
            <a:alpha val="90000"/>
            <a:hueOff val="-4493175"/>
            <a:satOff val="-15221"/>
            <a:lumOff val="-1952"/>
            <a:alphaOff val="0"/>
          </a:schemeClr>
        </a:solidFill>
        <a:ln w="6350" cap="flat" cmpd="sng" algn="ctr">
          <a:solidFill>
            <a:schemeClr val="accent5">
              <a:tint val="40000"/>
              <a:alpha val="90000"/>
              <a:hueOff val="-4493175"/>
              <a:satOff val="-15221"/>
              <a:lumOff val="-19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6278" tIns="330200" rIns="186278" bIns="330200" numCol="1" spcCol="1270" anchor="t" anchorCtr="0">
          <a:noAutofit/>
        </a:bodyPr>
        <a:lstStyle/>
        <a:p>
          <a:pPr marL="0" lvl="0" indent="0" algn="l" defTabSz="711200">
            <a:lnSpc>
              <a:spcPct val="90000"/>
            </a:lnSpc>
            <a:spcBef>
              <a:spcPct val="0"/>
            </a:spcBef>
            <a:spcAft>
              <a:spcPct val="35000"/>
            </a:spcAft>
            <a:buNone/>
          </a:pPr>
          <a:r>
            <a:rPr lang="en-US" sz="1600" kern="1200" dirty="0"/>
            <a:t>Your job is to place the appropriate cards in the left column of the market structure sheet with that characteristic.</a:t>
          </a:r>
        </a:p>
      </dsp:txBody>
      <dsp:txXfrm>
        <a:off x="5259450" y="1135218"/>
        <a:ext cx="2389290" cy="1792450"/>
      </dsp:txXfrm>
    </dsp:sp>
    <dsp:sp modelId="{225707BC-E7C1-47F2-ABE0-78B25521E521}">
      <dsp:nvSpPr>
        <dsp:cNvPr id="0" name=""/>
        <dsp:cNvSpPr/>
      </dsp:nvSpPr>
      <dsp:spPr>
        <a:xfrm>
          <a:off x="6005982" y="298741"/>
          <a:ext cx="896225" cy="896225"/>
        </a:xfrm>
        <a:prstGeom prst="ellipse">
          <a:avLst/>
        </a:prstGeom>
        <a:gradFill rotWithShape="0">
          <a:gsLst>
            <a:gs pos="0">
              <a:schemeClr val="accent5">
                <a:hueOff val="-3862025"/>
                <a:satOff val="-9954"/>
                <a:lumOff val="-6723"/>
                <a:alphaOff val="0"/>
                <a:satMod val="103000"/>
                <a:lumMod val="102000"/>
                <a:tint val="94000"/>
              </a:schemeClr>
            </a:gs>
            <a:gs pos="50000">
              <a:schemeClr val="accent5">
                <a:hueOff val="-3862025"/>
                <a:satOff val="-9954"/>
                <a:lumOff val="-6723"/>
                <a:alphaOff val="0"/>
                <a:satMod val="110000"/>
                <a:lumMod val="100000"/>
                <a:shade val="100000"/>
              </a:schemeClr>
            </a:gs>
            <a:gs pos="100000">
              <a:schemeClr val="accent5">
                <a:hueOff val="-3862025"/>
                <a:satOff val="-9954"/>
                <a:lumOff val="-6723"/>
                <a:alphaOff val="0"/>
                <a:lumMod val="99000"/>
                <a:satMod val="120000"/>
                <a:shade val="78000"/>
              </a:schemeClr>
            </a:gs>
          </a:gsLst>
          <a:lin ang="5400000" scaled="0"/>
        </a:gradFill>
        <a:ln w="6350" cap="flat" cmpd="sng" algn="ctr">
          <a:solidFill>
            <a:schemeClr val="accent5">
              <a:hueOff val="-3862025"/>
              <a:satOff val="-9954"/>
              <a:lumOff val="-672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9873" tIns="12700" rIns="69873" bIns="12700" numCol="1" spcCol="1270" anchor="ctr" anchorCtr="0">
          <a:noAutofit/>
        </a:bodyPr>
        <a:lstStyle/>
        <a:p>
          <a:pPr marL="0" lvl="0" indent="0" algn="ctr" defTabSz="1911350">
            <a:lnSpc>
              <a:spcPct val="90000"/>
            </a:lnSpc>
            <a:spcBef>
              <a:spcPct val="0"/>
            </a:spcBef>
            <a:spcAft>
              <a:spcPct val="35000"/>
            </a:spcAft>
            <a:buNone/>
          </a:pPr>
          <a:r>
            <a:rPr lang="en-US" sz="4300" kern="1200"/>
            <a:t>3</a:t>
          </a:r>
        </a:p>
      </dsp:txBody>
      <dsp:txXfrm>
        <a:off x="6137231" y="429990"/>
        <a:ext cx="633727" cy="633727"/>
      </dsp:txXfrm>
    </dsp:sp>
    <dsp:sp modelId="{E09883DE-B1A4-44BB-91BC-98DE4035BFDC}">
      <dsp:nvSpPr>
        <dsp:cNvPr id="0" name=""/>
        <dsp:cNvSpPr/>
      </dsp:nvSpPr>
      <dsp:spPr>
        <a:xfrm>
          <a:off x="5259450" y="2987346"/>
          <a:ext cx="2389290" cy="72"/>
        </a:xfrm>
        <a:prstGeom prst="rect">
          <a:avLst/>
        </a:prstGeom>
        <a:gradFill rotWithShape="0">
          <a:gsLst>
            <a:gs pos="0">
              <a:schemeClr val="accent5">
                <a:hueOff val="-4827531"/>
                <a:satOff val="-12442"/>
                <a:lumOff val="-8404"/>
                <a:alphaOff val="0"/>
                <a:satMod val="103000"/>
                <a:lumMod val="102000"/>
                <a:tint val="94000"/>
              </a:schemeClr>
            </a:gs>
            <a:gs pos="50000">
              <a:schemeClr val="accent5">
                <a:hueOff val="-4827531"/>
                <a:satOff val="-12442"/>
                <a:lumOff val="-8404"/>
                <a:alphaOff val="0"/>
                <a:satMod val="110000"/>
                <a:lumMod val="100000"/>
                <a:shade val="100000"/>
              </a:schemeClr>
            </a:gs>
            <a:gs pos="100000">
              <a:schemeClr val="accent5">
                <a:hueOff val="-4827531"/>
                <a:satOff val="-12442"/>
                <a:lumOff val="-8404"/>
                <a:alphaOff val="0"/>
                <a:lumMod val="99000"/>
                <a:satMod val="120000"/>
                <a:shade val="78000"/>
              </a:schemeClr>
            </a:gs>
          </a:gsLst>
          <a:lin ang="5400000" scaled="0"/>
        </a:gradFill>
        <a:ln w="6350" cap="flat" cmpd="sng" algn="ctr">
          <a:solidFill>
            <a:schemeClr val="accent5">
              <a:hueOff val="-4827531"/>
              <a:satOff val="-12442"/>
              <a:lumOff val="-840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6B8DCAB-3A5D-410F-B7D6-5431AB425644}">
      <dsp:nvSpPr>
        <dsp:cNvPr id="0" name=""/>
        <dsp:cNvSpPr/>
      </dsp:nvSpPr>
      <dsp:spPr>
        <a:xfrm>
          <a:off x="7887669" y="0"/>
          <a:ext cx="2389290" cy="2987418"/>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6278" tIns="330200" rIns="186278" bIns="330200" numCol="1" spcCol="1270" anchor="t" anchorCtr="0">
          <a:noAutofit/>
        </a:bodyPr>
        <a:lstStyle/>
        <a:p>
          <a:pPr marL="0" lvl="0" indent="0" algn="l" defTabSz="711200">
            <a:lnSpc>
              <a:spcPct val="90000"/>
            </a:lnSpc>
            <a:spcBef>
              <a:spcPct val="0"/>
            </a:spcBef>
            <a:spcAft>
              <a:spcPct val="35000"/>
            </a:spcAft>
            <a:buNone/>
          </a:pPr>
          <a:r>
            <a:rPr lang="en-US" sz="1600" kern="1200" dirty="0"/>
            <a:t>Note:  Remember, some elements may apply to more than one market structure and  some will only apply to one structure</a:t>
          </a:r>
        </a:p>
      </dsp:txBody>
      <dsp:txXfrm>
        <a:off x="7887669" y="1135218"/>
        <a:ext cx="2389290" cy="1792450"/>
      </dsp:txXfrm>
    </dsp:sp>
    <dsp:sp modelId="{F4FBA735-D473-43B1-8263-AF9990B947F6}">
      <dsp:nvSpPr>
        <dsp:cNvPr id="0" name=""/>
        <dsp:cNvSpPr/>
      </dsp:nvSpPr>
      <dsp:spPr>
        <a:xfrm>
          <a:off x="8634201" y="298741"/>
          <a:ext cx="896225" cy="896225"/>
        </a:xfrm>
        <a:prstGeom prst="ellipse">
          <a:avLst/>
        </a:prstGeom>
        <a:gradFill rotWithShape="0">
          <a:gsLst>
            <a:gs pos="0">
              <a:schemeClr val="accent5">
                <a:hueOff val="-5793037"/>
                <a:satOff val="-14931"/>
                <a:lumOff val="-10084"/>
                <a:alphaOff val="0"/>
                <a:satMod val="103000"/>
                <a:lumMod val="102000"/>
                <a:tint val="94000"/>
              </a:schemeClr>
            </a:gs>
            <a:gs pos="50000">
              <a:schemeClr val="accent5">
                <a:hueOff val="-5793037"/>
                <a:satOff val="-14931"/>
                <a:lumOff val="-10084"/>
                <a:alphaOff val="0"/>
                <a:satMod val="110000"/>
                <a:lumMod val="100000"/>
                <a:shade val="100000"/>
              </a:schemeClr>
            </a:gs>
            <a:gs pos="100000">
              <a:schemeClr val="accent5">
                <a:hueOff val="-5793037"/>
                <a:satOff val="-14931"/>
                <a:lumOff val="-10084"/>
                <a:alphaOff val="0"/>
                <a:lumMod val="99000"/>
                <a:satMod val="120000"/>
                <a:shade val="78000"/>
              </a:schemeClr>
            </a:gs>
          </a:gsLst>
          <a:lin ang="5400000" scaled="0"/>
        </a:gradFill>
        <a:ln w="6350" cap="flat" cmpd="sng" algn="ctr">
          <a:solidFill>
            <a:schemeClr val="accent5">
              <a:hueOff val="-5793037"/>
              <a:satOff val="-14931"/>
              <a:lumOff val="-1008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9873" tIns="12700" rIns="69873" bIns="12700" numCol="1" spcCol="1270" anchor="ctr" anchorCtr="0">
          <a:noAutofit/>
        </a:bodyPr>
        <a:lstStyle/>
        <a:p>
          <a:pPr marL="0" lvl="0" indent="0" algn="ctr" defTabSz="1911350">
            <a:lnSpc>
              <a:spcPct val="90000"/>
            </a:lnSpc>
            <a:spcBef>
              <a:spcPct val="0"/>
            </a:spcBef>
            <a:spcAft>
              <a:spcPct val="35000"/>
            </a:spcAft>
            <a:buNone/>
          </a:pPr>
          <a:r>
            <a:rPr lang="en-US" sz="4300" kern="1200"/>
            <a:t>4</a:t>
          </a:r>
        </a:p>
      </dsp:txBody>
      <dsp:txXfrm>
        <a:off x="8765450" y="429990"/>
        <a:ext cx="633727" cy="633727"/>
      </dsp:txXfrm>
    </dsp:sp>
    <dsp:sp modelId="{0C7094BA-2F71-487A-BD31-A8E59FB9BF8B}">
      <dsp:nvSpPr>
        <dsp:cNvPr id="0" name=""/>
        <dsp:cNvSpPr/>
      </dsp:nvSpPr>
      <dsp:spPr>
        <a:xfrm>
          <a:off x="7887669" y="2987346"/>
          <a:ext cx="2389290" cy="72"/>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F15CB-F16F-437F-9A84-05BDC145B0ED}">
      <dsp:nvSpPr>
        <dsp:cNvPr id="0" name=""/>
        <dsp:cNvSpPr/>
      </dsp:nvSpPr>
      <dsp:spPr>
        <a:xfrm>
          <a:off x="4427230" y="13313"/>
          <a:ext cx="6766574" cy="4023346"/>
        </a:xfrm>
        <a:prstGeom prst="roundRect">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endParaRPr lang="en-US" sz="1800" b="1" u="sng" kern="1200" dirty="0"/>
        </a:p>
      </dsp:txBody>
      <dsp:txXfrm>
        <a:off x="5207988" y="554917"/>
        <a:ext cx="5205057" cy="1276638"/>
      </dsp:txXfrm>
    </dsp:sp>
    <dsp:sp modelId="{E0A48B9A-6A20-417A-BC04-AAFC34D5EFC7}">
      <dsp:nvSpPr>
        <dsp:cNvPr id="0" name=""/>
        <dsp:cNvSpPr/>
      </dsp:nvSpPr>
      <dsp:spPr>
        <a:xfrm>
          <a:off x="4427230" y="2368026"/>
          <a:ext cx="6766574" cy="4023346"/>
        </a:xfrm>
        <a:prstGeom prst="roundRect">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8197815" y="2959303"/>
        <a:ext cx="2348438" cy="2840791"/>
      </dsp:txXfrm>
    </dsp:sp>
    <dsp:sp modelId="{1BD2009C-31E9-48E5-86A3-46079B96B0B6}">
      <dsp:nvSpPr>
        <dsp:cNvPr id="0" name=""/>
        <dsp:cNvSpPr/>
      </dsp:nvSpPr>
      <dsp:spPr>
        <a:xfrm>
          <a:off x="10158" y="2380570"/>
          <a:ext cx="6766574" cy="4023346"/>
        </a:xfrm>
        <a:prstGeom prst="roundRect">
          <a:avLst/>
        </a:prstGeom>
        <a:solidFill>
          <a:srgbClr val="0070C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790917" y="4585673"/>
        <a:ext cx="5205057" cy="1276638"/>
      </dsp:txXfrm>
    </dsp:sp>
    <dsp:sp modelId="{A951E5EF-4744-442C-9428-F3895F10CB33}">
      <dsp:nvSpPr>
        <dsp:cNvPr id="0" name=""/>
        <dsp:cNvSpPr/>
      </dsp:nvSpPr>
      <dsp:spPr>
        <a:xfrm>
          <a:off x="0" y="0"/>
          <a:ext cx="6766574" cy="4023346"/>
        </a:xfrm>
        <a:prstGeom prst="roundRect">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endParaRPr lang="en-US" sz="1800" b="1" u="sng" kern="1200" dirty="0"/>
        </a:p>
      </dsp:txBody>
      <dsp:txXfrm>
        <a:off x="520505" y="464232"/>
        <a:ext cx="2602528" cy="30948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F15CB-F16F-437F-9A84-05BDC145B0ED}">
      <dsp:nvSpPr>
        <dsp:cNvPr id="0" name=""/>
        <dsp:cNvSpPr/>
      </dsp:nvSpPr>
      <dsp:spPr>
        <a:xfrm>
          <a:off x="4427230" y="13313"/>
          <a:ext cx="6766574" cy="4023346"/>
        </a:xfrm>
        <a:prstGeom prst="roundRect">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endParaRPr lang="en-US" sz="1800" b="1" u="sng" kern="1200" dirty="0"/>
        </a:p>
      </dsp:txBody>
      <dsp:txXfrm>
        <a:off x="5207988" y="554917"/>
        <a:ext cx="5205057" cy="1276638"/>
      </dsp:txXfrm>
    </dsp:sp>
    <dsp:sp modelId="{E0A48B9A-6A20-417A-BC04-AAFC34D5EFC7}">
      <dsp:nvSpPr>
        <dsp:cNvPr id="0" name=""/>
        <dsp:cNvSpPr/>
      </dsp:nvSpPr>
      <dsp:spPr>
        <a:xfrm>
          <a:off x="4427230" y="2368026"/>
          <a:ext cx="6766574" cy="4023346"/>
        </a:xfrm>
        <a:prstGeom prst="roundRect">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8197815" y="2959303"/>
        <a:ext cx="2348438" cy="2840791"/>
      </dsp:txXfrm>
    </dsp:sp>
    <dsp:sp modelId="{1BD2009C-31E9-48E5-86A3-46079B96B0B6}">
      <dsp:nvSpPr>
        <dsp:cNvPr id="0" name=""/>
        <dsp:cNvSpPr/>
      </dsp:nvSpPr>
      <dsp:spPr>
        <a:xfrm>
          <a:off x="10158" y="2380570"/>
          <a:ext cx="6766574" cy="4023346"/>
        </a:xfrm>
        <a:prstGeom prst="roundRect">
          <a:avLst/>
        </a:prstGeom>
        <a:solidFill>
          <a:srgbClr val="0070C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790917" y="4585673"/>
        <a:ext cx="5205057" cy="1276638"/>
      </dsp:txXfrm>
    </dsp:sp>
    <dsp:sp modelId="{A951E5EF-4744-442C-9428-F3895F10CB33}">
      <dsp:nvSpPr>
        <dsp:cNvPr id="0" name=""/>
        <dsp:cNvSpPr/>
      </dsp:nvSpPr>
      <dsp:spPr>
        <a:xfrm>
          <a:off x="0" y="0"/>
          <a:ext cx="6766574" cy="4023346"/>
        </a:xfrm>
        <a:prstGeom prst="roundRect">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endParaRPr lang="en-US" sz="1800" b="1" u="sng" kern="1200" dirty="0"/>
        </a:p>
      </dsp:txBody>
      <dsp:txXfrm>
        <a:off x="520505" y="464232"/>
        <a:ext cx="2602528" cy="3094881"/>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059A8-ADFD-4F64-81AD-D9CD5E868956}" type="datetimeFigureOut">
              <a:rPr lang="en-US" smtClean="0"/>
              <a:t>8/4/2021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D4CDC-9139-45E7-A083-3C756D075769}" type="slidenum">
              <a:rPr lang="en-US" smtClean="0"/>
              <a:t>‹#›</a:t>
            </a:fld>
            <a:endParaRPr lang="en-US"/>
          </a:p>
        </p:txBody>
      </p:sp>
    </p:spTree>
    <p:extLst>
      <p:ext uri="{BB962C8B-B14F-4D97-AF65-F5344CB8AC3E}">
        <p14:creationId xmlns:p14="http://schemas.microsoft.com/office/powerpoint/2010/main" val="2752529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On-level Version</a:t>
            </a:r>
          </a:p>
        </p:txBody>
      </p:sp>
      <p:sp>
        <p:nvSpPr>
          <p:cNvPr id="4" name="Slide Number Placeholder 3"/>
          <p:cNvSpPr>
            <a:spLocks noGrp="1"/>
          </p:cNvSpPr>
          <p:nvPr>
            <p:ph type="sldNum" sz="quarter" idx="10"/>
          </p:nvPr>
        </p:nvSpPr>
        <p:spPr/>
        <p:txBody>
          <a:bodyPr/>
          <a:lstStyle/>
          <a:p>
            <a:fld id="{2BDD4CDC-9139-45E7-A083-3C756D075769}" type="slidenum">
              <a:rPr lang="en-US" smtClean="0"/>
              <a:t>6</a:t>
            </a:fld>
            <a:endParaRPr lang="en-US"/>
          </a:p>
        </p:txBody>
      </p:sp>
    </p:spTree>
    <p:extLst>
      <p:ext uri="{BB962C8B-B14F-4D97-AF65-F5344CB8AC3E}">
        <p14:creationId xmlns:p14="http://schemas.microsoft.com/office/powerpoint/2010/main" val="405436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 Version</a:t>
            </a:r>
          </a:p>
        </p:txBody>
      </p:sp>
      <p:sp>
        <p:nvSpPr>
          <p:cNvPr id="4" name="Slide Number Placeholder 3"/>
          <p:cNvSpPr>
            <a:spLocks noGrp="1"/>
          </p:cNvSpPr>
          <p:nvPr>
            <p:ph type="sldNum" sz="quarter" idx="10"/>
          </p:nvPr>
        </p:nvSpPr>
        <p:spPr/>
        <p:txBody>
          <a:bodyPr/>
          <a:lstStyle/>
          <a:p>
            <a:fld id="{2BDD4CDC-9139-45E7-A083-3C756D075769}" type="slidenum">
              <a:rPr lang="en-US" smtClean="0"/>
              <a:t>7</a:t>
            </a:fld>
            <a:endParaRPr lang="en-US"/>
          </a:p>
        </p:txBody>
      </p:sp>
    </p:spTree>
    <p:extLst>
      <p:ext uri="{BB962C8B-B14F-4D97-AF65-F5344CB8AC3E}">
        <p14:creationId xmlns:p14="http://schemas.microsoft.com/office/powerpoint/2010/main" val="73970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DFB932-DCCB-4451-97E1-0460ED453F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860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DFB932-DCCB-4451-97E1-0460ED453F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176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DFB932-DCCB-4451-97E1-0460ED453F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741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*https://www.forbes.com/sites/jimpagels/2015/02/24/dynamic-pricing-can-lower-ticket-revenues-if-misused/</a:t>
            </a:r>
          </a:p>
        </p:txBody>
      </p:sp>
      <p:sp>
        <p:nvSpPr>
          <p:cNvPr id="4" name="Slide Number Placeholder 3"/>
          <p:cNvSpPr>
            <a:spLocks noGrp="1"/>
          </p:cNvSpPr>
          <p:nvPr>
            <p:ph type="sldNum" sz="quarter" idx="10"/>
          </p:nvPr>
        </p:nvSpPr>
        <p:spPr/>
        <p:txBody>
          <a:bodyPr/>
          <a:lstStyle/>
          <a:p>
            <a:fld id="{2BDD4CDC-9139-45E7-A083-3C756D075769}" type="slidenum">
              <a:rPr lang="en-US" smtClean="0"/>
              <a:t>20</a:t>
            </a:fld>
            <a:endParaRPr lang="en-US"/>
          </a:p>
        </p:txBody>
      </p:sp>
    </p:spTree>
    <p:extLst>
      <p:ext uri="{BB962C8B-B14F-4D97-AF65-F5344CB8AC3E}">
        <p14:creationId xmlns:p14="http://schemas.microsoft.com/office/powerpoint/2010/main" val="275727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D7219-CC58-4C92-8193-9A4ED8130C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3817BE-06C9-4AAA-92C7-ED6A9B793F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B9E1E5-649F-41F2-BBBF-ABD1B36F0BE1}"/>
              </a:ext>
            </a:extLst>
          </p:cNvPr>
          <p:cNvSpPr>
            <a:spLocks noGrp="1"/>
          </p:cNvSpPr>
          <p:nvPr>
            <p:ph type="dt" sz="half" idx="10"/>
          </p:nvPr>
        </p:nvSpPr>
        <p:spPr/>
        <p:txBody>
          <a:bodyPr/>
          <a:lstStyle/>
          <a:p>
            <a:fld id="{C6162B99-F8A3-4D10-81C7-F2F6DD5AFA27}" type="datetimeFigureOut">
              <a:rPr lang="en-US" smtClean="0"/>
              <a:t>8/4/2021</a:t>
            </a:fld>
            <a:endParaRPr lang="en-US"/>
          </a:p>
        </p:txBody>
      </p:sp>
      <p:sp>
        <p:nvSpPr>
          <p:cNvPr id="5" name="Footer Placeholder 4">
            <a:extLst>
              <a:ext uri="{FF2B5EF4-FFF2-40B4-BE49-F238E27FC236}">
                <a16:creationId xmlns:a16="http://schemas.microsoft.com/office/drawing/2014/main" id="{BD59E3A7-726C-43D8-B1A5-6A5F370F1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EC883-08EA-4155-8DFD-99C473C52658}"/>
              </a:ext>
            </a:extLst>
          </p:cNvPr>
          <p:cNvSpPr>
            <a:spLocks noGrp="1"/>
          </p:cNvSpPr>
          <p:nvPr>
            <p:ph type="sldNum" sz="quarter" idx="12"/>
          </p:nvPr>
        </p:nvSpPr>
        <p:spPr/>
        <p:txBody>
          <a:bodyPr/>
          <a:lstStyle/>
          <a:p>
            <a:fld id="{8FFA9620-62AB-401C-A741-2E45C096E36F}" type="slidenum">
              <a:rPr lang="en-US" smtClean="0"/>
              <a:t>‹#›</a:t>
            </a:fld>
            <a:endParaRPr lang="en-US"/>
          </a:p>
        </p:txBody>
      </p:sp>
    </p:spTree>
    <p:extLst>
      <p:ext uri="{BB962C8B-B14F-4D97-AF65-F5344CB8AC3E}">
        <p14:creationId xmlns:p14="http://schemas.microsoft.com/office/powerpoint/2010/main" val="66597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1A8D3-8A0A-4E7D-ABE1-B76C1492F6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EA7743-03B1-4B78-9649-56EC70D2AF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11AE4-860A-447F-B6E6-9C795BAD0D43}"/>
              </a:ext>
            </a:extLst>
          </p:cNvPr>
          <p:cNvSpPr>
            <a:spLocks noGrp="1"/>
          </p:cNvSpPr>
          <p:nvPr>
            <p:ph type="dt" sz="half" idx="10"/>
          </p:nvPr>
        </p:nvSpPr>
        <p:spPr/>
        <p:txBody>
          <a:bodyPr/>
          <a:lstStyle/>
          <a:p>
            <a:fld id="{C6162B99-F8A3-4D10-81C7-F2F6DD5AFA27}" type="datetimeFigureOut">
              <a:rPr lang="en-US" smtClean="0"/>
              <a:t>8/4/2021</a:t>
            </a:fld>
            <a:endParaRPr lang="en-US"/>
          </a:p>
        </p:txBody>
      </p:sp>
      <p:sp>
        <p:nvSpPr>
          <p:cNvPr id="5" name="Footer Placeholder 4">
            <a:extLst>
              <a:ext uri="{FF2B5EF4-FFF2-40B4-BE49-F238E27FC236}">
                <a16:creationId xmlns:a16="http://schemas.microsoft.com/office/drawing/2014/main" id="{3BCE3C5E-4B93-4A1B-B7F0-9050AED03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245187-B64E-4AD0-81A1-633E0892DA14}"/>
              </a:ext>
            </a:extLst>
          </p:cNvPr>
          <p:cNvSpPr>
            <a:spLocks noGrp="1"/>
          </p:cNvSpPr>
          <p:nvPr>
            <p:ph type="sldNum" sz="quarter" idx="12"/>
          </p:nvPr>
        </p:nvSpPr>
        <p:spPr/>
        <p:txBody>
          <a:bodyPr/>
          <a:lstStyle/>
          <a:p>
            <a:fld id="{8FFA9620-62AB-401C-A741-2E45C096E36F}" type="slidenum">
              <a:rPr lang="en-US" smtClean="0"/>
              <a:t>‹#›</a:t>
            </a:fld>
            <a:endParaRPr lang="en-US"/>
          </a:p>
        </p:txBody>
      </p:sp>
    </p:spTree>
    <p:extLst>
      <p:ext uri="{BB962C8B-B14F-4D97-AF65-F5344CB8AC3E}">
        <p14:creationId xmlns:p14="http://schemas.microsoft.com/office/powerpoint/2010/main" val="1769508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CB22F8-DE12-46DF-894D-41CE2BE1F6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4CFB8-F6E5-41FB-A914-E012E2F0869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48334-B95F-46FB-8C68-8420D327394C}"/>
              </a:ext>
            </a:extLst>
          </p:cNvPr>
          <p:cNvSpPr>
            <a:spLocks noGrp="1"/>
          </p:cNvSpPr>
          <p:nvPr>
            <p:ph type="dt" sz="half" idx="10"/>
          </p:nvPr>
        </p:nvSpPr>
        <p:spPr/>
        <p:txBody>
          <a:bodyPr/>
          <a:lstStyle/>
          <a:p>
            <a:fld id="{C6162B99-F8A3-4D10-81C7-F2F6DD5AFA27}" type="datetimeFigureOut">
              <a:rPr lang="en-US" smtClean="0"/>
              <a:t>8/4/2021</a:t>
            </a:fld>
            <a:endParaRPr lang="en-US"/>
          </a:p>
        </p:txBody>
      </p:sp>
      <p:sp>
        <p:nvSpPr>
          <p:cNvPr id="5" name="Footer Placeholder 4">
            <a:extLst>
              <a:ext uri="{FF2B5EF4-FFF2-40B4-BE49-F238E27FC236}">
                <a16:creationId xmlns:a16="http://schemas.microsoft.com/office/drawing/2014/main" id="{6EBA12CE-C8DA-49DD-93A5-312BF8FCB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A1A2E3-77A0-4B62-A4D5-50F8CC4A7E07}"/>
              </a:ext>
            </a:extLst>
          </p:cNvPr>
          <p:cNvSpPr>
            <a:spLocks noGrp="1"/>
          </p:cNvSpPr>
          <p:nvPr>
            <p:ph type="sldNum" sz="quarter" idx="12"/>
          </p:nvPr>
        </p:nvSpPr>
        <p:spPr/>
        <p:txBody>
          <a:bodyPr/>
          <a:lstStyle/>
          <a:p>
            <a:fld id="{8FFA9620-62AB-401C-A741-2E45C096E36F}" type="slidenum">
              <a:rPr lang="en-US" smtClean="0"/>
              <a:t>‹#›</a:t>
            </a:fld>
            <a:endParaRPr lang="en-US"/>
          </a:p>
        </p:txBody>
      </p:sp>
    </p:spTree>
    <p:extLst>
      <p:ext uri="{BB962C8B-B14F-4D97-AF65-F5344CB8AC3E}">
        <p14:creationId xmlns:p14="http://schemas.microsoft.com/office/powerpoint/2010/main" val="2462479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8/4/2021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42549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8/4/2021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54214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8/4/2021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15546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8/4/2021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92595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8/4/2021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20850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8/4/2021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26381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8/4/2021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61791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8/4/2021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64889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0E91-3DFC-45FB-A5B4-266992A18B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802B22-4866-4E64-B08A-DF12DF148D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58DA8-FD20-41AB-8AA0-DA77733C0249}"/>
              </a:ext>
            </a:extLst>
          </p:cNvPr>
          <p:cNvSpPr>
            <a:spLocks noGrp="1"/>
          </p:cNvSpPr>
          <p:nvPr>
            <p:ph type="dt" sz="half" idx="10"/>
          </p:nvPr>
        </p:nvSpPr>
        <p:spPr/>
        <p:txBody>
          <a:bodyPr/>
          <a:lstStyle/>
          <a:p>
            <a:fld id="{C6162B99-F8A3-4D10-81C7-F2F6DD5AFA27}" type="datetimeFigureOut">
              <a:rPr lang="en-US" smtClean="0"/>
              <a:t>8/4/2021</a:t>
            </a:fld>
            <a:endParaRPr lang="en-US"/>
          </a:p>
        </p:txBody>
      </p:sp>
      <p:sp>
        <p:nvSpPr>
          <p:cNvPr id="5" name="Footer Placeholder 4">
            <a:extLst>
              <a:ext uri="{FF2B5EF4-FFF2-40B4-BE49-F238E27FC236}">
                <a16:creationId xmlns:a16="http://schemas.microsoft.com/office/drawing/2014/main" id="{26CFBE03-EF10-4FBC-96C5-3D876F1D2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0283F-D5AF-4FDA-9178-CA3D789FFB84}"/>
              </a:ext>
            </a:extLst>
          </p:cNvPr>
          <p:cNvSpPr>
            <a:spLocks noGrp="1"/>
          </p:cNvSpPr>
          <p:nvPr>
            <p:ph type="sldNum" sz="quarter" idx="12"/>
          </p:nvPr>
        </p:nvSpPr>
        <p:spPr/>
        <p:txBody>
          <a:bodyPr/>
          <a:lstStyle/>
          <a:p>
            <a:fld id="{8FFA9620-62AB-401C-A741-2E45C096E36F}" type="slidenum">
              <a:rPr lang="en-US" smtClean="0"/>
              <a:t>‹#›</a:t>
            </a:fld>
            <a:endParaRPr lang="en-US"/>
          </a:p>
        </p:txBody>
      </p:sp>
    </p:spTree>
    <p:extLst>
      <p:ext uri="{BB962C8B-B14F-4D97-AF65-F5344CB8AC3E}">
        <p14:creationId xmlns:p14="http://schemas.microsoft.com/office/powerpoint/2010/main" val="3053796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8/4/2021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13205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8/4/2021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12303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8/4/2021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38024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D7D8-108E-4DE9-975B-A6FC5635D8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8A4C3F-983F-4CD0-AADF-DE881A0B3D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996177-1B18-4507-B4CC-D1E07AC04D7E}"/>
              </a:ext>
            </a:extLst>
          </p:cNvPr>
          <p:cNvSpPr>
            <a:spLocks noGrp="1"/>
          </p:cNvSpPr>
          <p:nvPr>
            <p:ph type="dt" sz="half" idx="10"/>
          </p:nvPr>
        </p:nvSpPr>
        <p:spPr/>
        <p:txBody>
          <a:bodyPr/>
          <a:lstStyle/>
          <a:p>
            <a:fld id="{C6162B99-F8A3-4D10-81C7-F2F6DD5AFA27}" type="datetimeFigureOut">
              <a:rPr lang="en-US" smtClean="0"/>
              <a:t>8/4/2021</a:t>
            </a:fld>
            <a:endParaRPr lang="en-US"/>
          </a:p>
        </p:txBody>
      </p:sp>
      <p:sp>
        <p:nvSpPr>
          <p:cNvPr id="5" name="Footer Placeholder 4">
            <a:extLst>
              <a:ext uri="{FF2B5EF4-FFF2-40B4-BE49-F238E27FC236}">
                <a16:creationId xmlns:a16="http://schemas.microsoft.com/office/drawing/2014/main" id="{FCD3C501-CC7F-4FA6-9B80-D05F5530F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8AB968-6A96-455C-B773-27BAC3288569}"/>
              </a:ext>
            </a:extLst>
          </p:cNvPr>
          <p:cNvSpPr>
            <a:spLocks noGrp="1"/>
          </p:cNvSpPr>
          <p:nvPr>
            <p:ph type="sldNum" sz="quarter" idx="12"/>
          </p:nvPr>
        </p:nvSpPr>
        <p:spPr/>
        <p:txBody>
          <a:bodyPr/>
          <a:lstStyle/>
          <a:p>
            <a:fld id="{8FFA9620-62AB-401C-A741-2E45C096E36F}" type="slidenum">
              <a:rPr lang="en-US" smtClean="0"/>
              <a:t>‹#›</a:t>
            </a:fld>
            <a:endParaRPr lang="en-US"/>
          </a:p>
        </p:txBody>
      </p:sp>
    </p:spTree>
    <p:extLst>
      <p:ext uri="{BB962C8B-B14F-4D97-AF65-F5344CB8AC3E}">
        <p14:creationId xmlns:p14="http://schemas.microsoft.com/office/powerpoint/2010/main" val="1516132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79EA-8AA4-48E7-84EC-4266E7432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39A30E-9EDE-4D49-8649-6B2F4ECAC9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D02CB0-29BB-4E39-B14F-4AE52BC20F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4011EF-4012-4B33-9719-55B5880E914F}"/>
              </a:ext>
            </a:extLst>
          </p:cNvPr>
          <p:cNvSpPr>
            <a:spLocks noGrp="1"/>
          </p:cNvSpPr>
          <p:nvPr>
            <p:ph type="dt" sz="half" idx="10"/>
          </p:nvPr>
        </p:nvSpPr>
        <p:spPr/>
        <p:txBody>
          <a:bodyPr/>
          <a:lstStyle/>
          <a:p>
            <a:fld id="{C6162B99-F8A3-4D10-81C7-F2F6DD5AFA27}" type="datetimeFigureOut">
              <a:rPr lang="en-US" smtClean="0"/>
              <a:t>8/4/2021</a:t>
            </a:fld>
            <a:endParaRPr lang="en-US"/>
          </a:p>
        </p:txBody>
      </p:sp>
      <p:sp>
        <p:nvSpPr>
          <p:cNvPr id="6" name="Footer Placeholder 5">
            <a:extLst>
              <a:ext uri="{FF2B5EF4-FFF2-40B4-BE49-F238E27FC236}">
                <a16:creationId xmlns:a16="http://schemas.microsoft.com/office/drawing/2014/main" id="{485414F8-63F3-4BEE-8291-D0DB11F2E7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05EF9B-4A87-41FE-9665-087AE1E15FC3}"/>
              </a:ext>
            </a:extLst>
          </p:cNvPr>
          <p:cNvSpPr>
            <a:spLocks noGrp="1"/>
          </p:cNvSpPr>
          <p:nvPr>
            <p:ph type="sldNum" sz="quarter" idx="12"/>
          </p:nvPr>
        </p:nvSpPr>
        <p:spPr/>
        <p:txBody>
          <a:bodyPr/>
          <a:lstStyle/>
          <a:p>
            <a:fld id="{8FFA9620-62AB-401C-A741-2E45C096E36F}" type="slidenum">
              <a:rPr lang="en-US" smtClean="0"/>
              <a:t>‹#›</a:t>
            </a:fld>
            <a:endParaRPr lang="en-US"/>
          </a:p>
        </p:txBody>
      </p:sp>
    </p:spTree>
    <p:extLst>
      <p:ext uri="{BB962C8B-B14F-4D97-AF65-F5344CB8AC3E}">
        <p14:creationId xmlns:p14="http://schemas.microsoft.com/office/powerpoint/2010/main" val="2279906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AD76-41D3-4776-B5B9-4A5490D4E5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54E712-C882-418A-91E7-B7CFAD850C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34C4EA-9444-469E-9B3E-756FBE6007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433120-A218-48F3-A0F5-F9BA5F20F0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45DA06-7E17-450C-8E07-509ABF6B0C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79E86D-09B7-4EA9-897B-03A3D925209A}"/>
              </a:ext>
            </a:extLst>
          </p:cNvPr>
          <p:cNvSpPr>
            <a:spLocks noGrp="1"/>
          </p:cNvSpPr>
          <p:nvPr>
            <p:ph type="dt" sz="half" idx="10"/>
          </p:nvPr>
        </p:nvSpPr>
        <p:spPr/>
        <p:txBody>
          <a:bodyPr/>
          <a:lstStyle/>
          <a:p>
            <a:fld id="{C6162B99-F8A3-4D10-81C7-F2F6DD5AFA27}" type="datetimeFigureOut">
              <a:rPr lang="en-US" smtClean="0"/>
              <a:t>8/4/2021</a:t>
            </a:fld>
            <a:endParaRPr lang="en-US"/>
          </a:p>
        </p:txBody>
      </p:sp>
      <p:sp>
        <p:nvSpPr>
          <p:cNvPr id="8" name="Footer Placeholder 7">
            <a:extLst>
              <a:ext uri="{FF2B5EF4-FFF2-40B4-BE49-F238E27FC236}">
                <a16:creationId xmlns:a16="http://schemas.microsoft.com/office/drawing/2014/main" id="{53467238-D6C9-4A06-987B-4FB5FF9872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DF6AF8-C6D5-4BC7-85FC-6196C772633F}"/>
              </a:ext>
            </a:extLst>
          </p:cNvPr>
          <p:cNvSpPr>
            <a:spLocks noGrp="1"/>
          </p:cNvSpPr>
          <p:nvPr>
            <p:ph type="sldNum" sz="quarter" idx="12"/>
          </p:nvPr>
        </p:nvSpPr>
        <p:spPr/>
        <p:txBody>
          <a:bodyPr/>
          <a:lstStyle/>
          <a:p>
            <a:fld id="{8FFA9620-62AB-401C-A741-2E45C096E36F}" type="slidenum">
              <a:rPr lang="en-US" smtClean="0"/>
              <a:t>‹#›</a:t>
            </a:fld>
            <a:endParaRPr lang="en-US"/>
          </a:p>
        </p:txBody>
      </p:sp>
    </p:spTree>
    <p:extLst>
      <p:ext uri="{BB962C8B-B14F-4D97-AF65-F5344CB8AC3E}">
        <p14:creationId xmlns:p14="http://schemas.microsoft.com/office/powerpoint/2010/main" val="117996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8C249-0490-477E-869A-0BDCD97808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006D8D-1C4B-4F2B-AD72-F56DD980107B}"/>
              </a:ext>
            </a:extLst>
          </p:cNvPr>
          <p:cNvSpPr>
            <a:spLocks noGrp="1"/>
          </p:cNvSpPr>
          <p:nvPr>
            <p:ph type="dt" sz="half" idx="10"/>
          </p:nvPr>
        </p:nvSpPr>
        <p:spPr/>
        <p:txBody>
          <a:bodyPr/>
          <a:lstStyle/>
          <a:p>
            <a:fld id="{C6162B99-F8A3-4D10-81C7-F2F6DD5AFA27}" type="datetimeFigureOut">
              <a:rPr lang="en-US" smtClean="0"/>
              <a:t>8/4/2021</a:t>
            </a:fld>
            <a:endParaRPr lang="en-US"/>
          </a:p>
        </p:txBody>
      </p:sp>
      <p:sp>
        <p:nvSpPr>
          <p:cNvPr id="4" name="Footer Placeholder 3">
            <a:extLst>
              <a:ext uri="{FF2B5EF4-FFF2-40B4-BE49-F238E27FC236}">
                <a16:creationId xmlns:a16="http://schemas.microsoft.com/office/drawing/2014/main" id="{32E8D9A2-D094-46DB-B8FB-B9E35C209F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0A03CB-733B-43FB-A9BE-FD98E10AA94A}"/>
              </a:ext>
            </a:extLst>
          </p:cNvPr>
          <p:cNvSpPr>
            <a:spLocks noGrp="1"/>
          </p:cNvSpPr>
          <p:nvPr>
            <p:ph type="sldNum" sz="quarter" idx="12"/>
          </p:nvPr>
        </p:nvSpPr>
        <p:spPr/>
        <p:txBody>
          <a:bodyPr/>
          <a:lstStyle/>
          <a:p>
            <a:fld id="{8FFA9620-62AB-401C-A741-2E45C096E36F}" type="slidenum">
              <a:rPr lang="en-US" smtClean="0"/>
              <a:t>‹#›</a:t>
            </a:fld>
            <a:endParaRPr lang="en-US"/>
          </a:p>
        </p:txBody>
      </p:sp>
    </p:spTree>
    <p:extLst>
      <p:ext uri="{BB962C8B-B14F-4D97-AF65-F5344CB8AC3E}">
        <p14:creationId xmlns:p14="http://schemas.microsoft.com/office/powerpoint/2010/main" val="164758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BCECB2-90C6-4421-89D7-480E589421D0}"/>
              </a:ext>
            </a:extLst>
          </p:cNvPr>
          <p:cNvSpPr>
            <a:spLocks noGrp="1"/>
          </p:cNvSpPr>
          <p:nvPr>
            <p:ph type="dt" sz="half" idx="10"/>
          </p:nvPr>
        </p:nvSpPr>
        <p:spPr/>
        <p:txBody>
          <a:bodyPr/>
          <a:lstStyle/>
          <a:p>
            <a:fld id="{C6162B99-F8A3-4D10-81C7-F2F6DD5AFA27}" type="datetimeFigureOut">
              <a:rPr lang="en-US" smtClean="0"/>
              <a:t>8/4/2021</a:t>
            </a:fld>
            <a:endParaRPr lang="en-US"/>
          </a:p>
        </p:txBody>
      </p:sp>
      <p:sp>
        <p:nvSpPr>
          <p:cNvPr id="3" name="Footer Placeholder 2">
            <a:extLst>
              <a:ext uri="{FF2B5EF4-FFF2-40B4-BE49-F238E27FC236}">
                <a16:creationId xmlns:a16="http://schemas.microsoft.com/office/drawing/2014/main" id="{11B325F4-CB2B-4E9A-BEB8-333FA4B08A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428DE4-9E35-49A3-B8C4-94E82A851EF5}"/>
              </a:ext>
            </a:extLst>
          </p:cNvPr>
          <p:cNvSpPr>
            <a:spLocks noGrp="1"/>
          </p:cNvSpPr>
          <p:nvPr>
            <p:ph type="sldNum" sz="quarter" idx="12"/>
          </p:nvPr>
        </p:nvSpPr>
        <p:spPr/>
        <p:txBody>
          <a:bodyPr/>
          <a:lstStyle/>
          <a:p>
            <a:fld id="{8FFA9620-62AB-401C-A741-2E45C096E36F}" type="slidenum">
              <a:rPr lang="en-US" smtClean="0"/>
              <a:t>‹#›</a:t>
            </a:fld>
            <a:endParaRPr lang="en-US"/>
          </a:p>
        </p:txBody>
      </p:sp>
    </p:spTree>
    <p:extLst>
      <p:ext uri="{BB962C8B-B14F-4D97-AF65-F5344CB8AC3E}">
        <p14:creationId xmlns:p14="http://schemas.microsoft.com/office/powerpoint/2010/main" val="174030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C341-D9E1-4405-88AF-EE7EC8BFE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9E27A8-E05A-4BAE-8C53-AA341CE7F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D322A5-E7FB-44B2-AF0C-AE590EA48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DB893-DCAF-44D6-B565-7C1F152657A3}"/>
              </a:ext>
            </a:extLst>
          </p:cNvPr>
          <p:cNvSpPr>
            <a:spLocks noGrp="1"/>
          </p:cNvSpPr>
          <p:nvPr>
            <p:ph type="dt" sz="half" idx="10"/>
          </p:nvPr>
        </p:nvSpPr>
        <p:spPr/>
        <p:txBody>
          <a:bodyPr/>
          <a:lstStyle/>
          <a:p>
            <a:fld id="{C6162B99-F8A3-4D10-81C7-F2F6DD5AFA27}" type="datetimeFigureOut">
              <a:rPr lang="en-US" smtClean="0"/>
              <a:t>8/4/2021</a:t>
            </a:fld>
            <a:endParaRPr lang="en-US"/>
          </a:p>
        </p:txBody>
      </p:sp>
      <p:sp>
        <p:nvSpPr>
          <p:cNvPr id="6" name="Footer Placeholder 5">
            <a:extLst>
              <a:ext uri="{FF2B5EF4-FFF2-40B4-BE49-F238E27FC236}">
                <a16:creationId xmlns:a16="http://schemas.microsoft.com/office/drawing/2014/main" id="{FF5AC244-30D2-495B-9D95-662578697E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2CB5E-9B4C-4FE4-88E7-811C7D89089E}"/>
              </a:ext>
            </a:extLst>
          </p:cNvPr>
          <p:cNvSpPr>
            <a:spLocks noGrp="1"/>
          </p:cNvSpPr>
          <p:nvPr>
            <p:ph type="sldNum" sz="quarter" idx="12"/>
          </p:nvPr>
        </p:nvSpPr>
        <p:spPr/>
        <p:txBody>
          <a:bodyPr/>
          <a:lstStyle/>
          <a:p>
            <a:fld id="{8FFA9620-62AB-401C-A741-2E45C096E36F}" type="slidenum">
              <a:rPr lang="en-US" smtClean="0"/>
              <a:t>‹#›</a:t>
            </a:fld>
            <a:endParaRPr lang="en-US"/>
          </a:p>
        </p:txBody>
      </p:sp>
    </p:spTree>
    <p:extLst>
      <p:ext uri="{BB962C8B-B14F-4D97-AF65-F5344CB8AC3E}">
        <p14:creationId xmlns:p14="http://schemas.microsoft.com/office/powerpoint/2010/main" val="96960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B0D18-AB78-4F07-85E7-2E3CC6459D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A444DB-80FE-400F-B9E6-94EB7D920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B76DBF-14AA-4C73-BDA9-1B30438428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4646AA-070A-4B37-B024-CAE8CFD56DCE}"/>
              </a:ext>
            </a:extLst>
          </p:cNvPr>
          <p:cNvSpPr>
            <a:spLocks noGrp="1"/>
          </p:cNvSpPr>
          <p:nvPr>
            <p:ph type="dt" sz="half" idx="10"/>
          </p:nvPr>
        </p:nvSpPr>
        <p:spPr/>
        <p:txBody>
          <a:bodyPr/>
          <a:lstStyle/>
          <a:p>
            <a:fld id="{C6162B99-F8A3-4D10-81C7-F2F6DD5AFA27}" type="datetimeFigureOut">
              <a:rPr lang="en-US" smtClean="0"/>
              <a:t>8/4/2021</a:t>
            </a:fld>
            <a:endParaRPr lang="en-US"/>
          </a:p>
        </p:txBody>
      </p:sp>
      <p:sp>
        <p:nvSpPr>
          <p:cNvPr id="6" name="Footer Placeholder 5">
            <a:extLst>
              <a:ext uri="{FF2B5EF4-FFF2-40B4-BE49-F238E27FC236}">
                <a16:creationId xmlns:a16="http://schemas.microsoft.com/office/drawing/2014/main" id="{8CB40656-CB17-45A9-BE68-137D8D4D04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F3E91-7C10-42B5-BF7A-09F1C03F729C}"/>
              </a:ext>
            </a:extLst>
          </p:cNvPr>
          <p:cNvSpPr>
            <a:spLocks noGrp="1"/>
          </p:cNvSpPr>
          <p:nvPr>
            <p:ph type="sldNum" sz="quarter" idx="12"/>
          </p:nvPr>
        </p:nvSpPr>
        <p:spPr/>
        <p:txBody>
          <a:bodyPr/>
          <a:lstStyle/>
          <a:p>
            <a:fld id="{8FFA9620-62AB-401C-A741-2E45C096E36F}" type="slidenum">
              <a:rPr lang="en-US" smtClean="0"/>
              <a:t>‹#›</a:t>
            </a:fld>
            <a:endParaRPr lang="en-US"/>
          </a:p>
        </p:txBody>
      </p:sp>
    </p:spTree>
    <p:extLst>
      <p:ext uri="{BB962C8B-B14F-4D97-AF65-F5344CB8AC3E}">
        <p14:creationId xmlns:p14="http://schemas.microsoft.com/office/powerpoint/2010/main" val="195516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8C24C5-24C0-4839-A974-BFEA5D169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CC9A97-C334-4B4B-8D45-8398607DF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1EDD1-B619-4026-AB13-62CD8D0355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62B99-F8A3-4D10-81C7-F2F6DD5AFA27}" type="datetimeFigureOut">
              <a:rPr lang="en-US" smtClean="0"/>
              <a:t>8/4/2021</a:t>
            </a:fld>
            <a:endParaRPr lang="en-US"/>
          </a:p>
        </p:txBody>
      </p:sp>
      <p:sp>
        <p:nvSpPr>
          <p:cNvPr id="5" name="Footer Placeholder 4">
            <a:extLst>
              <a:ext uri="{FF2B5EF4-FFF2-40B4-BE49-F238E27FC236}">
                <a16:creationId xmlns:a16="http://schemas.microsoft.com/office/drawing/2014/main" id="{2602320D-1E84-4AD6-8CD8-5EAEFC9F9E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0635A-E216-4949-86D2-08B4BA09ED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A9620-62AB-401C-A741-2E45C096E36F}" type="slidenum">
              <a:rPr lang="en-US" smtClean="0"/>
              <a:t>‹#›</a:t>
            </a:fld>
            <a:endParaRPr lang="en-US"/>
          </a:p>
        </p:txBody>
      </p:sp>
    </p:spTree>
    <p:extLst>
      <p:ext uri="{BB962C8B-B14F-4D97-AF65-F5344CB8AC3E}">
        <p14:creationId xmlns:p14="http://schemas.microsoft.com/office/powerpoint/2010/main" val="905816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8/4/2021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96481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19.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s://www.ajc.com/sports/baseball/braves-join-new-trend-ticketing-dynamic-pricing/gqr4OL6xgdm2CEd8Su61cJ/?icmp=np_inform_variation-control" TargetMode="External"/><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2" Type="http://schemas.openxmlformats.org/officeDocument/2006/relationships/hyperlink" Target="https://www.sportsbusinessdaily.com/Journal/Issues/2011/05/23/Opinion/Drayer-Shapiro-column.aspx"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lb.com/braves/tickets/pricing"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841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86C729-1D1B-48B7-B222-8046C04DD34E}"/>
              </a:ext>
            </a:extLst>
          </p:cNvPr>
          <p:cNvSpPr>
            <a:spLocks noGrp="1"/>
          </p:cNvSpPr>
          <p:nvPr>
            <p:ph type="ctrTitle"/>
          </p:nvPr>
        </p:nvSpPr>
        <p:spPr>
          <a:xfrm>
            <a:off x="634276" y="803705"/>
            <a:ext cx="4208656" cy="3034857"/>
          </a:xfrm>
        </p:spPr>
        <p:txBody>
          <a:bodyPr anchor="b">
            <a:normAutofit/>
          </a:bodyPr>
          <a:lstStyle/>
          <a:p>
            <a:pPr algn="l"/>
            <a:r>
              <a:rPr lang="en-US" sz="4200" b="1" u="sng" dirty="0">
                <a:solidFill>
                  <a:srgbClr val="FFFFFF"/>
                </a:solidFill>
              </a:rPr>
              <a:t>Take Me Out To A Braves Game:  A Market Structure Mystery</a:t>
            </a:r>
            <a:br>
              <a:rPr lang="en-US" sz="4200" dirty="0">
                <a:solidFill>
                  <a:srgbClr val="FFFFFF"/>
                </a:solidFill>
              </a:rPr>
            </a:br>
            <a:endParaRPr lang="en-US" sz="4200" dirty="0">
              <a:solidFill>
                <a:srgbClr val="FFFFFF"/>
              </a:solidFill>
            </a:endParaRPr>
          </a:p>
        </p:txBody>
      </p:sp>
      <p:cxnSp>
        <p:nvCxnSpPr>
          <p:cNvPr id="21" name="Straight Connector 20">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8CCBEA9-6020-4964-BED6-F60731E4AFA3}"/>
              </a:ext>
            </a:extLst>
          </p:cNvPr>
          <p:cNvPicPr>
            <a:picLocks noChangeAspect="1"/>
          </p:cNvPicPr>
          <p:nvPr/>
        </p:nvPicPr>
        <p:blipFill>
          <a:blip r:embed="rId2"/>
          <a:stretch>
            <a:fillRect/>
          </a:stretch>
        </p:blipFill>
        <p:spPr>
          <a:xfrm>
            <a:off x="6096000" y="2419486"/>
            <a:ext cx="5459470" cy="2020004"/>
          </a:xfrm>
          <a:prstGeom prst="rect">
            <a:avLst/>
          </a:prstGeom>
        </p:spPr>
      </p:pic>
    </p:spTree>
    <p:extLst>
      <p:ext uri="{BB962C8B-B14F-4D97-AF65-F5344CB8AC3E}">
        <p14:creationId xmlns:p14="http://schemas.microsoft.com/office/powerpoint/2010/main" val="122914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3B5A-EADD-44DD-B85E-315614CB5F38}"/>
              </a:ext>
            </a:extLst>
          </p:cNvPr>
          <p:cNvSpPr>
            <a:spLocks noGrp="1"/>
          </p:cNvSpPr>
          <p:nvPr>
            <p:ph type="title"/>
          </p:nvPr>
        </p:nvSpPr>
        <p:spPr>
          <a:xfrm>
            <a:off x="445641" y="24441"/>
            <a:ext cx="4426755" cy="761271"/>
          </a:xfrm>
        </p:spPr>
        <p:txBody>
          <a:bodyPr>
            <a:normAutofit/>
          </a:bodyPr>
          <a:lstStyle/>
          <a:p>
            <a:r>
              <a:rPr lang="en-US" sz="3200" dirty="0"/>
              <a:t>So What Did You Decide?</a:t>
            </a:r>
          </a:p>
        </p:txBody>
      </p:sp>
      <p:sp>
        <p:nvSpPr>
          <p:cNvPr id="19" name="Freeform: Shape 18">
            <a:extLst>
              <a:ext uri="{FF2B5EF4-FFF2-40B4-BE49-F238E27FC236}">
                <a16:creationId xmlns:a16="http://schemas.microsoft.com/office/drawing/2014/main" id="{81F3642D-13C8-47D1-8141-3F5A7CEBA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975" y="361702"/>
            <a:ext cx="1691640" cy="1691640"/>
          </a:xfrm>
          <a:custGeom>
            <a:avLst/>
            <a:gdLst>
              <a:gd name="connsiteX0" fmla="*/ 845820 w 1691640"/>
              <a:gd name="connsiteY0" fmla="*/ 0 h 1691640"/>
              <a:gd name="connsiteX1" fmla="*/ 1691640 w 1691640"/>
              <a:gd name="connsiteY1" fmla="*/ 845820 h 1691640"/>
              <a:gd name="connsiteX2" fmla="*/ 845820 w 1691640"/>
              <a:gd name="connsiteY2" fmla="*/ 1691640 h 1691640"/>
              <a:gd name="connsiteX3" fmla="*/ 0 w 1691640"/>
              <a:gd name="connsiteY3" fmla="*/ 845820 h 1691640"/>
              <a:gd name="connsiteX4" fmla="*/ 845820 w 1691640"/>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640" h="169164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2BF5F01A-DB94-4009-B774-77602B3B2BB4}"/>
              </a:ext>
            </a:extLst>
          </p:cNvPr>
          <p:cNvSpPr>
            <a:spLocks noGrp="1"/>
          </p:cNvSpPr>
          <p:nvPr>
            <p:ph idx="1"/>
          </p:nvPr>
        </p:nvSpPr>
        <p:spPr>
          <a:xfrm>
            <a:off x="281597" y="785712"/>
            <a:ext cx="5257049" cy="3629235"/>
          </a:xfrm>
        </p:spPr>
        <p:txBody>
          <a:bodyPr anchor="t">
            <a:normAutofit fontScale="92500" lnSpcReduction="10000"/>
          </a:bodyPr>
          <a:lstStyle/>
          <a:p>
            <a:r>
              <a:rPr lang="en-US" sz="1800" b="1" dirty="0"/>
              <a:t>Monopolistic competition:</a:t>
            </a:r>
            <a:r>
              <a:rPr lang="en-US" sz="1800" dirty="0"/>
              <a:t>	</a:t>
            </a:r>
          </a:p>
          <a:p>
            <a:pPr lvl="1"/>
            <a:r>
              <a:rPr lang="en-US" sz="1900" b="1" u="sng" dirty="0"/>
              <a:t>Market for apparel</a:t>
            </a:r>
            <a:r>
              <a:rPr lang="en-US" sz="1900" dirty="0"/>
              <a:t>. </a:t>
            </a:r>
          </a:p>
          <a:p>
            <a:pPr lvl="1"/>
            <a:r>
              <a:rPr lang="en-US" sz="1900" dirty="0"/>
              <a:t>a number of sellers exist (think about sellers in this market as the company that produces the apparel rather than the physical location or vendor selling the apparel).</a:t>
            </a:r>
          </a:p>
          <a:p>
            <a:pPr lvl="1"/>
            <a:r>
              <a:rPr lang="en-US" sz="1900" dirty="0"/>
              <a:t>Some barriers to entry exist (licensing agreements, capital costs, economies of scale).</a:t>
            </a:r>
          </a:p>
          <a:p>
            <a:pPr lvl="1"/>
            <a:r>
              <a:rPr lang="en-US" sz="1900" dirty="0"/>
              <a:t>Great deal of product differentiation between and within brands (different logos, styles, colors, sizes, etc.) </a:t>
            </a:r>
          </a:p>
          <a:p>
            <a:pPr lvl="1"/>
            <a:r>
              <a:rPr lang="en-US" sz="1900" dirty="0"/>
              <a:t> Because of this, companies can charge a wide range of prices by appealing to consumer tastes and preferences.</a:t>
            </a:r>
          </a:p>
        </p:txBody>
      </p:sp>
      <p:sp>
        <p:nvSpPr>
          <p:cNvPr id="21" name="Oval 20">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CDE92B1-5553-4986-91D1-8709A8C2662C}"/>
              </a:ext>
            </a:extLst>
          </p:cNvPr>
          <p:cNvPicPr>
            <a:picLocks noChangeAspect="1"/>
          </p:cNvPicPr>
          <p:nvPr/>
        </p:nvPicPr>
        <p:blipFill>
          <a:blip r:embed="rId2"/>
          <a:stretch>
            <a:fillRect/>
          </a:stretch>
        </p:blipFill>
        <p:spPr>
          <a:xfrm>
            <a:off x="6259548" y="715300"/>
            <a:ext cx="696494" cy="984444"/>
          </a:xfrm>
          <a:prstGeom prst="rect">
            <a:avLst/>
          </a:prstGeom>
        </p:spPr>
      </p:pic>
      <p:sp>
        <p:nvSpPr>
          <p:cNvPr id="23" name="Freeform: Shape 22">
            <a:extLst>
              <a:ext uri="{FF2B5EF4-FFF2-40B4-BE49-F238E27FC236}">
                <a16:creationId xmlns:a16="http://schemas.microsoft.com/office/drawing/2014/main" id="{98E915F0-311A-4BDD-94EC-B0A3D6A3C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3788" y="2715337"/>
            <a:ext cx="2743200" cy="274320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EF1CD662-C732-41EB-A08A-EFB9E7EB8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65AA448-8325-4B26-9D7B-B9475FA5E26A}"/>
              </a:ext>
            </a:extLst>
          </p:cNvPr>
          <p:cNvPicPr>
            <a:picLocks noChangeAspect="1"/>
          </p:cNvPicPr>
          <p:nvPr/>
        </p:nvPicPr>
        <p:blipFill>
          <a:blip r:embed="rId3"/>
          <a:stretch>
            <a:fillRect/>
          </a:stretch>
        </p:blipFill>
        <p:spPr>
          <a:xfrm>
            <a:off x="9474030" y="311965"/>
            <a:ext cx="1923634" cy="2192176"/>
          </a:xfrm>
          <a:prstGeom prst="rect">
            <a:avLst/>
          </a:prstGeom>
        </p:spPr>
      </p:pic>
      <p:sp>
        <p:nvSpPr>
          <p:cNvPr id="29" name="Oval 28">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49AC9A43-F5C5-4703-A0F0-78CBB9542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14950"/>
            <a:ext cx="1568092" cy="1847088"/>
          </a:xfrm>
          <a:custGeom>
            <a:avLst/>
            <a:gdLst>
              <a:gd name="connsiteX0" fmla="*/ 644548 w 1568092"/>
              <a:gd name="connsiteY0" fmla="*/ 0 h 1847088"/>
              <a:gd name="connsiteX1" fmla="*/ 1568092 w 1568092"/>
              <a:gd name="connsiteY1" fmla="*/ 923544 h 1847088"/>
              <a:gd name="connsiteX2" fmla="*/ 644548 w 1568092"/>
              <a:gd name="connsiteY2" fmla="*/ 1847088 h 1847088"/>
              <a:gd name="connsiteX3" fmla="*/ 128186 w 1568092"/>
              <a:gd name="connsiteY3" fmla="*/ 1689361 h 1847088"/>
              <a:gd name="connsiteX4" fmla="*/ 0 w 1568092"/>
              <a:gd name="connsiteY4" fmla="*/ 1583598 h 1847088"/>
              <a:gd name="connsiteX5" fmla="*/ 0 w 1568092"/>
              <a:gd name="connsiteY5" fmla="*/ 263490 h 1847088"/>
              <a:gd name="connsiteX6" fmla="*/ 128186 w 1568092"/>
              <a:gd name="connsiteY6" fmla="*/ 157727 h 1847088"/>
              <a:gd name="connsiteX7" fmla="*/ 644548 w 1568092"/>
              <a:gd name="connsiteY7"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E4DFCCC9-87D6-422F-8C32-E2AD590A9988}"/>
              </a:ext>
            </a:extLst>
          </p:cNvPr>
          <p:cNvPicPr>
            <a:picLocks noChangeAspect="1"/>
          </p:cNvPicPr>
          <p:nvPr/>
        </p:nvPicPr>
        <p:blipFill>
          <a:blip r:embed="rId4"/>
          <a:stretch>
            <a:fillRect/>
          </a:stretch>
        </p:blipFill>
        <p:spPr>
          <a:xfrm>
            <a:off x="281597" y="4794931"/>
            <a:ext cx="791047" cy="1122053"/>
          </a:xfrm>
          <a:prstGeom prst="rect">
            <a:avLst/>
          </a:prstGeom>
        </p:spPr>
      </p:pic>
      <p:sp>
        <p:nvSpPr>
          <p:cNvPr id="37" name="Freeform: Shape 36">
            <a:extLst>
              <a:ext uri="{FF2B5EF4-FFF2-40B4-BE49-F238E27FC236}">
                <a16:creationId xmlns:a16="http://schemas.microsoft.com/office/drawing/2014/main" id="{BE28351C-7EEF-428E-9B7A-5CC84F336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382" y="4769538"/>
            <a:ext cx="3950208" cy="2088462"/>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71D66F62-9EE2-4D8C-BFEA-97B415B1AA30}"/>
              </a:ext>
            </a:extLst>
          </p:cNvPr>
          <p:cNvPicPr>
            <a:picLocks noChangeAspect="1"/>
          </p:cNvPicPr>
          <p:nvPr/>
        </p:nvPicPr>
        <p:blipFill>
          <a:blip r:embed="rId5"/>
          <a:stretch>
            <a:fillRect/>
          </a:stretch>
        </p:blipFill>
        <p:spPr>
          <a:xfrm>
            <a:off x="6726394" y="3268570"/>
            <a:ext cx="1157989" cy="1636734"/>
          </a:xfrm>
          <a:prstGeom prst="rect">
            <a:avLst/>
          </a:prstGeom>
        </p:spPr>
      </p:pic>
      <p:pic>
        <p:nvPicPr>
          <p:cNvPr id="7" name="Graphic 6" descr="Checkmark">
            <a:extLst>
              <a:ext uri="{FF2B5EF4-FFF2-40B4-BE49-F238E27FC236}">
                <a16:creationId xmlns:a16="http://schemas.microsoft.com/office/drawing/2014/main" id="{9208D858-9E06-4488-B5D0-6E465B9D43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41573" y="5223435"/>
            <a:ext cx="1479394" cy="1479394"/>
          </a:xfrm>
          <a:prstGeom prst="rect">
            <a:avLst/>
          </a:prstGeom>
        </p:spPr>
      </p:pic>
      <p:sp>
        <p:nvSpPr>
          <p:cNvPr id="39" name="Freeform: Shape 3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B0B0DBC8-B5F0-40AE-A3D3-BCD504119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42D01AD9-B11A-4D11-9AA1-D7F77E08655E}"/>
              </a:ext>
            </a:extLst>
          </p:cNvPr>
          <p:cNvPicPr>
            <a:picLocks noChangeAspect="1"/>
          </p:cNvPicPr>
          <p:nvPr/>
        </p:nvPicPr>
        <p:blipFill>
          <a:blip r:embed="rId8"/>
          <a:stretch>
            <a:fillRect/>
          </a:stretch>
        </p:blipFill>
        <p:spPr>
          <a:xfrm>
            <a:off x="10130347" y="4813202"/>
            <a:ext cx="1239451" cy="1751874"/>
          </a:xfrm>
          <a:prstGeom prst="rect">
            <a:avLst/>
          </a:prstGeom>
        </p:spPr>
      </p:pic>
    </p:spTree>
    <p:extLst>
      <p:ext uri="{BB962C8B-B14F-4D97-AF65-F5344CB8AC3E}">
        <p14:creationId xmlns:p14="http://schemas.microsoft.com/office/powerpoint/2010/main" val="39610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3B5A-EADD-44DD-B85E-315614CB5F38}"/>
              </a:ext>
            </a:extLst>
          </p:cNvPr>
          <p:cNvSpPr>
            <a:spLocks noGrp="1"/>
          </p:cNvSpPr>
          <p:nvPr>
            <p:ph type="title"/>
          </p:nvPr>
        </p:nvSpPr>
        <p:spPr>
          <a:xfrm>
            <a:off x="5228398" y="228213"/>
            <a:ext cx="6422849" cy="798481"/>
          </a:xfrm>
        </p:spPr>
        <p:txBody>
          <a:bodyPr>
            <a:normAutofit/>
          </a:bodyPr>
          <a:lstStyle/>
          <a:p>
            <a:r>
              <a:rPr lang="en-US" dirty="0"/>
              <a:t>So What Did You Decide?</a:t>
            </a:r>
          </a:p>
        </p:txBody>
      </p:sp>
      <p:sp>
        <p:nvSpPr>
          <p:cNvPr id="19" name="Rectangle 18">
            <a:extLst>
              <a:ext uri="{FF2B5EF4-FFF2-40B4-BE49-F238E27FC236}">
                <a16:creationId xmlns:a16="http://schemas.microsoft.com/office/drawing/2014/main" id="{BBDB9CBB-F581-4208-9C34-D4E8577A9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5B5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F8F2DBF4-5F7B-457C-98A0-0337482F2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D6A8AF5-3E9F-419E-AC6D-B067993B4974}"/>
              </a:ext>
            </a:extLst>
          </p:cNvPr>
          <p:cNvPicPr>
            <a:picLocks noChangeAspect="1"/>
          </p:cNvPicPr>
          <p:nvPr/>
        </p:nvPicPr>
        <p:blipFill>
          <a:blip r:embed="rId2"/>
          <a:stretch>
            <a:fillRect/>
          </a:stretch>
        </p:blipFill>
        <p:spPr>
          <a:xfrm>
            <a:off x="1561654" y="803049"/>
            <a:ext cx="1512700" cy="1635351"/>
          </a:xfrm>
          <a:prstGeom prst="rect">
            <a:avLst/>
          </a:prstGeom>
          <a:effectLst/>
        </p:spPr>
      </p:pic>
      <p:pic>
        <p:nvPicPr>
          <p:cNvPr id="7" name="Graphic 6" descr="Checkmark">
            <a:extLst>
              <a:ext uri="{FF2B5EF4-FFF2-40B4-BE49-F238E27FC236}">
                <a16:creationId xmlns:a16="http://schemas.microsoft.com/office/drawing/2014/main" id="{3EA96A7E-7AA9-405B-A05A-A85062091A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0897" y="2558128"/>
            <a:ext cx="1594214" cy="1594214"/>
          </a:xfrm>
          <a:prstGeom prst="rect">
            <a:avLst/>
          </a:prstGeom>
        </p:spPr>
      </p:pic>
      <p:pic>
        <p:nvPicPr>
          <p:cNvPr id="6" name="Picture 5">
            <a:extLst>
              <a:ext uri="{FF2B5EF4-FFF2-40B4-BE49-F238E27FC236}">
                <a16:creationId xmlns:a16="http://schemas.microsoft.com/office/drawing/2014/main" id="{4821CD28-0483-4498-96C0-FF3AEF135FCD}"/>
              </a:ext>
            </a:extLst>
          </p:cNvPr>
          <p:cNvPicPr>
            <a:picLocks noChangeAspect="1"/>
          </p:cNvPicPr>
          <p:nvPr/>
        </p:nvPicPr>
        <p:blipFill>
          <a:blip r:embed="rId5"/>
          <a:stretch>
            <a:fillRect/>
          </a:stretch>
        </p:blipFill>
        <p:spPr>
          <a:xfrm>
            <a:off x="821273" y="4313208"/>
            <a:ext cx="2993461" cy="1586535"/>
          </a:xfrm>
          <a:prstGeom prst="rect">
            <a:avLst/>
          </a:prstGeom>
        </p:spPr>
      </p:pic>
      <p:sp>
        <p:nvSpPr>
          <p:cNvPr id="3" name="Content Placeholder 2">
            <a:extLst>
              <a:ext uri="{FF2B5EF4-FFF2-40B4-BE49-F238E27FC236}">
                <a16:creationId xmlns:a16="http://schemas.microsoft.com/office/drawing/2014/main" id="{2BF5F01A-DB94-4009-B774-77602B3B2BB4}"/>
              </a:ext>
            </a:extLst>
          </p:cNvPr>
          <p:cNvSpPr>
            <a:spLocks noGrp="1"/>
          </p:cNvSpPr>
          <p:nvPr>
            <p:ph idx="1"/>
          </p:nvPr>
        </p:nvSpPr>
        <p:spPr>
          <a:xfrm>
            <a:off x="4972649" y="1347538"/>
            <a:ext cx="6892249" cy="5086716"/>
          </a:xfrm>
        </p:spPr>
        <p:txBody>
          <a:bodyPr>
            <a:normAutofit lnSpcReduction="10000"/>
          </a:bodyPr>
          <a:lstStyle/>
          <a:p>
            <a:r>
              <a:rPr lang="en-US" sz="2400" b="1" dirty="0"/>
              <a:t>Oligopoly:</a:t>
            </a:r>
            <a:r>
              <a:rPr lang="en-US" sz="1600" b="1" dirty="0"/>
              <a:t>	</a:t>
            </a:r>
          </a:p>
          <a:p>
            <a:pPr lvl="1"/>
            <a:endParaRPr lang="en-US" sz="2000" dirty="0"/>
          </a:p>
          <a:p>
            <a:pPr lvl="1"/>
            <a:r>
              <a:rPr lang="en-US" sz="2000" b="1" u="sng" dirty="0"/>
              <a:t>Market for parking</a:t>
            </a:r>
            <a:r>
              <a:rPr lang="en-US" sz="2000" dirty="0"/>
              <a:t>.  </a:t>
            </a:r>
          </a:p>
          <a:p>
            <a:pPr lvl="1"/>
            <a:r>
              <a:rPr lang="en-US" sz="2000" dirty="0"/>
              <a:t>Limited number of sellers </a:t>
            </a:r>
          </a:p>
          <a:p>
            <a:pPr lvl="1"/>
            <a:r>
              <a:rPr lang="en-US" sz="2000" dirty="0"/>
              <a:t>Fairly large barriers to entry (limited availability of physical space near </a:t>
            </a:r>
            <a:r>
              <a:rPr lang="en-US" sz="2000" dirty="0" err="1"/>
              <a:t>Truist</a:t>
            </a:r>
            <a:r>
              <a:rPr lang="en-US" sz="2000" dirty="0"/>
              <a:t> Park and the cost of that space). </a:t>
            </a:r>
          </a:p>
          <a:p>
            <a:pPr lvl="1"/>
            <a:r>
              <a:rPr lang="en-US" sz="2000" dirty="0"/>
              <a:t>Some market product differentiation between parking lots (based primarily on location, access, covered vs. uncovered parking, security, </a:t>
            </a:r>
            <a:r>
              <a:rPr lang="en-US" sz="2000" dirty="0" err="1"/>
              <a:t>etc</a:t>
            </a:r>
            <a:r>
              <a:rPr lang="en-US" sz="2000" dirty="0"/>
              <a:t>).</a:t>
            </a:r>
          </a:p>
          <a:p>
            <a:pPr lvl="1"/>
            <a:r>
              <a:rPr lang="en-US" sz="2000" dirty="0"/>
              <a:t>Accordingly, parking lots w/ different locations may charge different prices, but most lots within similar distances of the stadium must charge similar prices as competitors.  </a:t>
            </a:r>
          </a:p>
          <a:p>
            <a:pPr lvl="1"/>
            <a:r>
              <a:rPr lang="en-US" sz="2000" dirty="0"/>
              <a:t>If prices/rates change, they tend to change for all similar locations.  </a:t>
            </a:r>
          </a:p>
          <a:p>
            <a:pPr lvl="1"/>
            <a:r>
              <a:rPr lang="en-US" sz="2000" dirty="0"/>
              <a:t>Each parking lot pays attention to what other lots are charging.</a:t>
            </a:r>
          </a:p>
        </p:txBody>
      </p:sp>
    </p:spTree>
    <p:extLst>
      <p:ext uri="{BB962C8B-B14F-4D97-AF65-F5344CB8AC3E}">
        <p14:creationId xmlns:p14="http://schemas.microsoft.com/office/powerpoint/2010/main" val="5629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3013B5A-EADD-44DD-B85E-315614CB5F38}"/>
              </a:ext>
            </a:extLst>
          </p:cNvPr>
          <p:cNvSpPr>
            <a:spLocks noGrp="1"/>
          </p:cNvSpPr>
          <p:nvPr>
            <p:ph type="title"/>
          </p:nvPr>
        </p:nvSpPr>
        <p:spPr>
          <a:xfrm>
            <a:off x="272715" y="247797"/>
            <a:ext cx="6318649" cy="821698"/>
          </a:xfrm>
        </p:spPr>
        <p:txBody>
          <a:bodyPr>
            <a:normAutofit/>
          </a:bodyPr>
          <a:lstStyle/>
          <a:p>
            <a:r>
              <a:rPr lang="en-US" sz="3600" dirty="0">
                <a:solidFill>
                  <a:srgbClr val="000000"/>
                </a:solidFill>
              </a:rPr>
              <a:t>So What Did You Decide?</a:t>
            </a:r>
          </a:p>
        </p:txBody>
      </p:sp>
      <p:sp>
        <p:nvSpPr>
          <p:cNvPr id="3" name="Content Placeholder 2">
            <a:extLst>
              <a:ext uri="{FF2B5EF4-FFF2-40B4-BE49-F238E27FC236}">
                <a16:creationId xmlns:a16="http://schemas.microsoft.com/office/drawing/2014/main" id="{2BF5F01A-DB94-4009-B774-77602B3B2BB4}"/>
              </a:ext>
            </a:extLst>
          </p:cNvPr>
          <p:cNvSpPr>
            <a:spLocks noGrp="1"/>
          </p:cNvSpPr>
          <p:nvPr>
            <p:ph idx="1"/>
          </p:nvPr>
        </p:nvSpPr>
        <p:spPr>
          <a:xfrm>
            <a:off x="272716" y="1069495"/>
            <a:ext cx="5181615" cy="5520147"/>
          </a:xfrm>
        </p:spPr>
        <p:txBody>
          <a:bodyPr anchor="ctr">
            <a:normAutofit fontScale="92500" lnSpcReduction="10000"/>
          </a:bodyPr>
          <a:lstStyle/>
          <a:p>
            <a:r>
              <a:rPr lang="en-US" sz="2400" b="1" dirty="0">
                <a:solidFill>
                  <a:srgbClr val="000000"/>
                </a:solidFill>
              </a:rPr>
              <a:t>Monopoly:</a:t>
            </a:r>
            <a:r>
              <a:rPr lang="en-US" sz="1300" dirty="0">
                <a:solidFill>
                  <a:srgbClr val="000000"/>
                </a:solidFill>
              </a:rPr>
              <a:t>	</a:t>
            </a:r>
          </a:p>
          <a:p>
            <a:pPr lvl="1"/>
            <a:endParaRPr lang="en-US" sz="1800" dirty="0">
              <a:solidFill>
                <a:srgbClr val="000000"/>
              </a:solidFill>
            </a:endParaRPr>
          </a:p>
          <a:p>
            <a:pPr lvl="1"/>
            <a:r>
              <a:rPr lang="en-US" sz="1800" b="1" u="sng" dirty="0">
                <a:solidFill>
                  <a:srgbClr val="000000"/>
                </a:solidFill>
              </a:rPr>
              <a:t>Braves tickets</a:t>
            </a:r>
            <a:r>
              <a:rPr lang="en-US" sz="1800" dirty="0">
                <a:solidFill>
                  <a:srgbClr val="000000"/>
                </a:solidFill>
              </a:rPr>
              <a:t>.  </a:t>
            </a:r>
          </a:p>
          <a:p>
            <a:pPr lvl="1"/>
            <a:r>
              <a:rPr lang="en-US" sz="1800" dirty="0">
                <a:solidFill>
                  <a:srgbClr val="000000"/>
                </a:solidFill>
              </a:rPr>
              <a:t>Only one primary seller exists.  </a:t>
            </a:r>
          </a:p>
          <a:p>
            <a:pPr lvl="1"/>
            <a:r>
              <a:rPr lang="en-US" sz="1800" dirty="0">
                <a:solidFill>
                  <a:srgbClr val="000000"/>
                </a:solidFill>
              </a:rPr>
              <a:t>The Braves are the only Major League Baseball franchise in Georgia and the only company that can issue a ticket to a Braves game. </a:t>
            </a:r>
          </a:p>
          <a:p>
            <a:pPr lvl="1"/>
            <a:r>
              <a:rPr lang="en-US" sz="1800" dirty="0">
                <a:solidFill>
                  <a:srgbClr val="000000"/>
                </a:solidFill>
              </a:rPr>
              <a:t>Due to constantly fluctuating demand for individual games, however, resellers do exist, but the Braves are still the original issuers of all tickets and set the market price.  </a:t>
            </a:r>
          </a:p>
          <a:p>
            <a:pPr lvl="1"/>
            <a:r>
              <a:rPr lang="en-US" sz="1800" dirty="0">
                <a:solidFill>
                  <a:srgbClr val="000000"/>
                </a:solidFill>
              </a:rPr>
              <a:t>Substantial barriers to entry (geography, franchise agreements with MLB, limited number of athletes available, price of a franchise/stadium). </a:t>
            </a:r>
          </a:p>
          <a:p>
            <a:pPr lvl="1"/>
            <a:r>
              <a:rPr lang="en-US" sz="1800" dirty="0">
                <a:solidFill>
                  <a:srgbClr val="000000"/>
                </a:solidFill>
              </a:rPr>
              <a:t>No product differentiation - the Braves are the only MLB product in the market.  </a:t>
            </a:r>
          </a:p>
          <a:p>
            <a:pPr lvl="1"/>
            <a:r>
              <a:rPr lang="en-US" sz="1800" dirty="0">
                <a:solidFill>
                  <a:srgbClr val="000000"/>
                </a:solidFill>
              </a:rPr>
              <a:t>High degree of control over pricing, but still subject to the Law of Demand and must keep prices in mind when determining how many tickets they want to sell.</a:t>
            </a:r>
          </a:p>
        </p:txBody>
      </p:sp>
      <p:sp>
        <p:nvSpPr>
          <p:cNvPr id="34" name="Oval 33">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eckmark">
            <a:extLst>
              <a:ext uri="{FF2B5EF4-FFF2-40B4-BE49-F238E27FC236}">
                <a16:creationId xmlns:a16="http://schemas.microsoft.com/office/drawing/2014/main" id="{2C11B5A5-80CF-47D0-B37E-F1D9F2655F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7972" y="210817"/>
            <a:ext cx="2429582" cy="2429582"/>
          </a:xfrm>
          <a:prstGeom prst="rect">
            <a:avLst/>
          </a:prstGeom>
        </p:spPr>
      </p:pic>
      <p:pic>
        <p:nvPicPr>
          <p:cNvPr id="4" name="Picture 3">
            <a:extLst>
              <a:ext uri="{FF2B5EF4-FFF2-40B4-BE49-F238E27FC236}">
                <a16:creationId xmlns:a16="http://schemas.microsoft.com/office/drawing/2014/main" id="{0C39BD44-B8CE-44FD-A077-A093E0ADCEC7}"/>
              </a:ext>
            </a:extLst>
          </p:cNvPr>
          <p:cNvPicPr>
            <a:picLocks noChangeAspect="1"/>
          </p:cNvPicPr>
          <p:nvPr/>
        </p:nvPicPr>
        <p:blipFill>
          <a:blip r:embed="rId5"/>
          <a:stretch>
            <a:fillRect/>
          </a:stretch>
        </p:blipFill>
        <p:spPr>
          <a:xfrm>
            <a:off x="6674171" y="3478741"/>
            <a:ext cx="1486442" cy="1606964"/>
          </a:xfrm>
          <a:prstGeom prst="rect">
            <a:avLst/>
          </a:prstGeom>
        </p:spPr>
      </p:pic>
      <p:sp>
        <p:nvSpPr>
          <p:cNvPr id="38"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F27E1A3-F212-41AA-BC56-83D98410E560}"/>
              </a:ext>
            </a:extLst>
          </p:cNvPr>
          <p:cNvPicPr>
            <a:picLocks noChangeAspect="1"/>
          </p:cNvPicPr>
          <p:nvPr/>
        </p:nvPicPr>
        <p:blipFill>
          <a:blip r:embed="rId6"/>
          <a:stretch>
            <a:fillRect/>
          </a:stretch>
        </p:blipFill>
        <p:spPr>
          <a:xfrm>
            <a:off x="9638278" y="5010263"/>
            <a:ext cx="2222696" cy="1661466"/>
          </a:xfrm>
          <a:prstGeom prst="rect">
            <a:avLst/>
          </a:prstGeom>
        </p:spPr>
      </p:pic>
    </p:spTree>
    <p:extLst>
      <p:ext uri="{BB962C8B-B14F-4D97-AF65-F5344CB8AC3E}">
        <p14:creationId xmlns:p14="http://schemas.microsoft.com/office/powerpoint/2010/main" val="105846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215" y="2422525"/>
            <a:ext cx="10515600" cy="1325563"/>
          </a:xfrm>
        </p:spPr>
        <p:txBody>
          <a:bodyPr/>
          <a:lstStyle/>
          <a:p>
            <a:r>
              <a:rPr lang="en-US" dirty="0"/>
              <a:t>The following slides are optional and primarily designed for the AP Extension</a:t>
            </a:r>
          </a:p>
        </p:txBody>
      </p:sp>
    </p:spTree>
    <p:extLst>
      <p:ext uri="{BB962C8B-B14F-4D97-AF65-F5344CB8AC3E}">
        <p14:creationId xmlns:p14="http://schemas.microsoft.com/office/powerpoint/2010/main" val="12550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88" y="34255"/>
            <a:ext cx="3755204" cy="2614136"/>
          </a:xfrm>
        </p:spPr>
        <p:txBody>
          <a:bodyPr>
            <a:noAutofit/>
          </a:bodyPr>
          <a:lstStyle/>
          <a:p>
            <a:r>
              <a:rPr lang="en-US" sz="3200" dirty="0"/>
              <a:t>Optional AP Extension:  Price Discriminating Monopolies and Dynamic Pricing</a:t>
            </a:r>
          </a:p>
        </p:txBody>
      </p:sp>
      <p:sp>
        <p:nvSpPr>
          <p:cNvPr id="3" name="Content Placeholder 2"/>
          <p:cNvSpPr>
            <a:spLocks noGrp="1"/>
          </p:cNvSpPr>
          <p:nvPr>
            <p:ph idx="1"/>
          </p:nvPr>
        </p:nvSpPr>
        <p:spPr>
          <a:xfrm>
            <a:off x="328029" y="2350532"/>
            <a:ext cx="3479611" cy="4489866"/>
          </a:xfrm>
        </p:spPr>
        <p:txBody>
          <a:bodyPr>
            <a:normAutofit fontScale="70000" lnSpcReduction="20000"/>
          </a:bodyPr>
          <a:lstStyle/>
          <a:p>
            <a:r>
              <a:rPr lang="en-US" dirty="0"/>
              <a:t>In certain cases, the monopolist can charge different prices to different buyers.  This is known as </a:t>
            </a:r>
            <a:r>
              <a:rPr lang="en-US" dirty="0">
                <a:solidFill>
                  <a:srgbClr val="C00000"/>
                </a:solidFill>
              </a:rPr>
              <a:t>price discrimination</a:t>
            </a:r>
            <a:r>
              <a:rPr lang="en-US" dirty="0"/>
              <a:t>.</a:t>
            </a:r>
            <a:endParaRPr lang="en-US" dirty="0">
              <a:solidFill>
                <a:srgbClr val="C00000"/>
              </a:solidFill>
            </a:endParaRPr>
          </a:p>
          <a:p>
            <a:r>
              <a:rPr lang="en-US" dirty="0"/>
              <a:t>Perfect price discrimination allows the monopolist to charge each consumer the maximum amount he or she is willing to pay, </a:t>
            </a:r>
            <a:r>
              <a:rPr lang="en-US" u="sng" dirty="0"/>
              <a:t>thereby eliminating consumer surplus.</a:t>
            </a:r>
            <a:endParaRPr lang="en-US" dirty="0"/>
          </a:p>
          <a:p>
            <a:r>
              <a:rPr lang="en-US" dirty="0"/>
              <a:t>Graphically, this means that the MR curve no longer underlies the demand curve, as the monopolist does not have to lower the price for previous units sold when it lowers the price for a new buyer.</a:t>
            </a:r>
          </a:p>
          <a:p>
            <a:r>
              <a:rPr lang="en-US" dirty="0"/>
              <a:t>This creates a new MR=MC point at the point that appears to be the socially optimal point.  While the monopolist then produces at the socially optimal quantity, he also eliminates consumer surplus.</a:t>
            </a:r>
          </a:p>
          <a:p>
            <a:r>
              <a:rPr lang="en-US" dirty="0"/>
              <a:t>Hence, </a:t>
            </a:r>
            <a:r>
              <a:rPr lang="en-US" u="sng" dirty="0"/>
              <a:t>there is no one price</a:t>
            </a:r>
            <a:r>
              <a:rPr lang="en-US" dirty="0"/>
              <a:t> as each consumer pays a different price.</a:t>
            </a:r>
            <a:endParaRPr lang="en-US" u="sng" dirty="0"/>
          </a:p>
        </p:txBody>
      </p:sp>
      <p:pic>
        <p:nvPicPr>
          <p:cNvPr id="7" name="Picture 6"/>
          <p:cNvPicPr>
            <a:picLocks noChangeAspect="1"/>
          </p:cNvPicPr>
          <p:nvPr/>
        </p:nvPicPr>
        <p:blipFill>
          <a:blip r:embed="rId2"/>
          <a:stretch>
            <a:fillRect/>
          </a:stretch>
        </p:blipFill>
        <p:spPr>
          <a:xfrm>
            <a:off x="3978891" y="498280"/>
            <a:ext cx="8001000" cy="5848350"/>
          </a:xfrm>
          <a:prstGeom prst="rect">
            <a:avLst/>
          </a:prstGeom>
        </p:spPr>
      </p:pic>
      <p:pic>
        <p:nvPicPr>
          <p:cNvPr id="4" name="Picture 3"/>
          <p:cNvPicPr>
            <a:picLocks noChangeAspect="1"/>
          </p:cNvPicPr>
          <p:nvPr/>
        </p:nvPicPr>
        <p:blipFill>
          <a:blip r:embed="rId3"/>
          <a:stretch>
            <a:fillRect/>
          </a:stretch>
        </p:blipFill>
        <p:spPr>
          <a:xfrm>
            <a:off x="7207349" y="4054324"/>
            <a:ext cx="204833" cy="1935134"/>
          </a:xfrm>
          <a:prstGeom prst="rect">
            <a:avLst/>
          </a:prstGeom>
        </p:spPr>
      </p:pic>
      <p:sp>
        <p:nvSpPr>
          <p:cNvPr id="12" name="TextBox 11"/>
          <p:cNvSpPr txBox="1"/>
          <p:nvPr/>
        </p:nvSpPr>
        <p:spPr>
          <a:xfrm>
            <a:off x="3930698" y="3951313"/>
            <a:ext cx="522900" cy="369332"/>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P</a:t>
            </a:r>
            <a:r>
              <a:rPr kumimoji="0" lang="en-US" sz="1800" b="0" i="0" u="none" strike="noStrike" kern="1200" cap="none" spc="0" normalizeH="0" baseline="-25000" noProof="0" dirty="0">
                <a:ln>
                  <a:noFill/>
                </a:ln>
                <a:solidFill>
                  <a:prstClr val="black"/>
                </a:solidFill>
                <a:effectLst/>
                <a:uLnTx/>
                <a:uFillTx/>
                <a:latin typeface="Rockwell" panose="02060603020205020403"/>
                <a:ea typeface="+mn-ea"/>
                <a:cs typeface="+mn-cs"/>
              </a:rPr>
              <a:t>SO</a:t>
            </a: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6" name="Up-Down Arrow 5"/>
          <p:cNvSpPr/>
          <p:nvPr/>
        </p:nvSpPr>
        <p:spPr>
          <a:xfrm>
            <a:off x="4565830" y="1443609"/>
            <a:ext cx="177421" cy="258653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8" name="Picture 7"/>
          <p:cNvPicPr>
            <a:picLocks noChangeAspect="1"/>
          </p:cNvPicPr>
          <p:nvPr/>
        </p:nvPicPr>
        <p:blipFill>
          <a:blip r:embed="rId4"/>
          <a:stretch>
            <a:fillRect/>
          </a:stretch>
        </p:blipFill>
        <p:spPr>
          <a:xfrm>
            <a:off x="3807640" y="1489497"/>
            <a:ext cx="4668423" cy="1337480"/>
          </a:xfrm>
          <a:prstGeom prst="rect">
            <a:avLst/>
          </a:prstGeom>
        </p:spPr>
      </p:pic>
      <p:sp>
        <p:nvSpPr>
          <p:cNvPr id="9" name="TextBox 8"/>
          <p:cNvSpPr txBox="1"/>
          <p:nvPr/>
        </p:nvSpPr>
        <p:spPr>
          <a:xfrm>
            <a:off x="7544715" y="1443609"/>
            <a:ext cx="279775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ckwell" panose="02060603020205020403"/>
                <a:ea typeface="+mn-ea"/>
                <a:cs typeface="+mn-cs"/>
              </a:rPr>
              <a:t>Range of possible prices</a:t>
            </a:r>
          </a:p>
        </p:txBody>
      </p:sp>
      <p:sp>
        <p:nvSpPr>
          <p:cNvPr id="16" name="Right Arrow 15"/>
          <p:cNvSpPr/>
          <p:nvPr/>
        </p:nvSpPr>
        <p:spPr>
          <a:xfrm rot="19386214">
            <a:off x="6282570" y="4333234"/>
            <a:ext cx="978408" cy="147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9" name="Picture 18"/>
          <p:cNvPicPr>
            <a:picLocks noChangeAspect="1"/>
          </p:cNvPicPr>
          <p:nvPr/>
        </p:nvPicPr>
        <p:blipFill>
          <a:blip r:embed="rId5"/>
          <a:stretch>
            <a:fillRect/>
          </a:stretch>
        </p:blipFill>
        <p:spPr>
          <a:xfrm>
            <a:off x="6895200" y="4885899"/>
            <a:ext cx="1000377" cy="794417"/>
          </a:xfrm>
          <a:prstGeom prst="rect">
            <a:avLst/>
          </a:prstGeom>
        </p:spPr>
      </p:pic>
      <p:pic>
        <p:nvPicPr>
          <p:cNvPr id="20" name="Picture 19"/>
          <p:cNvPicPr>
            <a:picLocks noChangeAspect="1"/>
          </p:cNvPicPr>
          <p:nvPr/>
        </p:nvPicPr>
        <p:blipFill>
          <a:blip r:embed="rId5"/>
          <a:stretch>
            <a:fillRect/>
          </a:stretch>
        </p:blipFill>
        <p:spPr>
          <a:xfrm>
            <a:off x="5553512" y="3057397"/>
            <a:ext cx="588339" cy="467210"/>
          </a:xfrm>
          <a:prstGeom prst="rect">
            <a:avLst/>
          </a:prstGeom>
        </p:spPr>
      </p:pic>
      <p:sp>
        <p:nvSpPr>
          <p:cNvPr id="21" name="TextBox 20"/>
          <p:cNvSpPr txBox="1"/>
          <p:nvPr/>
        </p:nvSpPr>
        <p:spPr>
          <a:xfrm>
            <a:off x="7724331" y="5090143"/>
            <a:ext cx="206222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ckwell" panose="02060603020205020403"/>
                <a:ea typeface="+mn-ea"/>
                <a:cs typeface="+mn-cs"/>
              </a:rPr>
              <a:t>MR curve becomes the demand curve</a:t>
            </a:r>
          </a:p>
        </p:txBody>
      </p:sp>
      <p:sp>
        <p:nvSpPr>
          <p:cNvPr id="5" name="Rectangle 4">
            <a:extLst>
              <a:ext uri="{FF2B5EF4-FFF2-40B4-BE49-F238E27FC236}">
                <a16:creationId xmlns:a16="http://schemas.microsoft.com/office/drawing/2014/main" id="{C104D0D3-E5FB-42FE-B01C-D5FB957C3408}"/>
              </a:ext>
            </a:extLst>
          </p:cNvPr>
          <p:cNvSpPr/>
          <p:nvPr/>
        </p:nvSpPr>
        <p:spPr>
          <a:xfrm>
            <a:off x="9560560" y="5680316"/>
            <a:ext cx="995343" cy="30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101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500"/>
                                        <p:tgtEl>
                                          <p:spTgt spid="3">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500"/>
                                        <p:tgtEl>
                                          <p:spTgt spid="3">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3"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1+#ppt_w/2"/>
                                          </p:val>
                                        </p:tav>
                                        <p:tav tm="100000">
                                          <p:val>
                                            <p:strVal val="#ppt_x"/>
                                          </p:val>
                                        </p:tav>
                                      </p:tavLst>
                                    </p:anim>
                                    <p:anim calcmode="lin" valueType="num">
                                      <p:cBhvr additive="base">
                                        <p:cTn id="6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9" grpId="0"/>
      <p:bldP spid="16"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5793" y="484632"/>
            <a:ext cx="6607277" cy="1609344"/>
          </a:xfrm>
        </p:spPr>
        <p:txBody>
          <a:bodyPr>
            <a:normAutofit/>
          </a:bodyPr>
          <a:lstStyle/>
          <a:p>
            <a:r>
              <a:rPr lang="en-US" sz="4200"/>
              <a:t>Three Important Requirements for  Price Discrimination</a:t>
            </a:r>
          </a:p>
        </p:txBody>
      </p:sp>
      <p:pic>
        <p:nvPicPr>
          <p:cNvPr id="7" name="Graphic 6" descr="Checklist">
            <a:extLst>
              <a:ext uri="{FF2B5EF4-FFF2-40B4-BE49-F238E27FC236}">
                <a16:creationId xmlns:a16="http://schemas.microsoft.com/office/drawing/2014/main" id="{61430308-DDD5-41FE-AA26-209577AE90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99" y="1433473"/>
            <a:ext cx="4001315" cy="4001315"/>
          </a:xfrm>
          <a:prstGeom prst="rect">
            <a:avLst/>
          </a:prstGeom>
        </p:spPr>
      </p:pic>
      <p:sp>
        <p:nvSpPr>
          <p:cNvPr id="3" name="Content Placeholder 2"/>
          <p:cNvSpPr>
            <a:spLocks noGrp="1"/>
          </p:cNvSpPr>
          <p:nvPr>
            <p:ph idx="1"/>
          </p:nvPr>
        </p:nvSpPr>
        <p:spPr>
          <a:xfrm>
            <a:off x="4635314" y="2121407"/>
            <a:ext cx="6907756" cy="4239635"/>
          </a:xfrm>
        </p:spPr>
        <p:txBody>
          <a:bodyPr>
            <a:normAutofit/>
          </a:bodyPr>
          <a:lstStyle/>
          <a:p>
            <a:pPr marL="457200" indent="-457200">
              <a:buFont typeface="+mj-lt"/>
              <a:buAutoNum type="arabicPeriod"/>
            </a:pPr>
            <a:r>
              <a:rPr lang="en-US" dirty="0"/>
              <a:t>The seller must have the ability to control market quantity and price (seems obvious – a price discriminating monopoly must actually BE a monopoly)</a:t>
            </a:r>
          </a:p>
          <a:p>
            <a:pPr lvl="1"/>
            <a:r>
              <a:rPr lang="en-US" sz="2000" dirty="0"/>
              <a:t>Can the Braves do this?</a:t>
            </a:r>
          </a:p>
          <a:p>
            <a:pPr lvl="2"/>
            <a:r>
              <a:rPr lang="en-US" sz="1800" dirty="0"/>
              <a:t>Yes, the Braves are the only MLB franchise in Georgia. </a:t>
            </a:r>
          </a:p>
          <a:p>
            <a:pPr lvl="2"/>
            <a:r>
              <a:rPr lang="en-US" sz="1800" dirty="0"/>
              <a:t> They have a geographic monopoly.  </a:t>
            </a:r>
          </a:p>
          <a:p>
            <a:pPr lvl="2"/>
            <a:r>
              <a:rPr lang="en-US" sz="1800" dirty="0"/>
              <a:t>They can determine the number of tickets available </a:t>
            </a:r>
          </a:p>
          <a:p>
            <a:pPr lvl="2"/>
            <a:r>
              <a:rPr lang="en-US" sz="1800" dirty="0"/>
              <a:t>They have complete autonomy in setting the price of those tickets.</a:t>
            </a:r>
          </a:p>
        </p:txBody>
      </p:sp>
    </p:spTree>
    <p:extLst>
      <p:ext uri="{BB962C8B-B14F-4D97-AF65-F5344CB8AC3E}">
        <p14:creationId xmlns:p14="http://schemas.microsoft.com/office/powerpoint/2010/main" val="160084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5793" y="484632"/>
            <a:ext cx="6607277" cy="1609344"/>
          </a:xfrm>
        </p:spPr>
        <p:txBody>
          <a:bodyPr>
            <a:normAutofit/>
          </a:bodyPr>
          <a:lstStyle/>
          <a:p>
            <a:r>
              <a:rPr lang="en-US" sz="4200"/>
              <a:t>Three Important Requirements for  Price Discrimination</a:t>
            </a:r>
          </a:p>
        </p:txBody>
      </p:sp>
      <p:pic>
        <p:nvPicPr>
          <p:cNvPr id="7" name="Graphic 6" descr="Checklist">
            <a:extLst>
              <a:ext uri="{FF2B5EF4-FFF2-40B4-BE49-F238E27FC236}">
                <a16:creationId xmlns:a16="http://schemas.microsoft.com/office/drawing/2014/main" id="{61430308-DDD5-41FE-AA26-209577AE90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99" y="1433473"/>
            <a:ext cx="4001315" cy="4001315"/>
          </a:xfrm>
          <a:prstGeom prst="rect">
            <a:avLst/>
          </a:prstGeom>
        </p:spPr>
      </p:pic>
      <p:sp>
        <p:nvSpPr>
          <p:cNvPr id="3" name="Content Placeholder 2"/>
          <p:cNvSpPr>
            <a:spLocks noGrp="1"/>
          </p:cNvSpPr>
          <p:nvPr>
            <p:ph idx="1"/>
          </p:nvPr>
        </p:nvSpPr>
        <p:spPr>
          <a:xfrm>
            <a:off x="4635314" y="2121408"/>
            <a:ext cx="6907756" cy="4209818"/>
          </a:xfrm>
        </p:spPr>
        <p:txBody>
          <a:bodyPr>
            <a:normAutofit fontScale="92500" lnSpcReduction="10000"/>
          </a:bodyPr>
          <a:lstStyle/>
          <a:p>
            <a:pPr marL="457200" indent="-457200">
              <a:buFont typeface="+mj-lt"/>
              <a:buAutoNum type="arabicPeriod" startAt="2"/>
            </a:pPr>
            <a:r>
              <a:rPr lang="en-US" sz="2400" dirty="0"/>
              <a:t>The seller must be able to differentiate, or segregate, the market.</a:t>
            </a:r>
          </a:p>
          <a:p>
            <a:pPr lvl="1"/>
            <a:r>
              <a:rPr lang="en-US" sz="2200" dirty="0"/>
              <a:t>Can the Braves do this?</a:t>
            </a:r>
          </a:p>
          <a:p>
            <a:pPr lvl="2"/>
            <a:r>
              <a:rPr lang="en-US" sz="2000" dirty="0"/>
              <a:t>Yes.  Much like airlines and hotels, the Braves can find ways to determine who is willing to pay more or less to see a game.  </a:t>
            </a:r>
          </a:p>
          <a:p>
            <a:pPr lvl="2"/>
            <a:r>
              <a:rPr lang="en-US" sz="2000" dirty="0"/>
              <a:t>Traditionally, teams offer different prices for different seats.  </a:t>
            </a:r>
          </a:p>
          <a:p>
            <a:pPr lvl="2"/>
            <a:r>
              <a:rPr lang="en-US" sz="2000" dirty="0"/>
              <a:t>Ticket prices can be as low as $5 for a general admission ticket or over $200 for the best seats. </a:t>
            </a:r>
          </a:p>
          <a:p>
            <a:pPr lvl="2"/>
            <a:r>
              <a:rPr lang="en-US" sz="2000" dirty="0"/>
              <a:t> This range lets consumers self-identify how much a braves ticket is worth to them and helps Braves minimize consumer surplus as each customer presumably pays close to his or her maximum price for a ticket.</a:t>
            </a:r>
          </a:p>
        </p:txBody>
      </p:sp>
    </p:spTree>
    <p:extLst>
      <p:ext uri="{BB962C8B-B14F-4D97-AF65-F5344CB8AC3E}">
        <p14:creationId xmlns:p14="http://schemas.microsoft.com/office/powerpoint/2010/main" val="7631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5793" y="484632"/>
            <a:ext cx="6607277" cy="1609344"/>
          </a:xfrm>
        </p:spPr>
        <p:txBody>
          <a:bodyPr>
            <a:normAutofit/>
          </a:bodyPr>
          <a:lstStyle/>
          <a:p>
            <a:r>
              <a:rPr lang="en-US" sz="4200"/>
              <a:t>Three Important Requirements for  Price Discrimination</a:t>
            </a:r>
          </a:p>
        </p:txBody>
      </p:sp>
      <p:pic>
        <p:nvPicPr>
          <p:cNvPr id="7" name="Graphic 6" descr="Checklist">
            <a:extLst>
              <a:ext uri="{FF2B5EF4-FFF2-40B4-BE49-F238E27FC236}">
                <a16:creationId xmlns:a16="http://schemas.microsoft.com/office/drawing/2014/main" id="{61430308-DDD5-41FE-AA26-209577AE90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99" y="1433473"/>
            <a:ext cx="4001315" cy="4001315"/>
          </a:xfrm>
          <a:prstGeom prst="rect">
            <a:avLst/>
          </a:prstGeom>
        </p:spPr>
      </p:pic>
      <p:sp>
        <p:nvSpPr>
          <p:cNvPr id="3" name="Content Placeholder 2"/>
          <p:cNvSpPr>
            <a:spLocks noGrp="1"/>
          </p:cNvSpPr>
          <p:nvPr>
            <p:ph idx="1"/>
          </p:nvPr>
        </p:nvSpPr>
        <p:spPr>
          <a:xfrm>
            <a:off x="4635314" y="2121407"/>
            <a:ext cx="6907756" cy="4657765"/>
          </a:xfrm>
        </p:spPr>
        <p:txBody>
          <a:bodyPr>
            <a:normAutofit fontScale="92500" lnSpcReduction="10000"/>
          </a:bodyPr>
          <a:lstStyle/>
          <a:p>
            <a:pPr marL="457200" indent="-457200">
              <a:buFont typeface="+mj-lt"/>
              <a:buAutoNum type="arabicPeriod" startAt="3"/>
            </a:pPr>
            <a:r>
              <a:rPr lang="en-US" sz="2400" dirty="0"/>
              <a:t>No resale!  Otherwise a secondary market emerges that undermines the ability of the seller to price discriminate.</a:t>
            </a:r>
          </a:p>
          <a:p>
            <a:pPr lvl="1"/>
            <a:r>
              <a:rPr lang="en-US" sz="2200" dirty="0"/>
              <a:t>Can the Braves do this?</a:t>
            </a:r>
          </a:p>
          <a:p>
            <a:pPr lvl="2"/>
            <a:r>
              <a:rPr lang="en-US" sz="2000" dirty="0"/>
              <a:t>This is where it gets tricky.  Unlike airlines or hotels, baseball tickets can be resold because teams do not require the person that is admitted to the game to be the person that purchased the ticket.  </a:t>
            </a:r>
          </a:p>
          <a:p>
            <a:pPr lvl="2"/>
            <a:r>
              <a:rPr lang="en-US" sz="2000" dirty="0"/>
              <a:t>Also, in most states it is legal (with certain restrictions) to resell event tickets for more than the original value of the ticket, or its “face value”.  </a:t>
            </a:r>
          </a:p>
          <a:p>
            <a:pPr lvl="2"/>
            <a:r>
              <a:rPr lang="en-US" sz="2000" dirty="0"/>
              <a:t>This means that if demand for a game is higher than the Braves anticipated, someone can resell an original ticket for more money.  </a:t>
            </a:r>
          </a:p>
          <a:p>
            <a:pPr lvl="2"/>
            <a:r>
              <a:rPr lang="en-US" sz="2000" dirty="0"/>
              <a:t>This has led to the formation of an entire industry of resellers, with internet companies such as StubHub, </a:t>
            </a:r>
            <a:r>
              <a:rPr lang="en-US" sz="2000" dirty="0" err="1"/>
              <a:t>Vividseats</a:t>
            </a:r>
            <a:r>
              <a:rPr lang="en-US" sz="2000" dirty="0"/>
              <a:t>, and </a:t>
            </a:r>
            <a:r>
              <a:rPr lang="en-US" sz="2000" dirty="0" err="1"/>
              <a:t>Tickpick</a:t>
            </a:r>
            <a:r>
              <a:rPr lang="en-US" sz="2000" dirty="0"/>
              <a:t>.</a:t>
            </a:r>
          </a:p>
        </p:txBody>
      </p:sp>
    </p:spTree>
    <p:extLst>
      <p:ext uri="{BB962C8B-B14F-4D97-AF65-F5344CB8AC3E}">
        <p14:creationId xmlns:p14="http://schemas.microsoft.com/office/powerpoint/2010/main" val="172385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EB04ADB-3D49-44EA-A590-2A4D86AA3543}"/>
              </a:ext>
            </a:extLst>
          </p:cNvPr>
          <p:cNvSpPr>
            <a:spLocks noGrp="1"/>
          </p:cNvSpPr>
          <p:nvPr>
            <p:ph type="title"/>
          </p:nvPr>
        </p:nvSpPr>
        <p:spPr>
          <a:xfrm>
            <a:off x="6229314" y="171312"/>
            <a:ext cx="4977976" cy="1454051"/>
          </a:xfrm>
        </p:spPr>
        <p:txBody>
          <a:bodyPr>
            <a:normAutofit/>
          </a:bodyPr>
          <a:lstStyle/>
          <a:p>
            <a:r>
              <a:rPr lang="en-US" cap="all" dirty="0">
                <a:solidFill>
                  <a:srgbClr val="000000"/>
                </a:solidFill>
                <a:latin typeface="Rockwell Condensed" panose="02060603050405020104"/>
              </a:rPr>
              <a:t>So How Do the Braves Get Around This?</a:t>
            </a:r>
            <a:endParaRPr lang="en-US" dirty="0">
              <a:solidFill>
                <a:srgbClr val="000000"/>
              </a:solidFill>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Graphic 6" descr="Business Growth">
            <a:extLst>
              <a:ext uri="{FF2B5EF4-FFF2-40B4-BE49-F238E27FC236}">
                <a16:creationId xmlns:a16="http://schemas.microsoft.com/office/drawing/2014/main" id="{8F766DB8-A7E5-4862-9557-F5C795E89D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6CB5EAAF-3B13-4476-971E-6C4EC7FE0A17}"/>
              </a:ext>
            </a:extLst>
          </p:cNvPr>
          <p:cNvSpPr>
            <a:spLocks noGrp="1"/>
          </p:cNvSpPr>
          <p:nvPr>
            <p:ph idx="1"/>
          </p:nvPr>
        </p:nvSpPr>
        <p:spPr>
          <a:xfrm>
            <a:off x="5450691" y="1629089"/>
            <a:ext cx="6525961" cy="5228911"/>
          </a:xfrm>
        </p:spPr>
        <p:txBody>
          <a:bodyPr anchor="ctr">
            <a:normAutofit lnSpcReduction="10000"/>
          </a:bodyPr>
          <a:lstStyle/>
          <a:p>
            <a:r>
              <a:rPr lang="en-US" dirty="0">
                <a:solidFill>
                  <a:srgbClr val="000000"/>
                </a:solidFill>
              </a:rPr>
              <a:t>The answer is something called </a:t>
            </a:r>
            <a:r>
              <a:rPr lang="en-US" dirty="0">
                <a:solidFill>
                  <a:srgbClr val="000000"/>
                </a:solidFill>
                <a:hlinkClick r:id="rId5"/>
              </a:rPr>
              <a:t>Dynamic Pricing</a:t>
            </a:r>
            <a:endParaRPr lang="en-US" dirty="0">
              <a:solidFill>
                <a:srgbClr val="000000"/>
              </a:solidFill>
            </a:endParaRPr>
          </a:p>
          <a:p>
            <a:pPr lvl="1"/>
            <a:r>
              <a:rPr lang="en-US" sz="1800" dirty="0">
                <a:solidFill>
                  <a:srgbClr val="000000"/>
                </a:solidFill>
              </a:rPr>
              <a:t>Teams have traditionally offered different prices for sitting in different parts of the stadium.  </a:t>
            </a:r>
          </a:p>
          <a:p>
            <a:pPr lvl="1"/>
            <a:r>
              <a:rPr lang="en-US" sz="1800" dirty="0">
                <a:solidFill>
                  <a:srgbClr val="000000"/>
                </a:solidFill>
              </a:rPr>
              <a:t>These prices are determined many months in advance and do not change throughout the season.  </a:t>
            </a:r>
          </a:p>
          <a:p>
            <a:pPr lvl="1"/>
            <a:r>
              <a:rPr lang="en-US" sz="1800" dirty="0">
                <a:solidFill>
                  <a:srgbClr val="000000"/>
                </a:solidFill>
              </a:rPr>
              <a:t>Variable Pricing came next and let teams charge different prices for different games based on factors like the day of the week or the traditional popularity of an opponent.</a:t>
            </a:r>
          </a:p>
          <a:p>
            <a:pPr lvl="1"/>
            <a:r>
              <a:rPr lang="en-US" sz="1800" dirty="0">
                <a:solidFill>
                  <a:srgbClr val="000000"/>
                </a:solidFill>
              </a:rPr>
              <a:t>These prices were still determined far before the season </a:t>
            </a:r>
          </a:p>
          <a:p>
            <a:pPr lvl="1"/>
            <a:r>
              <a:rPr lang="en-US" sz="1800" dirty="0">
                <a:solidFill>
                  <a:srgbClr val="000000"/>
                </a:solidFill>
              </a:rPr>
              <a:t>The newest development is called Dynamic Pricing.  Now, thanks to technology, ticket prices can change literally right up to moments before the game.  </a:t>
            </a:r>
          </a:p>
          <a:p>
            <a:pPr lvl="1"/>
            <a:r>
              <a:rPr lang="en-US" sz="1800" dirty="0">
                <a:solidFill>
                  <a:srgbClr val="000000"/>
                </a:solidFill>
              </a:rPr>
              <a:t>Teams can price tickets in response to factors like weather, current sales, promotions, and opposing team records (teams can even adjust prices for attractive pitching matchups or if a player on one of the teams is accomplishing something significant, like a hitting streak or approaching a home run record).</a:t>
            </a:r>
          </a:p>
          <a:p>
            <a:endParaRPr lang="en-US" sz="1100" dirty="0">
              <a:solidFill>
                <a:srgbClr val="000000"/>
              </a:solidFill>
            </a:endParaRPr>
          </a:p>
        </p:txBody>
      </p:sp>
    </p:spTree>
    <p:extLst>
      <p:ext uri="{BB962C8B-B14F-4D97-AF65-F5344CB8AC3E}">
        <p14:creationId xmlns:p14="http://schemas.microsoft.com/office/powerpoint/2010/main" val="332118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7E74ECAD-B07F-440B-B066-5B0644D8131D}"/>
              </a:ext>
            </a:extLst>
          </p:cNvPr>
          <p:cNvSpPr>
            <a:spLocks noGrp="1"/>
          </p:cNvSpPr>
          <p:nvPr>
            <p:ph type="title"/>
          </p:nvPr>
        </p:nvSpPr>
        <p:spPr>
          <a:xfrm>
            <a:off x="904877" y="2415322"/>
            <a:ext cx="3451730" cy="2399869"/>
          </a:xfrm>
        </p:spPr>
        <p:txBody>
          <a:bodyPr>
            <a:normAutofit/>
          </a:bodyPr>
          <a:lstStyle/>
          <a:p>
            <a:pPr algn="ctr"/>
            <a:r>
              <a:rPr lang="en-US" sz="4000" dirty="0">
                <a:solidFill>
                  <a:srgbClr val="FFFFFF"/>
                </a:solidFill>
              </a:rPr>
              <a:t>Does This Fix The Problem?</a:t>
            </a:r>
          </a:p>
        </p:txBody>
      </p:sp>
      <p:sp>
        <p:nvSpPr>
          <p:cNvPr id="3" name="Content Placeholder 2">
            <a:extLst>
              <a:ext uri="{FF2B5EF4-FFF2-40B4-BE49-F238E27FC236}">
                <a16:creationId xmlns:a16="http://schemas.microsoft.com/office/drawing/2014/main" id="{4B935800-72BE-40E6-9AED-DD4C6AE9F494}"/>
              </a:ext>
            </a:extLst>
          </p:cNvPr>
          <p:cNvSpPr>
            <a:spLocks noGrp="1"/>
          </p:cNvSpPr>
          <p:nvPr>
            <p:ph idx="1"/>
          </p:nvPr>
        </p:nvSpPr>
        <p:spPr>
          <a:xfrm>
            <a:off x="4622801" y="149087"/>
            <a:ext cx="7439024" cy="6586993"/>
          </a:xfrm>
        </p:spPr>
        <p:txBody>
          <a:bodyPr anchor="ctr">
            <a:normAutofit fontScale="92500" lnSpcReduction="10000"/>
          </a:bodyPr>
          <a:lstStyle/>
          <a:p>
            <a:r>
              <a:rPr lang="en-US" sz="2200" b="1" dirty="0">
                <a:hlinkClick r:id="rId2"/>
              </a:rPr>
              <a:t>Dynamic pricing and the secondary market</a:t>
            </a:r>
            <a:endParaRPr lang="en-US" sz="2200" b="1" dirty="0"/>
          </a:p>
          <a:p>
            <a:pPr marL="0" indent="0">
              <a:buNone/>
            </a:pPr>
            <a:endParaRPr lang="en-US" sz="1300" b="1" dirty="0"/>
          </a:p>
          <a:p>
            <a:pPr lvl="2"/>
            <a:r>
              <a:rPr lang="en-US" sz="1900" dirty="0"/>
              <a:t>A response to the existence of a secondary market</a:t>
            </a:r>
          </a:p>
          <a:p>
            <a:pPr lvl="2"/>
            <a:r>
              <a:rPr lang="en-US" sz="1900" dirty="0"/>
              <a:t>Tickets sold at a fixed cost are vulnerable to changes in demand for different games.  </a:t>
            </a:r>
          </a:p>
          <a:p>
            <a:pPr lvl="2"/>
            <a:r>
              <a:rPr lang="en-US" sz="1900" dirty="0"/>
              <a:t>Teams can lose money for </a:t>
            </a:r>
            <a:r>
              <a:rPr lang="en-US" sz="1900" b="1" dirty="0"/>
              <a:t>higher</a:t>
            </a:r>
            <a:r>
              <a:rPr lang="en-US" sz="1900" dirty="0"/>
              <a:t> demand games when resellers sell a ticket for more than face value. </a:t>
            </a:r>
          </a:p>
          <a:p>
            <a:pPr lvl="2"/>
            <a:r>
              <a:rPr lang="en-US" sz="1900" dirty="0"/>
              <a:t>Or when demand is </a:t>
            </a:r>
            <a:r>
              <a:rPr lang="en-US" sz="1900" b="1" dirty="0"/>
              <a:t>less</a:t>
            </a:r>
            <a:r>
              <a:rPr lang="en-US" sz="1900" dirty="0"/>
              <a:t> than anticipated, fans might be unwilling to pay a high prices and attendance drops.  </a:t>
            </a:r>
          </a:p>
          <a:p>
            <a:pPr lvl="2"/>
            <a:r>
              <a:rPr lang="en-US" sz="1900" dirty="0"/>
              <a:t>Dynamic pricing responds to anticipated changes in demand.</a:t>
            </a:r>
          </a:p>
          <a:p>
            <a:pPr lvl="2"/>
            <a:endParaRPr lang="en-US" sz="1100" dirty="0"/>
          </a:p>
          <a:p>
            <a:r>
              <a:rPr lang="en-US" sz="2200" b="1" dirty="0"/>
              <a:t>So why does a secondary market still exist?</a:t>
            </a:r>
          </a:p>
          <a:p>
            <a:pPr marL="0" indent="0">
              <a:buNone/>
            </a:pPr>
            <a:endParaRPr lang="en-US" sz="1100" b="1" dirty="0"/>
          </a:p>
          <a:p>
            <a:pPr lvl="2"/>
            <a:r>
              <a:rPr lang="en-US" sz="1800" dirty="0"/>
              <a:t>The Braves, and other sports teams, have a self-imposed price floor and ceiling.  </a:t>
            </a:r>
          </a:p>
          <a:p>
            <a:pPr lvl="2"/>
            <a:r>
              <a:rPr lang="en-US" sz="1800" dirty="0"/>
              <a:t>They won’t charge a </a:t>
            </a:r>
            <a:r>
              <a:rPr lang="en-US" sz="1800" b="1" dirty="0"/>
              <a:t>lower </a:t>
            </a:r>
            <a:r>
              <a:rPr lang="en-US" sz="1800" dirty="0"/>
              <a:t>ticket price than the per-seat price they have offered their season ticket holders as it would undermine the value of season ticket packages.  </a:t>
            </a:r>
          </a:p>
          <a:p>
            <a:pPr lvl="2"/>
            <a:r>
              <a:rPr lang="en-US" sz="1800" dirty="0"/>
              <a:t>They can’t set prices too </a:t>
            </a:r>
            <a:r>
              <a:rPr lang="en-US" sz="1800" b="1" dirty="0"/>
              <a:t>high</a:t>
            </a:r>
            <a:r>
              <a:rPr lang="en-US" sz="1800" dirty="0"/>
              <a:t>, even for games where demand is anticipated to be very high because teams are protective of the relationship between the team and its fans.  </a:t>
            </a:r>
          </a:p>
          <a:p>
            <a:pPr lvl="2"/>
            <a:r>
              <a:rPr lang="en-US" sz="1800" dirty="0"/>
              <a:t>Charging too high a price could anger fans and damage this relationship.  </a:t>
            </a:r>
          </a:p>
          <a:p>
            <a:pPr lvl="2"/>
            <a:r>
              <a:rPr lang="en-US" sz="1800" dirty="0"/>
              <a:t>Doesn’t apply to resellers since fans know they are simply a market for tickets and will charge the maximum price that demand allows.</a:t>
            </a:r>
          </a:p>
          <a:p>
            <a:endParaRPr lang="en-US" sz="1100" dirty="0"/>
          </a:p>
        </p:txBody>
      </p:sp>
    </p:spTree>
    <p:extLst>
      <p:ext uri="{BB962C8B-B14F-4D97-AF65-F5344CB8AC3E}">
        <p14:creationId xmlns:p14="http://schemas.microsoft.com/office/powerpoint/2010/main" val="10074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 calcmode="lin" valueType="num">
                                      <p:cBhvr additive="base">
                                        <p:cTn id="6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4" end="14"/>
                                            </p:txEl>
                                          </p:spTgt>
                                        </p:tgtEl>
                                        <p:attrNameLst>
                                          <p:attrName>style.visibility</p:attrName>
                                        </p:attrNameLst>
                                      </p:cBhvr>
                                      <p:to>
                                        <p:strVal val="visible"/>
                                      </p:to>
                                    </p:set>
                                    <p:anim calcmode="lin" valueType="num">
                                      <p:cBhvr additive="base">
                                        <p:cTn id="7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56CF43-5CE2-4146-9612-5C45D442BEEE}"/>
              </a:ext>
            </a:extLst>
          </p:cNvPr>
          <p:cNvSpPr>
            <a:spLocks noGrp="1"/>
          </p:cNvSpPr>
          <p:nvPr>
            <p:ph type="title"/>
          </p:nvPr>
        </p:nvSpPr>
        <p:spPr>
          <a:xfrm>
            <a:off x="371342" y="3583333"/>
            <a:ext cx="2871095" cy="2127124"/>
          </a:xfrm>
        </p:spPr>
        <p:txBody>
          <a:bodyPr anchor="t">
            <a:normAutofit/>
          </a:bodyPr>
          <a:lstStyle/>
          <a:p>
            <a:r>
              <a:rPr lang="en-US" b="1" dirty="0">
                <a:solidFill>
                  <a:schemeClr val="bg1"/>
                </a:solidFill>
              </a:rPr>
              <a:t>A Day at the Ballpark!</a:t>
            </a:r>
          </a:p>
        </p:txBody>
      </p:sp>
      <p:sp>
        <p:nvSpPr>
          <p:cNvPr id="8" name="Content Placeholder 7">
            <a:extLst>
              <a:ext uri="{FF2B5EF4-FFF2-40B4-BE49-F238E27FC236}">
                <a16:creationId xmlns:a16="http://schemas.microsoft.com/office/drawing/2014/main" id="{5660BE4D-8C3D-4317-86C0-3564024DE104}"/>
              </a:ext>
            </a:extLst>
          </p:cNvPr>
          <p:cNvSpPr>
            <a:spLocks noGrp="1"/>
          </p:cNvSpPr>
          <p:nvPr>
            <p:ph sz="half" idx="1"/>
          </p:nvPr>
        </p:nvSpPr>
        <p:spPr>
          <a:xfrm>
            <a:off x="4480438" y="108856"/>
            <a:ext cx="5741248" cy="6651173"/>
          </a:xfrm>
        </p:spPr>
        <p:txBody>
          <a:bodyPr>
            <a:noAutofit/>
          </a:bodyPr>
          <a:lstStyle/>
          <a:p>
            <a:pPr marL="514350" indent="-514350">
              <a:buFont typeface="+mj-lt"/>
              <a:buAutoNum type="arabicPeriod"/>
            </a:pPr>
            <a:r>
              <a:rPr lang="en-US" sz="1500" dirty="0"/>
              <a:t>Popcorn</a:t>
            </a:r>
          </a:p>
          <a:p>
            <a:pPr marL="514350" indent="-514350">
              <a:buFont typeface="+mj-lt"/>
              <a:buAutoNum type="arabicPeriod"/>
            </a:pPr>
            <a:r>
              <a:rPr lang="en-US" sz="1500" dirty="0"/>
              <a:t>Classic (Cheese) Nachos </a:t>
            </a:r>
          </a:p>
          <a:p>
            <a:pPr marL="514350" indent="-514350">
              <a:buFont typeface="+mj-lt"/>
              <a:buAutoNum type="arabicPeriod"/>
            </a:pPr>
            <a:r>
              <a:rPr lang="en-US" sz="1500" dirty="0"/>
              <a:t>Domestic Beer </a:t>
            </a:r>
          </a:p>
          <a:p>
            <a:pPr marL="514350" indent="-514350">
              <a:buFont typeface="+mj-lt"/>
              <a:buAutoNum type="arabicPeriod"/>
            </a:pPr>
            <a:r>
              <a:rPr lang="en-US" sz="1500" dirty="0"/>
              <a:t>Soda (No Souvenir Cup) </a:t>
            </a:r>
          </a:p>
          <a:p>
            <a:pPr marL="514350" indent="-514350">
              <a:buFont typeface="+mj-lt"/>
              <a:buAutoNum type="arabicPeriod"/>
            </a:pPr>
            <a:r>
              <a:rPr lang="en-US" sz="1500" dirty="0"/>
              <a:t>Jumbo Hot Dog </a:t>
            </a:r>
          </a:p>
          <a:p>
            <a:pPr marL="514350" indent="-514350">
              <a:buFont typeface="+mj-lt"/>
              <a:buAutoNum type="arabicPeriod"/>
            </a:pPr>
            <a:r>
              <a:rPr lang="en-US" sz="1500" dirty="0"/>
              <a:t>Bottled Water (inside the stadium) </a:t>
            </a:r>
          </a:p>
          <a:p>
            <a:pPr marL="514350" indent="-514350">
              <a:buFont typeface="+mj-lt"/>
              <a:buAutoNum type="arabicPeriod"/>
            </a:pPr>
            <a:r>
              <a:rPr lang="en-US" sz="1500" dirty="0"/>
              <a:t>Bottled water (outside the stadium) </a:t>
            </a:r>
          </a:p>
          <a:p>
            <a:pPr marL="514350" indent="-514350">
              <a:buFont typeface="+mj-lt"/>
              <a:buAutoNum type="arabicPeriod"/>
            </a:pPr>
            <a:r>
              <a:rPr lang="en-US" sz="1500" dirty="0"/>
              <a:t>Foam tomahawk </a:t>
            </a:r>
          </a:p>
          <a:p>
            <a:pPr marL="514350" indent="-514350">
              <a:buFont typeface="+mj-lt"/>
              <a:buAutoNum type="arabicPeriod"/>
            </a:pPr>
            <a:r>
              <a:rPr lang="en-US" sz="1500" dirty="0"/>
              <a:t>Authentic Customized Jersey </a:t>
            </a:r>
          </a:p>
          <a:p>
            <a:pPr marL="514350" indent="-514350">
              <a:buFont typeface="+mj-lt"/>
              <a:buAutoNum type="arabicPeriod"/>
            </a:pPr>
            <a:r>
              <a:rPr lang="en-US" sz="1500" dirty="0"/>
              <a:t>Under Armor T-Shirt </a:t>
            </a:r>
          </a:p>
          <a:p>
            <a:pPr marL="514350" indent="-514350">
              <a:buFont typeface="+mj-lt"/>
              <a:buAutoNum type="arabicPeriod"/>
            </a:pPr>
            <a:r>
              <a:rPr lang="en-US" sz="1500" dirty="0"/>
              <a:t>Game Day Braves Parking Pass </a:t>
            </a:r>
          </a:p>
          <a:p>
            <a:pPr marL="514350" indent="-514350">
              <a:buFont typeface="+mj-lt"/>
              <a:buAutoNum type="arabicPeriod"/>
            </a:pPr>
            <a:r>
              <a:rPr lang="en-US" sz="1500" dirty="0"/>
              <a:t>Pizza (slice)</a:t>
            </a:r>
          </a:p>
          <a:p>
            <a:pPr marL="514350" indent="-514350">
              <a:buFont typeface="+mj-lt"/>
              <a:buAutoNum type="arabicPeriod"/>
            </a:pPr>
            <a:r>
              <a:rPr lang="en-US" sz="1500" dirty="0" err="1"/>
              <a:t>Dippin</a:t>
            </a:r>
            <a:r>
              <a:rPr lang="en-US" sz="1500" dirty="0"/>
              <a:t>’ Dots (w/ souvenir helmet) </a:t>
            </a:r>
          </a:p>
          <a:p>
            <a:pPr marL="514350" indent="-514350">
              <a:buFont typeface="+mj-lt"/>
              <a:buAutoNum type="arabicPeriod"/>
            </a:pPr>
            <a:r>
              <a:rPr lang="en-US" sz="1500" dirty="0"/>
              <a:t>Upper Deck Vista Infield Tickets (Monday Game vs. Boston) </a:t>
            </a:r>
          </a:p>
          <a:p>
            <a:pPr marL="514350" indent="-514350">
              <a:buFont typeface="+mj-lt"/>
              <a:buAutoNum type="arabicPeriod"/>
            </a:pPr>
            <a:r>
              <a:rPr lang="en-US" sz="1500" dirty="0"/>
              <a:t>Upper Deck Vista Infield Tickets (Monday Game vs. Miami) </a:t>
            </a:r>
          </a:p>
          <a:p>
            <a:pPr marL="514350" indent="-514350">
              <a:buFont typeface="+mj-lt"/>
              <a:buAutoNum type="arabicPeriod"/>
            </a:pPr>
            <a:r>
              <a:rPr lang="en-US" sz="1500" dirty="0"/>
              <a:t>Dugout Infield Tickets (Monday Game vs. Boston)</a:t>
            </a:r>
          </a:p>
          <a:p>
            <a:pPr marL="514350" indent="-514350">
              <a:buFont typeface="+mj-lt"/>
              <a:buAutoNum type="arabicPeriod"/>
            </a:pPr>
            <a:r>
              <a:rPr lang="en-US" sz="1500" dirty="0"/>
              <a:t> Dugout Infield Tickets (Monday Game vs. Miami) </a:t>
            </a:r>
          </a:p>
          <a:p>
            <a:pPr marL="514350" indent="-514350">
              <a:buFont typeface="+mj-lt"/>
              <a:buAutoNum type="arabicPeriod"/>
            </a:pPr>
            <a:r>
              <a:rPr lang="en-US" sz="1500" dirty="0"/>
              <a:t>General Admission Tickets (Monday Game vs. Boston)</a:t>
            </a:r>
          </a:p>
          <a:p>
            <a:pPr marL="514350" indent="-514350">
              <a:buFont typeface="+mj-lt"/>
              <a:buAutoNum type="arabicPeriod"/>
            </a:pPr>
            <a:r>
              <a:rPr lang="en-US" sz="1500" dirty="0"/>
              <a:t>General Admission Tickets (Monday Game vs. Miami) </a:t>
            </a:r>
          </a:p>
          <a:p>
            <a:pPr marL="514350" indent="-514350">
              <a:buFont typeface="+mj-lt"/>
              <a:buAutoNum type="arabicPeriod"/>
            </a:pPr>
            <a:r>
              <a:rPr lang="en-US" sz="1500" dirty="0"/>
              <a:t>New Era Hat</a:t>
            </a:r>
          </a:p>
        </p:txBody>
      </p:sp>
      <p:sp>
        <p:nvSpPr>
          <p:cNvPr id="9" name="Content Placeholder 8">
            <a:extLst>
              <a:ext uri="{FF2B5EF4-FFF2-40B4-BE49-F238E27FC236}">
                <a16:creationId xmlns:a16="http://schemas.microsoft.com/office/drawing/2014/main" id="{CFA67E91-48F7-4C9E-93A5-A91E514923F9}"/>
              </a:ext>
            </a:extLst>
          </p:cNvPr>
          <p:cNvSpPr>
            <a:spLocks noGrp="1"/>
          </p:cNvSpPr>
          <p:nvPr>
            <p:ph sz="half" idx="2"/>
          </p:nvPr>
        </p:nvSpPr>
        <p:spPr>
          <a:xfrm>
            <a:off x="10493829" y="108856"/>
            <a:ext cx="1698170" cy="6749142"/>
          </a:xfrm>
        </p:spPr>
        <p:txBody>
          <a:bodyPr>
            <a:normAutofit lnSpcReduction="10000"/>
          </a:bodyPr>
          <a:lstStyle/>
          <a:p>
            <a:pPr marL="514350" indent="-514350">
              <a:buFont typeface="+mj-lt"/>
              <a:buAutoNum type="alphaUcPeriod"/>
            </a:pPr>
            <a:r>
              <a:rPr lang="en-US" sz="1600" dirty="0"/>
              <a:t>$97.00</a:t>
            </a:r>
          </a:p>
          <a:p>
            <a:pPr marL="514350" indent="-514350">
              <a:buFont typeface="+mj-lt"/>
              <a:buAutoNum type="alphaUcPeriod"/>
            </a:pPr>
            <a:r>
              <a:rPr lang="en-US" sz="1600" dirty="0"/>
              <a:t>$5.50</a:t>
            </a:r>
          </a:p>
          <a:p>
            <a:pPr marL="514350" indent="-514350">
              <a:buFont typeface="+mj-lt"/>
              <a:buAutoNum type="alphaUcPeriod"/>
            </a:pPr>
            <a:r>
              <a:rPr lang="en-US" sz="1600" dirty="0"/>
              <a:t>$34.99</a:t>
            </a:r>
          </a:p>
          <a:p>
            <a:pPr marL="514350" indent="-514350">
              <a:buFont typeface="+mj-lt"/>
              <a:buAutoNum type="alphaUcPeriod"/>
            </a:pPr>
            <a:r>
              <a:rPr lang="en-US" sz="1600" dirty="0"/>
              <a:t>$16.00</a:t>
            </a:r>
          </a:p>
          <a:p>
            <a:pPr marL="514350" indent="-514350">
              <a:buFont typeface="+mj-lt"/>
              <a:buAutoNum type="alphaUcPeriod"/>
            </a:pPr>
            <a:r>
              <a:rPr lang="en-US" sz="1600" dirty="0"/>
              <a:t>$18.00</a:t>
            </a:r>
          </a:p>
          <a:p>
            <a:pPr marL="514350" indent="-514350">
              <a:buFont typeface="+mj-lt"/>
              <a:buAutoNum type="alphaUcPeriod"/>
            </a:pPr>
            <a:r>
              <a:rPr lang="en-US" sz="1600" dirty="0"/>
              <a:t>$9.00</a:t>
            </a:r>
          </a:p>
          <a:p>
            <a:pPr marL="514350" indent="-514350">
              <a:buFont typeface="+mj-lt"/>
              <a:buAutoNum type="alphaUcPeriod"/>
            </a:pPr>
            <a:r>
              <a:rPr lang="en-US" sz="1600" dirty="0"/>
              <a:t>$6.00</a:t>
            </a:r>
          </a:p>
          <a:p>
            <a:pPr marL="514350" indent="-514350">
              <a:buFont typeface="+mj-lt"/>
              <a:buAutoNum type="alphaUcPeriod"/>
            </a:pPr>
            <a:r>
              <a:rPr lang="en-US" sz="1600" dirty="0"/>
              <a:t>$175.00</a:t>
            </a:r>
          </a:p>
          <a:p>
            <a:pPr marL="514350" indent="-514350">
              <a:buFont typeface="+mj-lt"/>
              <a:buAutoNum type="alphaUcPeriod"/>
            </a:pPr>
            <a:r>
              <a:rPr lang="en-US" sz="1600" dirty="0"/>
              <a:t>$1.00</a:t>
            </a:r>
          </a:p>
          <a:p>
            <a:pPr marL="514350" indent="-514350">
              <a:buFont typeface="+mj-lt"/>
              <a:buAutoNum type="alphaUcPeriod"/>
            </a:pPr>
            <a:r>
              <a:rPr lang="en-US" sz="1600" dirty="0"/>
              <a:t>$5.00</a:t>
            </a:r>
          </a:p>
          <a:p>
            <a:pPr marL="514350" indent="-514350">
              <a:buFont typeface="+mj-lt"/>
              <a:buAutoNum type="alphaUcPeriod"/>
            </a:pPr>
            <a:r>
              <a:rPr lang="en-US" sz="1600" dirty="0"/>
              <a:t>$10.00</a:t>
            </a:r>
          </a:p>
          <a:p>
            <a:pPr marL="514350" indent="-514350">
              <a:buFont typeface="+mj-lt"/>
              <a:buAutoNum type="alphaUcPeriod"/>
            </a:pPr>
            <a:r>
              <a:rPr lang="en-US" sz="1600" dirty="0"/>
              <a:t>$38.00</a:t>
            </a:r>
          </a:p>
          <a:p>
            <a:pPr marL="514350" indent="-514350">
              <a:buFont typeface="+mj-lt"/>
              <a:buAutoNum type="alphaUcPeriod"/>
            </a:pPr>
            <a:r>
              <a:rPr lang="en-US" sz="1600" dirty="0"/>
              <a:t>$8.00</a:t>
            </a:r>
          </a:p>
          <a:p>
            <a:pPr marL="514350" indent="-514350">
              <a:buFont typeface="+mj-lt"/>
              <a:buAutoNum type="alphaUcPeriod"/>
            </a:pPr>
            <a:r>
              <a:rPr lang="en-US" sz="1600" dirty="0"/>
              <a:t>$231.00</a:t>
            </a:r>
          </a:p>
          <a:p>
            <a:pPr marL="514350" indent="-514350">
              <a:buFont typeface="+mj-lt"/>
              <a:buAutoNum type="alphaUcPeriod"/>
            </a:pPr>
            <a:r>
              <a:rPr lang="en-US" sz="1600" dirty="0"/>
              <a:t>$7.00</a:t>
            </a:r>
          </a:p>
          <a:p>
            <a:pPr marL="514350" indent="-514350">
              <a:buFont typeface="+mj-lt"/>
              <a:buAutoNum type="alphaUcPeriod"/>
            </a:pPr>
            <a:r>
              <a:rPr lang="en-US" sz="1600" dirty="0"/>
              <a:t>$35.00</a:t>
            </a:r>
          </a:p>
          <a:p>
            <a:pPr marL="514350" indent="-514350">
              <a:buFont typeface="+mj-lt"/>
              <a:buAutoNum type="alphaUcPeriod"/>
            </a:pPr>
            <a:r>
              <a:rPr lang="en-US" sz="1600" dirty="0"/>
              <a:t>$16.00</a:t>
            </a:r>
          </a:p>
          <a:p>
            <a:pPr marL="514350" indent="-514350">
              <a:buFont typeface="+mj-lt"/>
              <a:buAutoNum type="alphaUcPeriod"/>
            </a:pPr>
            <a:r>
              <a:rPr lang="en-US" sz="1600" dirty="0"/>
              <a:t>$5.00</a:t>
            </a:r>
          </a:p>
          <a:p>
            <a:pPr marL="514350" indent="-514350">
              <a:buFont typeface="+mj-lt"/>
              <a:buAutoNum type="alphaUcPeriod"/>
            </a:pPr>
            <a:r>
              <a:rPr lang="en-US" sz="1600" dirty="0"/>
              <a:t>$7.00</a:t>
            </a:r>
          </a:p>
          <a:p>
            <a:pPr marL="514350" indent="-514350">
              <a:buFont typeface="+mj-lt"/>
              <a:buAutoNum type="alphaUcPeriod"/>
            </a:pPr>
            <a:r>
              <a:rPr lang="en-US" sz="1600" dirty="0"/>
              <a:t>$3.00</a:t>
            </a:r>
          </a:p>
          <a:p>
            <a:endParaRPr lang="en-US" sz="1200" dirty="0"/>
          </a:p>
          <a:p>
            <a:endParaRPr lang="en-US" sz="1200" dirty="0"/>
          </a:p>
          <a:p>
            <a:endParaRPr lang="en-US" sz="1200" dirty="0"/>
          </a:p>
          <a:p>
            <a:endParaRPr lang="en-US" sz="1200" dirty="0"/>
          </a:p>
          <a:p>
            <a:endParaRPr lang="en-US" sz="500" dirty="0"/>
          </a:p>
          <a:p>
            <a:endParaRPr lang="en-US" sz="500" dirty="0"/>
          </a:p>
          <a:p>
            <a:endParaRPr lang="en-US" sz="500" dirty="0"/>
          </a:p>
        </p:txBody>
      </p:sp>
      <p:pic>
        <p:nvPicPr>
          <p:cNvPr id="3" name="Picture 2">
            <a:extLst>
              <a:ext uri="{FF2B5EF4-FFF2-40B4-BE49-F238E27FC236}">
                <a16:creationId xmlns:a16="http://schemas.microsoft.com/office/drawing/2014/main" id="{82984ACB-7FB9-4A07-BB98-7DE2C90744BD}"/>
              </a:ext>
            </a:extLst>
          </p:cNvPr>
          <p:cNvPicPr>
            <a:picLocks noChangeAspect="1"/>
          </p:cNvPicPr>
          <p:nvPr/>
        </p:nvPicPr>
        <p:blipFill>
          <a:blip r:embed="rId2"/>
          <a:stretch>
            <a:fillRect/>
          </a:stretch>
        </p:blipFill>
        <p:spPr>
          <a:xfrm rot="10800000">
            <a:off x="371342" y="246720"/>
            <a:ext cx="3052303" cy="3182280"/>
          </a:xfrm>
          <a:prstGeom prst="rect">
            <a:avLst/>
          </a:prstGeom>
        </p:spPr>
      </p:pic>
    </p:spTree>
    <p:extLst>
      <p:ext uri="{BB962C8B-B14F-4D97-AF65-F5344CB8AC3E}">
        <p14:creationId xmlns:p14="http://schemas.microsoft.com/office/powerpoint/2010/main" val="13715532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CADC91-11D3-45C6-B467-C1FAAE246EAB}"/>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Dynamic Pricing and Supply and Demand</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0E33C88-AD68-40B3-B648-6E3943840E73}"/>
              </a:ext>
            </a:extLst>
          </p:cNvPr>
          <p:cNvSpPr>
            <a:spLocks noGrp="1"/>
          </p:cNvSpPr>
          <p:nvPr>
            <p:ph idx="1"/>
          </p:nvPr>
        </p:nvSpPr>
        <p:spPr>
          <a:xfrm>
            <a:off x="4976031" y="963877"/>
            <a:ext cx="6377769" cy="4930246"/>
          </a:xfrm>
        </p:spPr>
        <p:txBody>
          <a:bodyPr anchor="ctr">
            <a:normAutofit lnSpcReduction="10000"/>
          </a:bodyPr>
          <a:lstStyle/>
          <a:p>
            <a:pPr marL="0" indent="0">
              <a:buNone/>
            </a:pPr>
            <a:r>
              <a:rPr lang="en-US" sz="3200" dirty="0"/>
              <a:t>Dynamic Pricing is not a substitute for the old-fashioned determinants of supply and demand.  For example:</a:t>
            </a:r>
          </a:p>
          <a:p>
            <a:r>
              <a:rPr lang="en-US" sz="2400" b="1" dirty="0"/>
              <a:t>Winning matters!</a:t>
            </a:r>
          </a:p>
          <a:p>
            <a:pPr lvl="1"/>
            <a:r>
              <a:rPr lang="en-US" sz="2000" dirty="0"/>
              <a:t>An additional win for the home team (a demand shift) has roughly the same effect on quantity demanded as lowering ticket prices $1.09 across the entire stadium*.</a:t>
            </a:r>
          </a:p>
          <a:p>
            <a:pPr marL="457200" lvl="1" indent="0">
              <a:buNone/>
            </a:pPr>
            <a:endParaRPr lang="en-US" sz="2000" dirty="0"/>
          </a:p>
          <a:p>
            <a:r>
              <a:rPr lang="en-US" sz="2400" b="1" dirty="0"/>
              <a:t>Stadium occupancy matters!</a:t>
            </a:r>
          </a:p>
          <a:p>
            <a:pPr lvl="1"/>
            <a:r>
              <a:rPr lang="en-US" sz="2000" dirty="0"/>
              <a:t>1 percent increase in stadium occupancy (a demand shift) has the same effect on quantity demanded as a $3.47 drop in ticket prices across the entire stadium*.</a:t>
            </a:r>
          </a:p>
          <a:p>
            <a:endParaRPr lang="en-US" sz="2400" dirty="0"/>
          </a:p>
        </p:txBody>
      </p:sp>
    </p:spTree>
    <p:extLst>
      <p:ext uri="{BB962C8B-B14F-4D97-AF65-F5344CB8AC3E}">
        <p14:creationId xmlns:p14="http://schemas.microsoft.com/office/powerpoint/2010/main" val="23399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932927-B0BA-4A58-B2C2-2009AFCCC33B}"/>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5400" cap="all" dirty="0">
                <a:blipFill>
                  <a:blip r:embed="rId2">
                    <a:extLst>
                      <a:ext uri="{28A0092B-C50C-407E-A947-70E740481C1C}">
                        <a14:useLocalDpi xmlns:a14="http://schemas.microsoft.com/office/drawing/2010/main" val="0"/>
                      </a:ext>
                    </a:extLst>
                  </a:blip>
                  <a:tile tx="6350" ty="-127000" sx="65000" sy="64000" flip="none" algn="tl"/>
                </a:blipFill>
                <a:latin typeface="Rockwell Condensed" panose="02060603050405020104"/>
                <a:hlinkClick r:id="rId3"/>
              </a:rPr>
              <a:t>Dynamic Pricing</a:t>
            </a:r>
            <a:endParaRPr lang="en-US" sz="2800" dirty="0">
              <a:solidFill>
                <a:schemeClr val="bg1"/>
              </a:solidFill>
            </a:endParaRPr>
          </a:p>
        </p:txBody>
      </p:sp>
      <p:sp>
        <p:nvSpPr>
          <p:cNvPr id="9" name="Content Placeholder 8">
            <a:extLst>
              <a:ext uri="{FF2B5EF4-FFF2-40B4-BE49-F238E27FC236}">
                <a16:creationId xmlns:a16="http://schemas.microsoft.com/office/drawing/2014/main" id="{DBDEEC93-1E0F-44D3-A6BA-AA82C0411B3E}"/>
              </a:ext>
            </a:extLst>
          </p:cNvPr>
          <p:cNvSpPr>
            <a:spLocks noGrp="1"/>
          </p:cNvSpPr>
          <p:nvPr>
            <p:ph idx="1"/>
          </p:nvPr>
        </p:nvSpPr>
        <p:spPr>
          <a:xfrm>
            <a:off x="643468" y="2638044"/>
            <a:ext cx="3363974" cy="3415622"/>
          </a:xfrm>
        </p:spPr>
        <p:txBody>
          <a:bodyPr>
            <a:normAutofit fontScale="92500" lnSpcReduction="10000"/>
          </a:bodyPr>
          <a:lstStyle/>
          <a:p>
            <a:r>
              <a:rPr lang="en-US" sz="2000" dirty="0">
                <a:solidFill>
                  <a:schemeClr val="bg1"/>
                </a:solidFill>
              </a:rPr>
              <a:t>Why is a game against the Colorado Rockies more expensive than a game against the Chicago Cubs?</a:t>
            </a:r>
          </a:p>
          <a:p>
            <a:r>
              <a:rPr lang="en-US" sz="2000" dirty="0">
                <a:solidFill>
                  <a:schemeClr val="bg1"/>
                </a:solidFill>
              </a:rPr>
              <a:t>The Cubs traditionally draw some of largest crowds of the year, have a better record than the Rockies, have more star players, and lead their division.</a:t>
            </a:r>
          </a:p>
          <a:p>
            <a:r>
              <a:rPr lang="en-US" sz="2000" dirty="0">
                <a:solidFill>
                  <a:schemeClr val="bg1"/>
                </a:solidFill>
              </a:rPr>
              <a:t> Hint:  a clue to the answer is contained in the screen shot.</a:t>
            </a:r>
          </a:p>
          <a:p>
            <a:endParaRPr lang="en-US" sz="2000" dirty="0">
              <a:solidFill>
                <a:schemeClr val="bg1"/>
              </a:solidFill>
            </a:endParaRPr>
          </a:p>
        </p:txBody>
      </p:sp>
      <p:pic>
        <p:nvPicPr>
          <p:cNvPr id="5" name="Picture 4">
            <a:extLst>
              <a:ext uri="{FF2B5EF4-FFF2-40B4-BE49-F238E27FC236}">
                <a16:creationId xmlns:a16="http://schemas.microsoft.com/office/drawing/2014/main" id="{20334A5D-745D-4D20-83EF-FEB15F140F51}"/>
              </a:ext>
            </a:extLst>
          </p:cNvPr>
          <p:cNvPicPr>
            <a:picLocks noChangeAspect="1"/>
          </p:cNvPicPr>
          <p:nvPr/>
        </p:nvPicPr>
        <p:blipFill>
          <a:blip r:embed="rId4"/>
          <a:stretch>
            <a:fillRect/>
          </a:stretch>
        </p:blipFill>
        <p:spPr>
          <a:xfrm>
            <a:off x="4760788" y="4961968"/>
            <a:ext cx="7464892" cy="598782"/>
          </a:xfrm>
          <a:prstGeom prst="rect">
            <a:avLst/>
          </a:prstGeom>
        </p:spPr>
      </p:pic>
      <p:pic>
        <p:nvPicPr>
          <p:cNvPr id="8" name="Picture 7">
            <a:extLst>
              <a:ext uri="{FF2B5EF4-FFF2-40B4-BE49-F238E27FC236}">
                <a16:creationId xmlns:a16="http://schemas.microsoft.com/office/drawing/2014/main" id="{906B90E1-5606-4C41-B8FF-812D8BCEF84F}"/>
              </a:ext>
            </a:extLst>
          </p:cNvPr>
          <p:cNvPicPr>
            <a:picLocks noChangeAspect="1"/>
          </p:cNvPicPr>
          <p:nvPr/>
        </p:nvPicPr>
        <p:blipFill>
          <a:blip r:embed="rId5"/>
          <a:stretch>
            <a:fillRect/>
          </a:stretch>
        </p:blipFill>
        <p:spPr>
          <a:xfrm>
            <a:off x="4760788" y="97620"/>
            <a:ext cx="7335134" cy="4583177"/>
          </a:xfrm>
          <a:prstGeom prst="rect">
            <a:avLst/>
          </a:prstGeom>
        </p:spPr>
      </p:pic>
      <p:pic>
        <p:nvPicPr>
          <p:cNvPr id="10" name="Picture 9">
            <a:extLst>
              <a:ext uri="{FF2B5EF4-FFF2-40B4-BE49-F238E27FC236}">
                <a16:creationId xmlns:a16="http://schemas.microsoft.com/office/drawing/2014/main" id="{66BD8473-10A7-4B0B-9C1B-3AB34FE41F42}"/>
              </a:ext>
            </a:extLst>
          </p:cNvPr>
          <p:cNvPicPr>
            <a:picLocks noChangeAspect="1"/>
          </p:cNvPicPr>
          <p:nvPr/>
        </p:nvPicPr>
        <p:blipFill>
          <a:blip r:embed="rId6"/>
          <a:stretch>
            <a:fillRect/>
          </a:stretch>
        </p:blipFill>
        <p:spPr>
          <a:xfrm>
            <a:off x="4760788" y="5597146"/>
            <a:ext cx="7464892" cy="1260854"/>
          </a:xfrm>
          <a:prstGeom prst="rect">
            <a:avLst/>
          </a:prstGeom>
        </p:spPr>
      </p:pic>
    </p:spTree>
    <p:extLst>
      <p:ext uri="{BB962C8B-B14F-4D97-AF65-F5344CB8AC3E}">
        <p14:creationId xmlns:p14="http://schemas.microsoft.com/office/powerpoint/2010/main" val="171602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4478F73-D604-49A7-B531-ACB9CD5D5831}"/>
              </a:ext>
            </a:extLst>
          </p:cNvPr>
          <p:cNvSpPr>
            <a:spLocks noGrp="1"/>
          </p:cNvSpPr>
          <p:nvPr>
            <p:ph type="body" idx="1"/>
          </p:nvPr>
        </p:nvSpPr>
        <p:spPr>
          <a:xfrm>
            <a:off x="616227" y="5188227"/>
            <a:ext cx="11032434" cy="1341782"/>
          </a:xfrm>
        </p:spPr>
        <p:txBody>
          <a:bodyPr vert="horz" lIns="91440" tIns="45720" rIns="91440" bIns="45720" rtlCol="0">
            <a:normAutofit/>
          </a:bodyPr>
          <a:lstStyle/>
          <a:p>
            <a:pPr algn="ctr"/>
            <a:r>
              <a:rPr lang="en-US" sz="1800" dirty="0">
                <a:solidFill>
                  <a:srgbClr val="FFFFFF"/>
                </a:solidFill>
              </a:rPr>
              <a:t>The answer can be found by clicking on the blue asterisk that identifies promotions that accompany each game.  When we do that, we can see that the Braves are offering a Bobblehead doll of one of their most popular players and new Hall of Fame inductee, Chipper Jones.  Additionally, it is University of Georgia night and there is a postgame concert.  All of these factors lead the Braves to anticipate high demand for this game and allow them to raise ticket prices despite playing an opponent that is not traditionally a driver of attendance.</a:t>
            </a:r>
          </a:p>
          <a:p>
            <a:pPr algn="ctr"/>
            <a:endParaRPr lang="en-US" sz="1800" dirty="0">
              <a:solidFill>
                <a:srgbClr val="FFFFFF"/>
              </a:solidFill>
            </a:endParaRPr>
          </a:p>
        </p:txBody>
      </p:sp>
      <p:pic>
        <p:nvPicPr>
          <p:cNvPr id="8" name="Picture 7">
            <a:extLst>
              <a:ext uri="{FF2B5EF4-FFF2-40B4-BE49-F238E27FC236}">
                <a16:creationId xmlns:a16="http://schemas.microsoft.com/office/drawing/2014/main" id="{EF312917-0B52-4002-9286-092D755EE3EB}"/>
              </a:ext>
            </a:extLst>
          </p:cNvPr>
          <p:cNvPicPr>
            <a:picLocks noChangeAspect="1"/>
          </p:cNvPicPr>
          <p:nvPr/>
        </p:nvPicPr>
        <p:blipFill>
          <a:blip r:embed="rId2"/>
          <a:stretch>
            <a:fillRect/>
          </a:stretch>
        </p:blipFill>
        <p:spPr>
          <a:xfrm>
            <a:off x="7114478" y="122664"/>
            <a:ext cx="4293219" cy="4616604"/>
          </a:xfrm>
          <a:prstGeom prst="rect">
            <a:avLst/>
          </a:prstGeom>
        </p:spPr>
      </p:pic>
      <p:pic>
        <p:nvPicPr>
          <p:cNvPr id="9" name="Picture 8">
            <a:extLst>
              <a:ext uri="{FF2B5EF4-FFF2-40B4-BE49-F238E27FC236}">
                <a16:creationId xmlns:a16="http://schemas.microsoft.com/office/drawing/2014/main" id="{FC4430B5-EB1E-48A5-8D80-B16206F4C780}"/>
              </a:ext>
            </a:extLst>
          </p:cNvPr>
          <p:cNvPicPr>
            <a:picLocks noChangeAspect="1"/>
          </p:cNvPicPr>
          <p:nvPr/>
        </p:nvPicPr>
        <p:blipFill>
          <a:blip r:embed="rId3"/>
          <a:stretch>
            <a:fillRect/>
          </a:stretch>
        </p:blipFill>
        <p:spPr>
          <a:xfrm>
            <a:off x="468351" y="334538"/>
            <a:ext cx="5627649" cy="4259764"/>
          </a:xfrm>
          <a:prstGeom prst="rect">
            <a:avLst/>
          </a:prstGeom>
        </p:spPr>
      </p:pic>
      <p:sp>
        <p:nvSpPr>
          <p:cNvPr id="11" name="Arrow: Down 10">
            <a:extLst>
              <a:ext uri="{FF2B5EF4-FFF2-40B4-BE49-F238E27FC236}">
                <a16:creationId xmlns:a16="http://schemas.microsoft.com/office/drawing/2014/main" id="{F126C91F-7C4F-45D8-A652-E6C05972473B}"/>
              </a:ext>
            </a:extLst>
          </p:cNvPr>
          <p:cNvSpPr/>
          <p:nvPr/>
        </p:nvSpPr>
        <p:spPr>
          <a:xfrm rot="4716293">
            <a:off x="6458506" y="-76832"/>
            <a:ext cx="293464" cy="8557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54490D8-EED8-48E0-934B-457A21994E26}"/>
              </a:ext>
            </a:extLst>
          </p:cNvPr>
          <p:cNvPicPr>
            <a:picLocks noChangeAspect="1"/>
          </p:cNvPicPr>
          <p:nvPr/>
        </p:nvPicPr>
        <p:blipFill>
          <a:blip r:embed="rId4"/>
          <a:stretch>
            <a:fillRect/>
          </a:stretch>
        </p:blipFill>
        <p:spPr>
          <a:xfrm rot="3685236">
            <a:off x="1980995" y="1778441"/>
            <a:ext cx="871804" cy="384081"/>
          </a:xfrm>
          <a:prstGeom prst="rect">
            <a:avLst/>
          </a:prstGeom>
        </p:spPr>
      </p:pic>
    </p:spTree>
    <p:extLst>
      <p:ext uri="{BB962C8B-B14F-4D97-AF65-F5344CB8AC3E}">
        <p14:creationId xmlns:p14="http://schemas.microsoft.com/office/powerpoint/2010/main" val="285002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5C5EB7-15BA-4D69-9C4E-2A5ABCFAA8C0}"/>
              </a:ext>
            </a:extLst>
          </p:cNvPr>
          <p:cNvSpPr>
            <a:spLocks noGrp="1"/>
          </p:cNvSpPr>
          <p:nvPr>
            <p:ph type="title"/>
          </p:nvPr>
        </p:nvSpPr>
        <p:spPr>
          <a:xfrm>
            <a:off x="7859437" y="957695"/>
            <a:ext cx="3494362" cy="4930246"/>
          </a:xfrm>
        </p:spPr>
        <p:txBody>
          <a:bodyPr>
            <a:normAutofit/>
          </a:bodyPr>
          <a:lstStyle/>
          <a:p>
            <a:pPr algn="r"/>
            <a:r>
              <a:rPr lang="en-US">
                <a:solidFill>
                  <a:schemeClr val="accent1"/>
                </a:solidFill>
              </a:rPr>
              <a:t>Optional AP Extension:  Perfect Competition and Firm Price Control</a:t>
            </a:r>
          </a:p>
        </p:txBody>
      </p:sp>
      <p:sp>
        <p:nvSpPr>
          <p:cNvPr id="3" name="Content Placeholder 2">
            <a:extLst>
              <a:ext uri="{FF2B5EF4-FFF2-40B4-BE49-F238E27FC236}">
                <a16:creationId xmlns:a16="http://schemas.microsoft.com/office/drawing/2014/main" id="{E7EEB928-B44C-43D5-B320-C64787E4B76B}"/>
              </a:ext>
            </a:extLst>
          </p:cNvPr>
          <p:cNvSpPr>
            <a:spLocks noGrp="1"/>
          </p:cNvSpPr>
          <p:nvPr>
            <p:ph idx="1"/>
          </p:nvPr>
        </p:nvSpPr>
        <p:spPr>
          <a:xfrm>
            <a:off x="857266" y="963877"/>
            <a:ext cx="6377769" cy="4930246"/>
          </a:xfrm>
        </p:spPr>
        <p:txBody>
          <a:bodyPr anchor="ctr">
            <a:normAutofit/>
          </a:bodyPr>
          <a:lstStyle/>
          <a:p>
            <a:r>
              <a:rPr lang="en-US" sz="2000" dirty="0"/>
              <a:t>What make an industry perfectly competitive?</a:t>
            </a:r>
          </a:p>
          <a:p>
            <a:pPr lvl="1"/>
            <a:r>
              <a:rPr lang="en-US" sz="2000" dirty="0"/>
              <a:t>Think about the vendors in the bottled water market, particularly the vendors outside the stadium that are selling their bottle for $1.</a:t>
            </a:r>
            <a:r>
              <a:rPr lang="en-US" sz="2000" baseline="30000" dirty="0"/>
              <a:t>00</a:t>
            </a:r>
            <a:r>
              <a:rPr lang="en-US" sz="2000" dirty="0"/>
              <a:t>.</a:t>
            </a:r>
          </a:p>
          <a:p>
            <a:pPr lvl="1"/>
            <a:r>
              <a:rPr lang="en-US" sz="2000" dirty="0"/>
              <a:t>Why can’t they control prices?</a:t>
            </a:r>
          </a:p>
          <a:p>
            <a:pPr lvl="1"/>
            <a:r>
              <a:rPr lang="en-US" sz="2000" dirty="0"/>
              <a:t>Perfect competition has identical or near identical products. </a:t>
            </a:r>
          </a:p>
          <a:p>
            <a:pPr lvl="1"/>
            <a:r>
              <a:rPr lang="en-US" sz="2000" dirty="0"/>
              <a:t>No way for consumer to differentiate the product from each other or express a meaningful preference.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48571"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10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2A03-2BA7-4D02-95BE-8D1AB8BA3F79}"/>
              </a:ext>
            </a:extLst>
          </p:cNvPr>
          <p:cNvSpPr>
            <a:spLocks noGrp="1"/>
          </p:cNvSpPr>
          <p:nvPr>
            <p:ph type="title"/>
          </p:nvPr>
        </p:nvSpPr>
        <p:spPr>
          <a:xfrm>
            <a:off x="4750906" y="211874"/>
            <a:ext cx="7236656" cy="970156"/>
          </a:xfrm>
        </p:spPr>
        <p:txBody>
          <a:bodyPr>
            <a:normAutofit fontScale="90000"/>
          </a:bodyPr>
          <a:lstStyle/>
          <a:p>
            <a:r>
              <a:rPr lang="en-US" sz="3700" dirty="0"/>
              <a:t>Optional AP Extension:  Perfect Competition and Firm Price Control</a:t>
            </a:r>
          </a:p>
        </p:txBody>
      </p:sp>
      <p:sp>
        <p:nvSpPr>
          <p:cNvPr id="17" name="Rectangle 16">
            <a:extLst>
              <a:ext uri="{FF2B5EF4-FFF2-40B4-BE49-F238E27FC236}">
                <a16:creationId xmlns:a16="http://schemas.microsoft.com/office/drawing/2014/main" id="{BBDB9CBB-F581-4208-9C34-D4E8577A9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98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F8F2DBF4-5F7B-457C-98A0-0337482F2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BFF2071-0DE7-40DE-9FAE-1E9FB97E5494}"/>
              </a:ext>
            </a:extLst>
          </p:cNvPr>
          <p:cNvPicPr>
            <a:picLocks noChangeAspect="1"/>
          </p:cNvPicPr>
          <p:nvPr/>
        </p:nvPicPr>
        <p:blipFill>
          <a:blip r:embed="rId2"/>
          <a:stretch>
            <a:fillRect/>
          </a:stretch>
        </p:blipFill>
        <p:spPr>
          <a:xfrm>
            <a:off x="1500328" y="803049"/>
            <a:ext cx="1635351" cy="1635351"/>
          </a:xfrm>
          <a:prstGeom prst="rect">
            <a:avLst/>
          </a:prstGeom>
          <a:effectLst/>
        </p:spPr>
      </p:pic>
      <p:pic>
        <p:nvPicPr>
          <p:cNvPr id="6" name="Picture 5">
            <a:extLst>
              <a:ext uri="{FF2B5EF4-FFF2-40B4-BE49-F238E27FC236}">
                <a16:creationId xmlns:a16="http://schemas.microsoft.com/office/drawing/2014/main" id="{4FA43F11-1991-4365-830B-D0DF0631C540}"/>
              </a:ext>
            </a:extLst>
          </p:cNvPr>
          <p:cNvPicPr>
            <a:picLocks noChangeAspect="1"/>
          </p:cNvPicPr>
          <p:nvPr/>
        </p:nvPicPr>
        <p:blipFill>
          <a:blip r:embed="rId3"/>
          <a:stretch>
            <a:fillRect/>
          </a:stretch>
        </p:blipFill>
        <p:spPr>
          <a:xfrm>
            <a:off x="1375968" y="2558128"/>
            <a:ext cx="1884071" cy="1594214"/>
          </a:xfrm>
          <a:prstGeom prst="rect">
            <a:avLst/>
          </a:prstGeom>
        </p:spPr>
      </p:pic>
      <p:pic>
        <p:nvPicPr>
          <p:cNvPr id="5" name="Picture 4">
            <a:extLst>
              <a:ext uri="{FF2B5EF4-FFF2-40B4-BE49-F238E27FC236}">
                <a16:creationId xmlns:a16="http://schemas.microsoft.com/office/drawing/2014/main" id="{B8CE5934-872B-4D2A-AE66-7DB9BDCAA100}"/>
              </a:ext>
            </a:extLst>
          </p:cNvPr>
          <p:cNvPicPr>
            <a:picLocks noChangeAspect="1"/>
          </p:cNvPicPr>
          <p:nvPr/>
        </p:nvPicPr>
        <p:blipFill>
          <a:blip r:embed="rId4"/>
          <a:stretch>
            <a:fillRect/>
          </a:stretch>
        </p:blipFill>
        <p:spPr>
          <a:xfrm>
            <a:off x="1326419" y="4313208"/>
            <a:ext cx="1983168" cy="1586535"/>
          </a:xfrm>
          <a:prstGeom prst="rect">
            <a:avLst/>
          </a:prstGeom>
        </p:spPr>
      </p:pic>
      <p:sp>
        <p:nvSpPr>
          <p:cNvPr id="3" name="Content Placeholder 2">
            <a:extLst>
              <a:ext uri="{FF2B5EF4-FFF2-40B4-BE49-F238E27FC236}">
                <a16:creationId xmlns:a16="http://schemas.microsoft.com/office/drawing/2014/main" id="{1011DE48-52C8-4521-8535-BFA9442EC6DC}"/>
              </a:ext>
            </a:extLst>
          </p:cNvPr>
          <p:cNvSpPr>
            <a:spLocks noGrp="1"/>
          </p:cNvSpPr>
          <p:nvPr>
            <p:ph idx="1"/>
          </p:nvPr>
        </p:nvSpPr>
        <p:spPr>
          <a:xfrm>
            <a:off x="4750904" y="1293541"/>
            <a:ext cx="7441095" cy="5564459"/>
          </a:xfrm>
        </p:spPr>
        <p:txBody>
          <a:bodyPr>
            <a:normAutofit lnSpcReduction="10000"/>
          </a:bodyPr>
          <a:lstStyle/>
          <a:p>
            <a:r>
              <a:rPr lang="en-US" sz="1900" b="1" dirty="0"/>
              <a:t>So then what would happen if independent vendors tried to change the price of bottled water?</a:t>
            </a:r>
          </a:p>
          <a:p>
            <a:pPr lvl="1"/>
            <a:r>
              <a:rPr lang="en-US" sz="1800" dirty="0"/>
              <a:t>Picturing what would happen if the vendor tried to RAISE their prices is usually easy . . .</a:t>
            </a:r>
          </a:p>
          <a:p>
            <a:pPr lvl="1"/>
            <a:r>
              <a:rPr lang="en-US" sz="1800" dirty="0"/>
              <a:t>Consumers would just purchase the water from one of the many vendors selling water for less.</a:t>
            </a:r>
          </a:p>
          <a:p>
            <a:pPr lvl="1"/>
            <a:r>
              <a:rPr lang="en-US" sz="1800" dirty="0"/>
              <a:t>But why wouldn’t the vendor want to lower their prices to capture a bigger segment of the market and increase their sales?  Any guesses?</a:t>
            </a:r>
          </a:p>
          <a:p>
            <a:pPr lvl="2"/>
            <a:r>
              <a:rPr lang="en-US" sz="1800" dirty="0"/>
              <a:t>Hint:  picture the bottled water vendors.  Where do they keep their water?  How do they get it there?  How do they keep it cold?</a:t>
            </a:r>
          </a:p>
          <a:p>
            <a:pPr lvl="1"/>
            <a:r>
              <a:rPr lang="en-US" sz="1800" dirty="0"/>
              <a:t>Answer:  Each vendor is only able to transport, store, and keep cold a limited number of waters.  </a:t>
            </a:r>
          </a:p>
          <a:p>
            <a:pPr lvl="1"/>
            <a:r>
              <a:rPr lang="en-US" sz="1800" dirty="0"/>
              <a:t>We can assume at the market price that all vendors are coming close to selling all of their water each game.  </a:t>
            </a:r>
          </a:p>
          <a:p>
            <a:pPr lvl="1"/>
            <a:r>
              <a:rPr lang="en-US" sz="1800" dirty="0"/>
              <a:t>Individual vendors can’t supply water to all the fans at the game.</a:t>
            </a:r>
          </a:p>
          <a:p>
            <a:pPr lvl="1"/>
            <a:r>
              <a:rPr lang="en-US" sz="1800" dirty="0"/>
              <a:t>At lower prices they would still sell the same amount of water for a smaller total revenue and profit.</a:t>
            </a:r>
          </a:p>
          <a:p>
            <a:pPr lvl="1"/>
            <a:r>
              <a:rPr lang="en-US" sz="1800" dirty="0"/>
              <a:t>Applies to other models of perfect competition, like small producers at a farmers’ market.  </a:t>
            </a:r>
          </a:p>
          <a:p>
            <a:pPr lvl="1"/>
            <a:r>
              <a:rPr lang="en-US" sz="1800" dirty="0"/>
              <a:t>Explains why perfectly competitive firms are termed “price takers”.</a:t>
            </a:r>
          </a:p>
          <a:p>
            <a:endParaRPr lang="en-US" sz="1100" dirty="0"/>
          </a:p>
        </p:txBody>
      </p:sp>
    </p:spTree>
    <p:extLst>
      <p:ext uri="{BB962C8B-B14F-4D97-AF65-F5344CB8AC3E}">
        <p14:creationId xmlns:p14="http://schemas.microsoft.com/office/powerpoint/2010/main" val="73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 calcmode="lin" valueType="num">
                                      <p:cBhvr additive="base">
                                        <p:cTn id="6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137211-9892-48B1-A2E1-E1A11F74A226}"/>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600" dirty="0">
                <a:solidFill>
                  <a:srgbClr val="FFFFFF"/>
                </a:solidFill>
              </a:rPr>
              <a:t>How does it look on a graph?</a:t>
            </a:r>
          </a:p>
        </p:txBody>
      </p:sp>
      <p:pic>
        <p:nvPicPr>
          <p:cNvPr id="5" name="Picture 4">
            <a:extLst>
              <a:ext uri="{FF2B5EF4-FFF2-40B4-BE49-F238E27FC236}">
                <a16:creationId xmlns:a16="http://schemas.microsoft.com/office/drawing/2014/main" id="{5E76B710-EE31-414A-A677-A7A44CA99390}"/>
              </a:ext>
            </a:extLst>
          </p:cNvPr>
          <p:cNvPicPr>
            <a:picLocks noChangeAspect="1"/>
          </p:cNvPicPr>
          <p:nvPr/>
        </p:nvPicPr>
        <p:blipFill>
          <a:blip r:embed="rId2"/>
          <a:stretch>
            <a:fillRect/>
          </a:stretch>
        </p:blipFill>
        <p:spPr>
          <a:xfrm>
            <a:off x="4038600" y="538047"/>
            <a:ext cx="6542109" cy="3091146"/>
          </a:xfrm>
          <a:prstGeom prst="rect">
            <a:avLst/>
          </a:prstGeom>
        </p:spPr>
      </p:pic>
      <p:sp>
        <p:nvSpPr>
          <p:cNvPr id="10" name="Content Placeholder 9">
            <a:extLst>
              <a:ext uri="{FF2B5EF4-FFF2-40B4-BE49-F238E27FC236}">
                <a16:creationId xmlns:a16="http://schemas.microsoft.com/office/drawing/2014/main" id="{55523C52-A41E-412B-BB37-81E1B66863F1}"/>
              </a:ext>
            </a:extLst>
          </p:cNvPr>
          <p:cNvSpPr>
            <a:spLocks noGrp="1"/>
          </p:cNvSpPr>
          <p:nvPr>
            <p:ph idx="1"/>
          </p:nvPr>
        </p:nvSpPr>
        <p:spPr>
          <a:xfrm>
            <a:off x="4038600" y="3786809"/>
            <a:ext cx="7878417" cy="2872407"/>
          </a:xfrm>
        </p:spPr>
        <p:txBody>
          <a:bodyPr>
            <a:normAutofit/>
          </a:bodyPr>
          <a:lstStyle/>
          <a:p>
            <a:r>
              <a:rPr lang="en-US" sz="2000" dirty="0"/>
              <a:t>As we look at the side by side graphs above, we can make the following assumptions:</a:t>
            </a:r>
          </a:p>
          <a:p>
            <a:pPr lvl="1"/>
            <a:r>
              <a:rPr lang="en-US" sz="1600" dirty="0"/>
              <a:t>If the independent producer raises his or her price, demand does not just diminish.  Rather, it goes to zero as all consumers choose existing vendors who are selling at lower prices.</a:t>
            </a:r>
          </a:p>
          <a:p>
            <a:pPr lvl="1"/>
            <a:r>
              <a:rPr lang="en-US" sz="1600" dirty="0"/>
              <a:t>The independent producer has no incentive to lower his or her price because they can sell all the want at the current prices</a:t>
            </a:r>
          </a:p>
          <a:p>
            <a:r>
              <a:rPr lang="en-US" sz="2000" dirty="0"/>
              <a:t>Only changes in the overall market (the graph on the left) can cause a change in price for the firm.</a:t>
            </a:r>
          </a:p>
        </p:txBody>
      </p:sp>
    </p:spTree>
    <p:extLst>
      <p:ext uri="{BB962C8B-B14F-4D97-AF65-F5344CB8AC3E}">
        <p14:creationId xmlns:p14="http://schemas.microsoft.com/office/powerpoint/2010/main" val="394991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6CF43-5CE2-4146-9612-5C45D442BEEE}"/>
              </a:ext>
            </a:extLst>
          </p:cNvPr>
          <p:cNvSpPr>
            <a:spLocks noGrp="1"/>
          </p:cNvSpPr>
          <p:nvPr>
            <p:ph type="title"/>
          </p:nvPr>
        </p:nvSpPr>
        <p:spPr>
          <a:xfrm>
            <a:off x="130749" y="75585"/>
            <a:ext cx="5280819" cy="818937"/>
          </a:xfrm>
        </p:spPr>
        <p:txBody>
          <a:bodyPr vert="horz" lIns="91440" tIns="45720" rIns="91440" bIns="45720" rtlCol="0" anchor="ctr">
            <a:noAutofit/>
          </a:bodyPr>
          <a:lstStyle/>
          <a:p>
            <a:r>
              <a:rPr lang="en-US" sz="3600" b="1" dirty="0"/>
              <a:t>Key: A Day at the Ballpark!</a:t>
            </a:r>
          </a:p>
        </p:txBody>
      </p:sp>
      <p:sp>
        <p:nvSpPr>
          <p:cNvPr id="32" name="Oval 31">
            <a:extLst>
              <a:ext uri="{FF2B5EF4-FFF2-40B4-BE49-F238E27FC236}">
                <a16:creationId xmlns:a16="http://schemas.microsoft.com/office/drawing/2014/main" id="{54A709FC-1ADC-45CD-856D-3B1A50C58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AE67272E-0E66-4396-9C0C-4E154CCE2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0087" y="361702"/>
            <a:ext cx="1691640" cy="1691640"/>
          </a:xfrm>
          <a:custGeom>
            <a:avLst/>
            <a:gdLst>
              <a:gd name="connsiteX0" fmla="*/ 845820 w 1691640"/>
              <a:gd name="connsiteY0" fmla="*/ 0 h 1691640"/>
              <a:gd name="connsiteX1" fmla="*/ 1691640 w 1691640"/>
              <a:gd name="connsiteY1" fmla="*/ 845820 h 1691640"/>
              <a:gd name="connsiteX2" fmla="*/ 845820 w 1691640"/>
              <a:gd name="connsiteY2" fmla="*/ 1691640 h 1691640"/>
              <a:gd name="connsiteX3" fmla="*/ 0 w 1691640"/>
              <a:gd name="connsiteY3" fmla="*/ 845820 h 1691640"/>
              <a:gd name="connsiteX4" fmla="*/ 845820 w 1691640"/>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640" h="169164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2CB8CC2-91BA-4557-926F-A354338B0F4F}"/>
              </a:ext>
            </a:extLst>
          </p:cNvPr>
          <p:cNvPicPr>
            <a:picLocks noChangeAspect="1"/>
          </p:cNvPicPr>
          <p:nvPr/>
        </p:nvPicPr>
        <p:blipFill rotWithShape="1">
          <a:blip r:embed="rId2"/>
          <a:srcRect t="11168" r="2" b="11429"/>
          <a:stretch/>
        </p:blipFill>
        <p:spPr>
          <a:xfrm>
            <a:off x="5975728" y="735651"/>
            <a:ext cx="1100358" cy="943742"/>
          </a:xfrm>
          <a:prstGeom prst="rect">
            <a:avLst/>
          </a:prstGeom>
        </p:spPr>
      </p:pic>
      <p:sp>
        <p:nvSpPr>
          <p:cNvPr id="8" name="Content Placeholder 7">
            <a:extLst>
              <a:ext uri="{FF2B5EF4-FFF2-40B4-BE49-F238E27FC236}">
                <a16:creationId xmlns:a16="http://schemas.microsoft.com/office/drawing/2014/main" id="{5660BE4D-8C3D-4317-86C0-3564024DE104}"/>
              </a:ext>
            </a:extLst>
          </p:cNvPr>
          <p:cNvSpPr>
            <a:spLocks noGrp="1"/>
          </p:cNvSpPr>
          <p:nvPr>
            <p:ph sz="half" idx="1"/>
          </p:nvPr>
        </p:nvSpPr>
        <p:spPr>
          <a:xfrm>
            <a:off x="308113" y="894522"/>
            <a:ext cx="5055739" cy="5734878"/>
          </a:xfrm>
        </p:spPr>
        <p:txBody>
          <a:bodyPr vert="horz" lIns="91440" tIns="45720" rIns="91440" bIns="45720" rtlCol="0" anchor="t">
            <a:noAutofit/>
          </a:bodyPr>
          <a:lstStyle/>
          <a:p>
            <a:pPr marL="514350"/>
            <a:r>
              <a:rPr lang="en-US" sz="1200" u="sng" dirty="0"/>
              <a:t>Popcorn -  </a:t>
            </a:r>
            <a:r>
              <a:rPr lang="en-US" sz="1200" b="1" u="sng" dirty="0"/>
              <a:t>G  $6</a:t>
            </a:r>
          </a:p>
          <a:p>
            <a:pPr marL="514350"/>
            <a:r>
              <a:rPr lang="en-US" sz="1200" u="sng" dirty="0"/>
              <a:t>Classic (Cheese) Nachos – </a:t>
            </a:r>
            <a:r>
              <a:rPr lang="en-US" sz="1200" b="1" u="sng" dirty="0"/>
              <a:t>J or R  $5</a:t>
            </a:r>
          </a:p>
          <a:p>
            <a:pPr marL="514350"/>
            <a:r>
              <a:rPr lang="en-US" sz="1200" u="sng" dirty="0"/>
              <a:t>Domestic Beer – </a:t>
            </a:r>
            <a:r>
              <a:rPr lang="en-US" sz="1200" b="1" u="sng" dirty="0"/>
              <a:t>K  $10</a:t>
            </a:r>
          </a:p>
          <a:p>
            <a:pPr marL="514350"/>
            <a:r>
              <a:rPr lang="en-US" sz="1200" u="sng" dirty="0"/>
              <a:t>Soda (No Souvenir Cup) - </a:t>
            </a:r>
            <a:r>
              <a:rPr lang="en-US" sz="1200" b="1" u="sng" dirty="0"/>
              <a:t>B  $5.50</a:t>
            </a:r>
          </a:p>
          <a:p>
            <a:pPr marL="514350"/>
            <a:r>
              <a:rPr lang="en-US" sz="1200" u="sng" dirty="0"/>
              <a:t>Jumbo Hot Dog -  </a:t>
            </a:r>
            <a:r>
              <a:rPr lang="en-US" sz="1200" b="1" u="sng" dirty="0"/>
              <a:t>M  $8</a:t>
            </a:r>
          </a:p>
          <a:p>
            <a:pPr marL="514350"/>
            <a:r>
              <a:rPr lang="en-US" sz="1200" u="sng" dirty="0"/>
              <a:t>Bottled Water (inside the stadium) – </a:t>
            </a:r>
            <a:r>
              <a:rPr lang="en-US" sz="1200" b="1" u="sng" dirty="0"/>
              <a:t>T  $3</a:t>
            </a:r>
          </a:p>
          <a:p>
            <a:pPr marL="514350"/>
            <a:r>
              <a:rPr lang="en-US" sz="1200" u="sng" dirty="0"/>
              <a:t>Bottled water (outside the stadium) – </a:t>
            </a:r>
            <a:r>
              <a:rPr lang="en-US" sz="1200" b="1" u="sng" dirty="0"/>
              <a:t>I  $1</a:t>
            </a:r>
          </a:p>
          <a:p>
            <a:pPr marL="514350"/>
            <a:r>
              <a:rPr lang="en-US" sz="1200" u="sng" dirty="0"/>
              <a:t>Foam tomahawk – </a:t>
            </a:r>
            <a:r>
              <a:rPr lang="en-US" sz="1200" b="1" u="sng" dirty="0"/>
              <a:t>O or S $7.00</a:t>
            </a:r>
          </a:p>
          <a:p>
            <a:pPr marL="514350"/>
            <a:r>
              <a:rPr lang="en-US" sz="1200" u="sng" dirty="0"/>
              <a:t>Authentic Customized Jersey – </a:t>
            </a:r>
            <a:r>
              <a:rPr lang="en-US" sz="1200" b="1" u="sng" dirty="0"/>
              <a:t>H  $175</a:t>
            </a:r>
          </a:p>
          <a:p>
            <a:pPr marL="514350"/>
            <a:r>
              <a:rPr lang="en-US" sz="1200" u="sng" dirty="0"/>
              <a:t>Under Armor T-Shirt – </a:t>
            </a:r>
            <a:r>
              <a:rPr lang="en-US" sz="1200" b="1" u="sng" dirty="0"/>
              <a:t>P  $35</a:t>
            </a:r>
          </a:p>
          <a:p>
            <a:pPr marL="514350"/>
            <a:r>
              <a:rPr lang="en-US" sz="1200" u="sng" dirty="0"/>
              <a:t>Game Day Braves Parking Pass (walking distance) – </a:t>
            </a:r>
            <a:r>
              <a:rPr lang="en-US" sz="1200" b="1" u="sng" dirty="0"/>
              <a:t>E $18</a:t>
            </a:r>
          </a:p>
          <a:p>
            <a:pPr marL="514350"/>
            <a:r>
              <a:rPr lang="en-US" sz="1200" u="sng" dirty="0"/>
              <a:t>Pizza (slice) – </a:t>
            </a:r>
            <a:r>
              <a:rPr lang="en-US" sz="1200" b="1" u="sng" dirty="0"/>
              <a:t>O or S  $7</a:t>
            </a:r>
          </a:p>
          <a:p>
            <a:pPr marL="514350"/>
            <a:r>
              <a:rPr lang="en-US" sz="1200" u="sng" dirty="0" err="1"/>
              <a:t>Dippin</a:t>
            </a:r>
            <a:r>
              <a:rPr lang="en-US" sz="1200" u="sng" dirty="0"/>
              <a:t>’ Dots (w/ souvenir helmet) – </a:t>
            </a:r>
            <a:r>
              <a:rPr lang="en-US" sz="1200" b="1" u="sng" dirty="0"/>
              <a:t>F  $9</a:t>
            </a:r>
          </a:p>
          <a:p>
            <a:pPr marL="514350"/>
            <a:r>
              <a:rPr lang="en-US" sz="1200" u="sng" dirty="0"/>
              <a:t>Upper Deck Vista Infield Tickets (Monday Game vs. Boston) - </a:t>
            </a:r>
            <a:r>
              <a:rPr lang="en-US" sz="1200" b="1" u="sng" dirty="0"/>
              <a:t>L  $38</a:t>
            </a:r>
          </a:p>
          <a:p>
            <a:pPr marL="514350"/>
            <a:r>
              <a:rPr lang="en-US" sz="1200" u="sng" dirty="0"/>
              <a:t>Upper Deck Vista Infield Tickets (Monday Game vs. Miami) - </a:t>
            </a:r>
            <a:r>
              <a:rPr lang="en-US" sz="1200" b="1" u="sng" dirty="0"/>
              <a:t>D  $16</a:t>
            </a:r>
          </a:p>
          <a:p>
            <a:pPr marL="514350"/>
            <a:r>
              <a:rPr lang="en-US" sz="1200" u="sng" dirty="0"/>
              <a:t>Dugout Infield Tickets (Monday Game vs. Boston) - </a:t>
            </a:r>
            <a:r>
              <a:rPr lang="en-US" sz="1200" b="1" u="sng" dirty="0"/>
              <a:t>N  $231</a:t>
            </a:r>
          </a:p>
          <a:p>
            <a:pPr marL="514350"/>
            <a:r>
              <a:rPr lang="en-US" sz="1200" u="sng" dirty="0"/>
              <a:t>Dugout Infield Tickets (Monday Game vs. Miami) -  </a:t>
            </a:r>
            <a:r>
              <a:rPr lang="en-US" sz="1200" b="1" u="sng" dirty="0"/>
              <a:t>A  $97</a:t>
            </a:r>
          </a:p>
          <a:p>
            <a:pPr marL="514350"/>
            <a:r>
              <a:rPr lang="en-US" sz="1200" u="sng" dirty="0"/>
              <a:t>General Admission Tickets (Monday Game vs. Boston) - </a:t>
            </a:r>
            <a:r>
              <a:rPr lang="en-US" sz="1200" b="1" u="sng" dirty="0"/>
              <a:t>D  $16</a:t>
            </a:r>
          </a:p>
          <a:p>
            <a:pPr marL="514350"/>
            <a:r>
              <a:rPr lang="en-US" sz="1200" u="sng" dirty="0"/>
              <a:t>General Admission Tickets (Monday Game vs. Miami) – </a:t>
            </a:r>
            <a:r>
              <a:rPr lang="en-US" sz="1200" b="1" u="sng" dirty="0"/>
              <a:t>J or R $5</a:t>
            </a:r>
          </a:p>
          <a:p>
            <a:pPr marL="514350"/>
            <a:r>
              <a:rPr lang="en-US" sz="1200" u="sng" dirty="0"/>
              <a:t>New Era Hat – </a:t>
            </a:r>
            <a:r>
              <a:rPr lang="en-US" sz="1200" b="1" u="sng" dirty="0"/>
              <a:t>C  $34.99</a:t>
            </a:r>
          </a:p>
        </p:txBody>
      </p:sp>
      <p:sp>
        <p:nvSpPr>
          <p:cNvPr id="36" name="Oval 35">
            <a:extLst>
              <a:ext uri="{FF2B5EF4-FFF2-40B4-BE49-F238E27FC236}">
                <a16:creationId xmlns:a16="http://schemas.microsoft.com/office/drawing/2014/main" id="{BCB8E572-32F0-4C78-B268-2702C859F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BFC6224A-7B8A-4699-99DC-A6C9CD617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611C424-EB44-492D-9C48-78BB0D5DC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8252" y="2722161"/>
            <a:ext cx="2743200" cy="274320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9156A24-128C-4054-AAFF-F8CA5BA0E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8624" y="3"/>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0A64F13-5E00-4D07-BD78-621AC89101F6}"/>
              </a:ext>
            </a:extLst>
          </p:cNvPr>
          <p:cNvPicPr>
            <a:picLocks noChangeAspect="1"/>
          </p:cNvPicPr>
          <p:nvPr/>
        </p:nvPicPr>
        <p:blipFill rotWithShape="1">
          <a:blip r:embed="rId3"/>
          <a:srcRect t="5500" r="-2" b="-2"/>
          <a:stretch/>
        </p:blipFill>
        <p:spPr>
          <a:xfrm>
            <a:off x="9184543" y="179498"/>
            <a:ext cx="2443298" cy="2443301"/>
          </a:xfrm>
          <a:prstGeom prst="rect">
            <a:avLst/>
          </a:prstGeom>
        </p:spPr>
      </p:pic>
      <p:pic>
        <p:nvPicPr>
          <p:cNvPr id="5" name="Picture 4">
            <a:extLst>
              <a:ext uri="{FF2B5EF4-FFF2-40B4-BE49-F238E27FC236}">
                <a16:creationId xmlns:a16="http://schemas.microsoft.com/office/drawing/2014/main" id="{48F00E48-2ED1-4A61-9932-4F4E0FC63364}"/>
              </a:ext>
            </a:extLst>
          </p:cNvPr>
          <p:cNvPicPr>
            <a:picLocks noChangeAspect="1"/>
          </p:cNvPicPr>
          <p:nvPr/>
        </p:nvPicPr>
        <p:blipFill rotWithShape="1">
          <a:blip r:embed="rId4"/>
          <a:srcRect t="12251" r="-10" b="-10"/>
          <a:stretch/>
        </p:blipFill>
        <p:spPr>
          <a:xfrm>
            <a:off x="6315046" y="3198952"/>
            <a:ext cx="1789613" cy="1789619"/>
          </a:xfrm>
          <a:prstGeom prst="rect">
            <a:avLst/>
          </a:prstGeom>
        </p:spPr>
      </p:pic>
      <p:sp>
        <p:nvSpPr>
          <p:cNvPr id="44" name="Freeform: Shape 43">
            <a:extLst>
              <a:ext uri="{FF2B5EF4-FFF2-40B4-BE49-F238E27FC236}">
                <a16:creationId xmlns:a16="http://schemas.microsoft.com/office/drawing/2014/main" id="{646E8F12-06B4-4D6B-866C-1743B253C8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CC324B9-DFFF-42F1-8D81-AAD42554BD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10C654FC-B88D-401E-A832-8B0720819179}"/>
              </a:ext>
            </a:extLst>
          </p:cNvPr>
          <p:cNvPicPr>
            <a:picLocks noChangeAspect="1"/>
          </p:cNvPicPr>
          <p:nvPr/>
        </p:nvPicPr>
        <p:blipFill>
          <a:blip r:embed="rId5"/>
          <a:stretch>
            <a:fillRect/>
          </a:stretch>
        </p:blipFill>
        <p:spPr>
          <a:xfrm rot="5400000">
            <a:off x="9835337" y="4785377"/>
            <a:ext cx="1892356" cy="2002492"/>
          </a:xfrm>
          <a:prstGeom prst="rect">
            <a:avLst/>
          </a:prstGeom>
        </p:spPr>
      </p:pic>
    </p:spTree>
    <p:extLst>
      <p:ext uri="{BB962C8B-B14F-4D97-AF65-F5344CB8AC3E}">
        <p14:creationId xmlns:p14="http://schemas.microsoft.com/office/powerpoint/2010/main" val="4150406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xEl>
                                              <p:pRg st="8" end="8"/>
                                            </p:txEl>
                                          </p:spTgt>
                                        </p:tgtEl>
                                        <p:attrNameLst>
                                          <p:attrName>style.visibility</p:attrName>
                                        </p:attrNameLst>
                                      </p:cBhvr>
                                      <p:to>
                                        <p:strVal val="visible"/>
                                      </p:to>
                                    </p:set>
                                    <p:anim calcmode="lin" valueType="num">
                                      <p:cBhvr additive="base">
                                        <p:cTn id="55"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xEl>
                                              <p:pRg st="9" end="9"/>
                                            </p:txEl>
                                          </p:spTgt>
                                        </p:tgtEl>
                                        <p:attrNameLst>
                                          <p:attrName>style.visibility</p:attrName>
                                        </p:attrNameLst>
                                      </p:cBhvr>
                                      <p:to>
                                        <p:strVal val="visible"/>
                                      </p:to>
                                    </p:set>
                                    <p:anim calcmode="lin" valueType="num">
                                      <p:cBhvr additive="base">
                                        <p:cTn id="61"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
                                            <p:txEl>
                                              <p:pRg st="10" end="10"/>
                                            </p:txEl>
                                          </p:spTgt>
                                        </p:tgtEl>
                                        <p:attrNameLst>
                                          <p:attrName>style.visibility</p:attrName>
                                        </p:attrNameLst>
                                      </p:cBhvr>
                                      <p:to>
                                        <p:strVal val="visible"/>
                                      </p:to>
                                    </p:set>
                                    <p:anim calcmode="lin" valueType="num">
                                      <p:cBhvr additive="base">
                                        <p:cTn id="67"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
                                            <p:txEl>
                                              <p:pRg st="11" end="11"/>
                                            </p:txEl>
                                          </p:spTgt>
                                        </p:tgtEl>
                                        <p:attrNameLst>
                                          <p:attrName>style.visibility</p:attrName>
                                        </p:attrNameLst>
                                      </p:cBhvr>
                                      <p:to>
                                        <p:strVal val="visible"/>
                                      </p:to>
                                    </p:set>
                                    <p:anim calcmode="lin" valueType="num">
                                      <p:cBhvr additive="base">
                                        <p:cTn id="73"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8">
                                            <p:txEl>
                                              <p:pRg st="12" end="12"/>
                                            </p:txEl>
                                          </p:spTgt>
                                        </p:tgtEl>
                                        <p:attrNameLst>
                                          <p:attrName>style.visibility</p:attrName>
                                        </p:attrNameLst>
                                      </p:cBhvr>
                                      <p:to>
                                        <p:strVal val="visible"/>
                                      </p:to>
                                    </p:set>
                                    <p:anim calcmode="lin" valueType="num">
                                      <p:cBhvr additive="base">
                                        <p:cTn id="79"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8">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8">
                                            <p:txEl>
                                              <p:pRg st="13" end="13"/>
                                            </p:txEl>
                                          </p:spTgt>
                                        </p:tgtEl>
                                        <p:attrNameLst>
                                          <p:attrName>style.visibility</p:attrName>
                                        </p:attrNameLst>
                                      </p:cBhvr>
                                      <p:to>
                                        <p:strVal val="visible"/>
                                      </p:to>
                                    </p:set>
                                    <p:anim calcmode="lin" valueType="num">
                                      <p:cBhvr additive="base">
                                        <p:cTn id="85"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8">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8">
                                            <p:txEl>
                                              <p:pRg st="14" end="14"/>
                                            </p:txEl>
                                          </p:spTgt>
                                        </p:tgtEl>
                                        <p:attrNameLst>
                                          <p:attrName>style.visibility</p:attrName>
                                        </p:attrNameLst>
                                      </p:cBhvr>
                                      <p:to>
                                        <p:strVal val="visible"/>
                                      </p:to>
                                    </p:set>
                                    <p:anim calcmode="lin" valueType="num">
                                      <p:cBhvr additive="base">
                                        <p:cTn id="91"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8">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8">
                                            <p:txEl>
                                              <p:pRg st="15" end="15"/>
                                            </p:txEl>
                                          </p:spTgt>
                                        </p:tgtEl>
                                        <p:attrNameLst>
                                          <p:attrName>style.visibility</p:attrName>
                                        </p:attrNameLst>
                                      </p:cBhvr>
                                      <p:to>
                                        <p:strVal val="visible"/>
                                      </p:to>
                                    </p:set>
                                    <p:anim calcmode="lin" valueType="num">
                                      <p:cBhvr additive="base">
                                        <p:cTn id="97" dur="500" fill="hold"/>
                                        <p:tgtEl>
                                          <p:spTgt spid="8">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8">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8">
                                            <p:txEl>
                                              <p:pRg st="16" end="16"/>
                                            </p:txEl>
                                          </p:spTgt>
                                        </p:tgtEl>
                                        <p:attrNameLst>
                                          <p:attrName>style.visibility</p:attrName>
                                        </p:attrNameLst>
                                      </p:cBhvr>
                                      <p:to>
                                        <p:strVal val="visible"/>
                                      </p:to>
                                    </p:set>
                                    <p:anim calcmode="lin" valueType="num">
                                      <p:cBhvr additive="base">
                                        <p:cTn id="103" dur="500" fill="hold"/>
                                        <p:tgtEl>
                                          <p:spTgt spid="8">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8">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8">
                                            <p:txEl>
                                              <p:pRg st="17" end="17"/>
                                            </p:txEl>
                                          </p:spTgt>
                                        </p:tgtEl>
                                        <p:attrNameLst>
                                          <p:attrName>style.visibility</p:attrName>
                                        </p:attrNameLst>
                                      </p:cBhvr>
                                      <p:to>
                                        <p:strVal val="visible"/>
                                      </p:to>
                                    </p:set>
                                    <p:anim calcmode="lin" valueType="num">
                                      <p:cBhvr additive="base">
                                        <p:cTn id="109" dur="500" fill="hold"/>
                                        <p:tgtEl>
                                          <p:spTgt spid="8">
                                            <p:txEl>
                                              <p:pRg st="17" end="1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8">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8">
                                            <p:txEl>
                                              <p:pRg st="18" end="18"/>
                                            </p:txEl>
                                          </p:spTgt>
                                        </p:tgtEl>
                                        <p:attrNameLst>
                                          <p:attrName>style.visibility</p:attrName>
                                        </p:attrNameLst>
                                      </p:cBhvr>
                                      <p:to>
                                        <p:strVal val="visible"/>
                                      </p:to>
                                    </p:set>
                                    <p:anim calcmode="lin" valueType="num">
                                      <p:cBhvr additive="base">
                                        <p:cTn id="115" dur="500" fill="hold"/>
                                        <p:tgtEl>
                                          <p:spTgt spid="8">
                                            <p:txEl>
                                              <p:pRg st="18" end="1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8">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8">
                                            <p:txEl>
                                              <p:pRg st="19" end="19"/>
                                            </p:txEl>
                                          </p:spTgt>
                                        </p:tgtEl>
                                        <p:attrNameLst>
                                          <p:attrName>style.visibility</p:attrName>
                                        </p:attrNameLst>
                                      </p:cBhvr>
                                      <p:to>
                                        <p:strVal val="visible"/>
                                      </p:to>
                                    </p:set>
                                    <p:anim calcmode="lin" valueType="num">
                                      <p:cBhvr additive="base">
                                        <p:cTn id="121" dur="500" fill="hold"/>
                                        <p:tgtEl>
                                          <p:spTgt spid="8">
                                            <p:txEl>
                                              <p:pRg st="19" end="19"/>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8">
                                            <p:txEl>
                                              <p:pRg st="19" end="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660F-B64F-4D5A-8C93-67D463E8CF5E}"/>
              </a:ext>
            </a:extLst>
          </p:cNvPr>
          <p:cNvSpPr>
            <a:spLocks noGrp="1"/>
          </p:cNvSpPr>
          <p:nvPr>
            <p:ph type="title"/>
          </p:nvPr>
        </p:nvSpPr>
        <p:spPr>
          <a:xfrm>
            <a:off x="838200" y="365126"/>
            <a:ext cx="10515600" cy="1225136"/>
          </a:xfrm>
        </p:spPr>
        <p:txBody>
          <a:bodyPr>
            <a:normAutofit/>
          </a:bodyPr>
          <a:lstStyle/>
          <a:p>
            <a:r>
              <a:rPr lang="en-US" b="1" dirty="0"/>
              <a:t>What Are The 4 Market Structures?</a:t>
            </a:r>
          </a:p>
        </p:txBody>
      </p:sp>
      <p:sp>
        <p:nvSpPr>
          <p:cNvPr id="14" name="Freeform 37">
            <a:extLst>
              <a:ext uri="{FF2B5EF4-FFF2-40B4-BE49-F238E27FC236}">
                <a16:creationId xmlns:a16="http://schemas.microsoft.com/office/drawing/2014/main" id="{DEFD2014-7535-4EF2-808F-F045749C8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D6774EC-1B7A-4106-89DC-D72F548B58B0}"/>
              </a:ext>
            </a:extLst>
          </p:cNvPr>
          <p:cNvSpPr>
            <a:spLocks noGrp="1"/>
          </p:cNvSpPr>
          <p:nvPr>
            <p:ph idx="1"/>
          </p:nvPr>
        </p:nvSpPr>
        <p:spPr>
          <a:xfrm>
            <a:off x="838200" y="2015406"/>
            <a:ext cx="5097779" cy="4065986"/>
          </a:xfrm>
        </p:spPr>
        <p:txBody>
          <a:bodyPr anchor="t">
            <a:normAutofit/>
          </a:bodyPr>
          <a:lstStyle/>
          <a:p>
            <a:r>
              <a:rPr lang="en-US" sz="3200" b="1" dirty="0">
                <a:solidFill>
                  <a:srgbClr val="FFFFFF"/>
                </a:solidFill>
              </a:rPr>
              <a:t>Perfect Competition</a:t>
            </a:r>
          </a:p>
          <a:p>
            <a:r>
              <a:rPr lang="en-US" sz="3200" b="1" dirty="0">
                <a:solidFill>
                  <a:srgbClr val="FFFFFF"/>
                </a:solidFill>
              </a:rPr>
              <a:t>Monopolistic Competition</a:t>
            </a:r>
          </a:p>
          <a:p>
            <a:r>
              <a:rPr lang="en-US" sz="3200" b="1" dirty="0">
                <a:solidFill>
                  <a:srgbClr val="FFFFFF"/>
                </a:solidFill>
              </a:rPr>
              <a:t>Oligopoly</a:t>
            </a:r>
          </a:p>
          <a:p>
            <a:r>
              <a:rPr lang="en-US" sz="3200" b="1" dirty="0">
                <a:solidFill>
                  <a:srgbClr val="FFFFFF"/>
                </a:solidFill>
              </a:rPr>
              <a:t>Monopoly</a:t>
            </a:r>
          </a:p>
        </p:txBody>
      </p:sp>
      <p:pic>
        <p:nvPicPr>
          <p:cNvPr id="4" name="Picture 3">
            <a:extLst>
              <a:ext uri="{FF2B5EF4-FFF2-40B4-BE49-F238E27FC236}">
                <a16:creationId xmlns:a16="http://schemas.microsoft.com/office/drawing/2014/main" id="{4BF8107F-8C55-468C-AE98-068D7A190E47}"/>
              </a:ext>
            </a:extLst>
          </p:cNvPr>
          <p:cNvPicPr>
            <a:picLocks noChangeAspect="1"/>
          </p:cNvPicPr>
          <p:nvPr/>
        </p:nvPicPr>
        <p:blipFill rotWithShape="1">
          <a:blip r:embed="rId2"/>
          <a:srcRect t="5599" b="838"/>
          <a:stretch/>
        </p:blipFill>
        <p:spPr>
          <a:xfrm>
            <a:off x="6587330" y="1691641"/>
            <a:ext cx="4004406" cy="2500885"/>
          </a:xfrm>
          <a:custGeom>
            <a:avLst/>
            <a:gdLst>
              <a:gd name="connsiteX0" fmla="*/ 1158807 w 4004406"/>
              <a:gd name="connsiteY0" fmla="*/ 0 h 2500885"/>
              <a:gd name="connsiteX1" fmla="*/ 4004406 w 4004406"/>
              <a:gd name="connsiteY1" fmla="*/ 0 h 2500885"/>
              <a:gd name="connsiteX2" fmla="*/ 2845598 w 4004406"/>
              <a:gd name="connsiteY2" fmla="*/ 2500885 h 2500885"/>
              <a:gd name="connsiteX3" fmla="*/ 0 w 4004406"/>
              <a:gd name="connsiteY3" fmla="*/ 2500885 h 2500885"/>
            </a:gdLst>
            <a:ahLst/>
            <a:cxnLst>
              <a:cxn ang="0">
                <a:pos x="connsiteX0" y="connsiteY0"/>
              </a:cxn>
              <a:cxn ang="0">
                <a:pos x="connsiteX1" y="connsiteY1"/>
              </a:cxn>
              <a:cxn ang="0">
                <a:pos x="connsiteX2" y="connsiteY2"/>
              </a:cxn>
              <a:cxn ang="0">
                <a:pos x="connsiteX3" y="connsiteY3"/>
              </a:cxn>
            </a:cxnLst>
            <a:rect l="l" t="t" r="r" b="b"/>
            <a:pathLst>
              <a:path w="4004406" h="2500885">
                <a:moveTo>
                  <a:pt x="1158807" y="0"/>
                </a:moveTo>
                <a:lnTo>
                  <a:pt x="4004406" y="0"/>
                </a:lnTo>
                <a:lnTo>
                  <a:pt x="2845598" y="2500885"/>
                </a:lnTo>
                <a:lnTo>
                  <a:pt x="0" y="2500885"/>
                </a:lnTo>
                <a:close/>
              </a:path>
            </a:pathLst>
          </a:custGeom>
        </p:spPr>
      </p:pic>
      <p:pic>
        <p:nvPicPr>
          <p:cNvPr id="7" name="Picture 6">
            <a:extLst>
              <a:ext uri="{FF2B5EF4-FFF2-40B4-BE49-F238E27FC236}">
                <a16:creationId xmlns:a16="http://schemas.microsoft.com/office/drawing/2014/main" id="{2388B667-AF65-4971-9B41-E90B47842D27}"/>
              </a:ext>
            </a:extLst>
          </p:cNvPr>
          <p:cNvPicPr>
            <a:picLocks noChangeAspect="1"/>
          </p:cNvPicPr>
          <p:nvPr/>
        </p:nvPicPr>
        <p:blipFill rotWithShape="1">
          <a:blip r:embed="rId3"/>
          <a:srcRect l="16683" r="5274" b="3"/>
          <a:stretch/>
        </p:blipFill>
        <p:spPr>
          <a:xfrm>
            <a:off x="9597231" y="1691164"/>
            <a:ext cx="2594769" cy="2501837"/>
          </a:xfrm>
          <a:custGeom>
            <a:avLst/>
            <a:gdLst>
              <a:gd name="connsiteX0" fmla="*/ 1159248 w 2594769"/>
              <a:gd name="connsiteY0" fmla="*/ 0 h 2501837"/>
              <a:gd name="connsiteX1" fmla="*/ 2594769 w 2594769"/>
              <a:gd name="connsiteY1" fmla="*/ 0 h 2501837"/>
              <a:gd name="connsiteX2" fmla="*/ 2594769 w 2594769"/>
              <a:gd name="connsiteY2" fmla="*/ 2501837 h 2501837"/>
              <a:gd name="connsiteX3" fmla="*/ 0 w 2594769"/>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2594769" h="2501837">
                <a:moveTo>
                  <a:pt x="1159248" y="0"/>
                </a:moveTo>
                <a:lnTo>
                  <a:pt x="2594769" y="0"/>
                </a:lnTo>
                <a:lnTo>
                  <a:pt x="2594769" y="2501837"/>
                </a:lnTo>
                <a:lnTo>
                  <a:pt x="0" y="2501837"/>
                </a:lnTo>
                <a:close/>
              </a:path>
            </a:pathLst>
          </a:custGeom>
        </p:spPr>
      </p:pic>
      <p:pic>
        <p:nvPicPr>
          <p:cNvPr id="5" name="Picture 4">
            <a:extLst>
              <a:ext uri="{FF2B5EF4-FFF2-40B4-BE49-F238E27FC236}">
                <a16:creationId xmlns:a16="http://schemas.microsoft.com/office/drawing/2014/main" id="{8FD3B28C-62C2-498F-9FCE-9EC0422C1D5A}"/>
              </a:ext>
            </a:extLst>
          </p:cNvPr>
          <p:cNvPicPr>
            <a:picLocks noChangeAspect="1"/>
          </p:cNvPicPr>
          <p:nvPr/>
        </p:nvPicPr>
        <p:blipFill rotWithShape="1">
          <a:blip r:embed="rId4"/>
          <a:srcRect t="15842" r="2" b="7826"/>
          <a:stretch/>
        </p:blipFill>
        <p:spPr>
          <a:xfrm>
            <a:off x="7823674" y="4357117"/>
            <a:ext cx="4368327" cy="2500884"/>
          </a:xfrm>
          <a:custGeom>
            <a:avLst/>
            <a:gdLst>
              <a:gd name="connsiteX0" fmla="*/ 1717230 w 4368327"/>
              <a:gd name="connsiteY0" fmla="*/ 0 h 2500884"/>
              <a:gd name="connsiteX1" fmla="*/ 4368327 w 4368327"/>
              <a:gd name="connsiteY1" fmla="*/ 0 h 2500884"/>
              <a:gd name="connsiteX2" fmla="*/ 4368327 w 4368327"/>
              <a:gd name="connsiteY2" fmla="*/ 2500884 h 2500884"/>
              <a:gd name="connsiteX3" fmla="*/ 0 w 4368327"/>
              <a:gd name="connsiteY3" fmla="*/ 2500884 h 2500884"/>
              <a:gd name="connsiteX4" fmla="*/ 0 w 4368327"/>
              <a:gd name="connsiteY4" fmla="*/ 2500883 h 2500884"/>
              <a:gd name="connsiteX5" fmla="*/ 552186 w 4368327"/>
              <a:gd name="connsiteY5" fmla="*/ 2500883 h 2500884"/>
              <a:gd name="connsiteX6" fmla="*/ 558423 w 4368327"/>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327" h="2500884">
                <a:moveTo>
                  <a:pt x="1717230" y="0"/>
                </a:moveTo>
                <a:lnTo>
                  <a:pt x="4368327" y="0"/>
                </a:lnTo>
                <a:lnTo>
                  <a:pt x="4368327" y="2500884"/>
                </a:lnTo>
                <a:lnTo>
                  <a:pt x="0" y="2500884"/>
                </a:lnTo>
                <a:lnTo>
                  <a:pt x="0" y="2500883"/>
                </a:lnTo>
                <a:lnTo>
                  <a:pt x="552186" y="2500883"/>
                </a:lnTo>
                <a:lnTo>
                  <a:pt x="558423" y="2500883"/>
                </a:lnTo>
                <a:close/>
              </a:path>
            </a:pathLst>
          </a:custGeom>
        </p:spPr>
      </p:pic>
      <p:pic>
        <p:nvPicPr>
          <p:cNvPr id="6" name="Picture 5">
            <a:extLst>
              <a:ext uri="{FF2B5EF4-FFF2-40B4-BE49-F238E27FC236}">
                <a16:creationId xmlns:a16="http://schemas.microsoft.com/office/drawing/2014/main" id="{836F4201-529B-4138-9E26-FE5FF80E6979}"/>
              </a:ext>
            </a:extLst>
          </p:cNvPr>
          <p:cNvPicPr>
            <a:picLocks noChangeAspect="1"/>
          </p:cNvPicPr>
          <p:nvPr/>
        </p:nvPicPr>
        <p:blipFill rotWithShape="1">
          <a:blip r:embed="rId5"/>
          <a:srcRect l="16123" r="8487" b="1"/>
          <a:stretch/>
        </p:blipFill>
        <p:spPr>
          <a:xfrm>
            <a:off x="4791075" y="4357117"/>
            <a:ext cx="4570758" cy="2500884"/>
          </a:xfrm>
          <a:custGeom>
            <a:avLst/>
            <a:gdLst>
              <a:gd name="connsiteX0" fmla="*/ 1717230 w 4570758"/>
              <a:gd name="connsiteY0" fmla="*/ 0 h 2500884"/>
              <a:gd name="connsiteX1" fmla="*/ 4570758 w 4570758"/>
              <a:gd name="connsiteY1" fmla="*/ 0 h 2500884"/>
              <a:gd name="connsiteX2" fmla="*/ 3411951 w 4570758"/>
              <a:gd name="connsiteY2" fmla="*/ 2500884 h 2500884"/>
              <a:gd name="connsiteX3" fmla="*/ 3405728 w 4570758"/>
              <a:gd name="connsiteY3" fmla="*/ 2500884 h 2500884"/>
              <a:gd name="connsiteX4" fmla="*/ 2215937 w 4570758"/>
              <a:gd name="connsiteY4" fmla="*/ 2500884 h 2500884"/>
              <a:gd name="connsiteX5" fmla="*/ 565892 w 4570758"/>
              <a:gd name="connsiteY5" fmla="*/ 2500884 h 2500884"/>
              <a:gd name="connsiteX6" fmla="*/ 0 w 4570758"/>
              <a:gd name="connsiteY6" fmla="*/ 2500884 h 2500884"/>
              <a:gd name="connsiteX7" fmla="*/ 0 w 4570758"/>
              <a:gd name="connsiteY7" fmla="*/ 2500883 h 2500884"/>
              <a:gd name="connsiteX8" fmla="*/ 552186 w 4570758"/>
              <a:gd name="connsiteY8" fmla="*/ 2500883 h 2500884"/>
              <a:gd name="connsiteX9" fmla="*/ 558423 w 4570758"/>
              <a:gd name="connsiteY9"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p:spPr>
      </p:pic>
    </p:spTree>
    <p:extLst>
      <p:ext uri="{BB962C8B-B14F-4D97-AF65-F5344CB8AC3E}">
        <p14:creationId xmlns:p14="http://schemas.microsoft.com/office/powerpoint/2010/main" val="1253803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2">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6A9F95-6E68-4E38-852D-260C8BD2A969}"/>
              </a:ext>
            </a:extLst>
          </p:cNvPr>
          <p:cNvSpPr>
            <a:spLocks noGrp="1"/>
          </p:cNvSpPr>
          <p:nvPr>
            <p:ph type="title"/>
          </p:nvPr>
        </p:nvSpPr>
        <p:spPr>
          <a:xfrm>
            <a:off x="960120" y="434101"/>
            <a:ext cx="7169753" cy="1232750"/>
          </a:xfrm>
        </p:spPr>
        <p:txBody>
          <a:bodyPr anchor="b">
            <a:normAutofit/>
          </a:bodyPr>
          <a:lstStyle/>
          <a:p>
            <a:r>
              <a:rPr lang="en-US" sz="4100" dirty="0">
                <a:solidFill>
                  <a:schemeClr val="bg1"/>
                </a:solidFill>
              </a:rPr>
              <a:t>Activity:  Market Structure Matching</a:t>
            </a:r>
          </a:p>
        </p:txBody>
      </p:sp>
      <p:cxnSp>
        <p:nvCxnSpPr>
          <p:cNvPr id="30" name="Straight Connector 24">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DB142917-C7E7-42A9-94CE-746F4BD0D75A}"/>
              </a:ext>
            </a:extLst>
          </p:cNvPr>
          <p:cNvGraphicFramePr>
            <a:graphicFrameLocks noGrp="1"/>
          </p:cNvGraphicFramePr>
          <p:nvPr>
            <p:ph idx="1"/>
            <p:extLst>
              <p:ext uri="{D42A27DB-BD31-4B8C-83A1-F6EECF244321}">
                <p14:modId xmlns:p14="http://schemas.microsoft.com/office/powerpoint/2010/main" val="1938286336"/>
              </p:ext>
            </p:extLst>
          </p:nvPr>
        </p:nvGraphicFramePr>
        <p:xfrm>
          <a:off x="960120" y="2917149"/>
          <a:ext cx="10279971" cy="2987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5084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4CF93D-452B-41D3-88D8-8E087B54DE7D}"/>
              </a:ext>
            </a:extLst>
          </p:cNvPr>
          <p:cNvGraphicFramePr/>
          <p:nvPr>
            <p:extLst>
              <p:ext uri="{D42A27DB-BD31-4B8C-83A1-F6EECF244321}">
                <p14:modId xmlns:p14="http://schemas.microsoft.com/office/powerpoint/2010/main" val="2971121616"/>
              </p:ext>
            </p:extLst>
          </p:nvPr>
        </p:nvGraphicFramePr>
        <p:xfrm>
          <a:off x="580272" y="301658"/>
          <a:ext cx="11193805" cy="6391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A880008E-CDBE-4B43-BBB9-D523CEE9A2BC}"/>
              </a:ext>
            </a:extLst>
          </p:cNvPr>
          <p:cNvSpPr/>
          <p:nvPr/>
        </p:nvSpPr>
        <p:spPr>
          <a:xfrm>
            <a:off x="4318000" y="2245360"/>
            <a:ext cx="3820160" cy="2560320"/>
          </a:xfrm>
          <a:prstGeom prst="ellipse">
            <a:avLst/>
          </a:prstGeom>
          <a:solidFill>
            <a:schemeClr val="bg1"/>
          </a:solidFill>
          <a:effectLst>
            <a:glow rad="63500">
              <a:schemeClr val="tx1">
                <a:alpha val="1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indent="-285750">
              <a:buFont typeface="Arial" panose="020B0604020202020204" pitchFamily="34" charset="0"/>
              <a:buChar char="•"/>
            </a:pPr>
            <a:r>
              <a:rPr lang="en-US" dirty="0">
                <a:solidFill>
                  <a:schemeClr val="tx1"/>
                </a:solidFill>
              </a:rPr>
              <a:t>Profit Motive</a:t>
            </a:r>
          </a:p>
        </p:txBody>
      </p:sp>
      <p:sp>
        <p:nvSpPr>
          <p:cNvPr id="8" name="TextBox 7">
            <a:extLst>
              <a:ext uri="{FF2B5EF4-FFF2-40B4-BE49-F238E27FC236}">
                <a16:creationId xmlns:a16="http://schemas.microsoft.com/office/drawing/2014/main" id="{12C1B891-BE0C-44B1-B45C-A9C63AE9EBF6}"/>
              </a:ext>
            </a:extLst>
          </p:cNvPr>
          <p:cNvSpPr txBox="1"/>
          <p:nvPr/>
        </p:nvSpPr>
        <p:spPr>
          <a:xfrm>
            <a:off x="1898646" y="457199"/>
            <a:ext cx="2105320" cy="646331"/>
          </a:xfrm>
          <a:prstGeom prst="rect">
            <a:avLst/>
          </a:prstGeom>
          <a:noFill/>
        </p:spPr>
        <p:txBody>
          <a:bodyPr wrap="none" rtlCol="0">
            <a:spAutoFit/>
          </a:bodyPr>
          <a:lstStyle/>
          <a:p>
            <a:r>
              <a:rPr lang="en-US" b="1" u="sng" dirty="0"/>
              <a:t>Perfect Competition</a:t>
            </a:r>
          </a:p>
          <a:p>
            <a:endParaRPr lang="en-US" dirty="0"/>
          </a:p>
        </p:txBody>
      </p:sp>
      <p:sp>
        <p:nvSpPr>
          <p:cNvPr id="9" name="TextBox 8">
            <a:extLst>
              <a:ext uri="{FF2B5EF4-FFF2-40B4-BE49-F238E27FC236}">
                <a16:creationId xmlns:a16="http://schemas.microsoft.com/office/drawing/2014/main" id="{FF3C0915-370C-45E0-8993-17A9023D4F14}"/>
              </a:ext>
            </a:extLst>
          </p:cNvPr>
          <p:cNvSpPr txBox="1"/>
          <p:nvPr/>
        </p:nvSpPr>
        <p:spPr>
          <a:xfrm>
            <a:off x="7996620" y="457199"/>
            <a:ext cx="2679580" cy="646331"/>
          </a:xfrm>
          <a:prstGeom prst="rect">
            <a:avLst/>
          </a:prstGeom>
          <a:noFill/>
        </p:spPr>
        <p:txBody>
          <a:bodyPr wrap="none" rtlCol="0">
            <a:spAutoFit/>
          </a:bodyPr>
          <a:lstStyle/>
          <a:p>
            <a:r>
              <a:rPr lang="en-US" b="1" u="sng" dirty="0"/>
              <a:t>Monopolistic Competition</a:t>
            </a:r>
          </a:p>
          <a:p>
            <a:endParaRPr lang="en-US" dirty="0"/>
          </a:p>
        </p:txBody>
      </p:sp>
      <p:sp>
        <p:nvSpPr>
          <p:cNvPr id="11" name="TextBox 10">
            <a:extLst>
              <a:ext uri="{FF2B5EF4-FFF2-40B4-BE49-F238E27FC236}">
                <a16:creationId xmlns:a16="http://schemas.microsoft.com/office/drawing/2014/main" id="{06202DE6-3BCE-4944-8019-8D9113AD4D28}"/>
              </a:ext>
            </a:extLst>
          </p:cNvPr>
          <p:cNvSpPr txBox="1"/>
          <p:nvPr/>
        </p:nvSpPr>
        <p:spPr>
          <a:xfrm>
            <a:off x="8932125" y="6163548"/>
            <a:ext cx="1168910" cy="369332"/>
          </a:xfrm>
          <a:prstGeom prst="rect">
            <a:avLst/>
          </a:prstGeom>
          <a:noFill/>
        </p:spPr>
        <p:txBody>
          <a:bodyPr wrap="none" rtlCol="0">
            <a:spAutoFit/>
          </a:bodyPr>
          <a:lstStyle/>
          <a:p>
            <a:r>
              <a:rPr lang="en-US" b="1" u="sng" dirty="0"/>
              <a:t>Monopoly</a:t>
            </a:r>
          </a:p>
        </p:txBody>
      </p:sp>
      <p:sp>
        <p:nvSpPr>
          <p:cNvPr id="12" name="TextBox 11">
            <a:extLst>
              <a:ext uri="{FF2B5EF4-FFF2-40B4-BE49-F238E27FC236}">
                <a16:creationId xmlns:a16="http://schemas.microsoft.com/office/drawing/2014/main" id="{B2ADA38E-69FA-4F29-8108-1E6AEEDCF553}"/>
              </a:ext>
            </a:extLst>
          </p:cNvPr>
          <p:cNvSpPr txBox="1"/>
          <p:nvPr/>
        </p:nvSpPr>
        <p:spPr>
          <a:xfrm>
            <a:off x="2235200" y="6163548"/>
            <a:ext cx="1094530" cy="369332"/>
          </a:xfrm>
          <a:prstGeom prst="rect">
            <a:avLst/>
          </a:prstGeom>
          <a:noFill/>
        </p:spPr>
        <p:txBody>
          <a:bodyPr wrap="none" rtlCol="0">
            <a:spAutoFit/>
          </a:bodyPr>
          <a:lstStyle/>
          <a:p>
            <a:r>
              <a:rPr lang="en-US" b="1" u="sng" dirty="0"/>
              <a:t>Oligopoly</a:t>
            </a:r>
          </a:p>
        </p:txBody>
      </p:sp>
      <p:sp>
        <p:nvSpPr>
          <p:cNvPr id="2" name="TextBox 1">
            <a:extLst>
              <a:ext uri="{FF2B5EF4-FFF2-40B4-BE49-F238E27FC236}">
                <a16:creationId xmlns:a16="http://schemas.microsoft.com/office/drawing/2014/main" id="{92BA276E-3187-4423-BD65-07FE23A87508}"/>
              </a:ext>
            </a:extLst>
          </p:cNvPr>
          <p:cNvSpPr txBox="1"/>
          <p:nvPr/>
        </p:nvSpPr>
        <p:spPr>
          <a:xfrm>
            <a:off x="794608" y="952731"/>
            <a:ext cx="2825004" cy="1200329"/>
          </a:xfrm>
          <a:prstGeom prst="rect">
            <a:avLst/>
          </a:prstGeom>
          <a:noFill/>
        </p:spPr>
        <p:txBody>
          <a:bodyPr wrap="none" rtlCol="0">
            <a:spAutoFit/>
          </a:bodyPr>
          <a:lstStyle/>
          <a:p>
            <a:pPr marL="285750" indent="-285750">
              <a:buFont typeface="Arial" panose="020B0604020202020204" pitchFamily="34" charset="0"/>
              <a:buChar char="•"/>
            </a:pPr>
            <a:r>
              <a:rPr lang="en-US" dirty="0"/>
              <a:t>1000’s of firms</a:t>
            </a:r>
          </a:p>
          <a:p>
            <a:pPr marL="285750" indent="-285750">
              <a:buFont typeface="Arial" panose="020B0604020202020204" pitchFamily="34" charset="0"/>
              <a:buChar char="•"/>
            </a:pPr>
            <a:r>
              <a:rPr lang="en-US" dirty="0"/>
              <a:t>Identical products</a:t>
            </a:r>
          </a:p>
          <a:p>
            <a:pPr marL="285750" indent="-285750">
              <a:buFont typeface="Arial" panose="020B0604020202020204" pitchFamily="34" charset="0"/>
              <a:buChar char="•"/>
            </a:pPr>
            <a:r>
              <a:rPr lang="en-US" dirty="0"/>
              <a:t>Has no control over price</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E63ACA88-9EC5-4B12-A1B6-D2EC581E8BA5}"/>
              </a:ext>
            </a:extLst>
          </p:cNvPr>
          <p:cNvSpPr txBox="1"/>
          <p:nvPr/>
        </p:nvSpPr>
        <p:spPr>
          <a:xfrm>
            <a:off x="7996620" y="952731"/>
            <a:ext cx="3612284" cy="1200329"/>
          </a:xfrm>
          <a:prstGeom prst="rect">
            <a:avLst/>
          </a:prstGeom>
          <a:noFill/>
        </p:spPr>
        <p:txBody>
          <a:bodyPr wrap="square" rtlCol="0">
            <a:spAutoFit/>
          </a:bodyPr>
          <a:lstStyle/>
          <a:p>
            <a:pPr marL="285750" indent="-285750">
              <a:buFont typeface="Arial" panose="020B0604020202020204" pitchFamily="34" charset="0"/>
              <a:buChar char="•"/>
            </a:pPr>
            <a:r>
              <a:rPr lang="en-US" dirty="0"/>
              <a:t>100’s of firms</a:t>
            </a:r>
          </a:p>
          <a:p>
            <a:pPr marL="285750" indent="-285750">
              <a:buFont typeface="Arial" panose="020B0604020202020204" pitchFamily="34" charset="0"/>
              <a:buChar char="•"/>
            </a:pPr>
            <a:r>
              <a:rPr lang="en-US" dirty="0"/>
              <a:t>Differentiated products</a:t>
            </a:r>
          </a:p>
          <a:p>
            <a:pPr marL="285750" indent="-285750">
              <a:buFont typeface="Arial" panose="020B0604020202020204" pitchFamily="34" charset="0"/>
              <a:buChar char="•"/>
            </a:pPr>
            <a:r>
              <a:rPr lang="en-US" dirty="0"/>
              <a:t>Likely to advertise to increase sales</a:t>
            </a:r>
          </a:p>
        </p:txBody>
      </p:sp>
      <p:sp>
        <p:nvSpPr>
          <p:cNvPr id="5" name="TextBox 4">
            <a:extLst>
              <a:ext uri="{FF2B5EF4-FFF2-40B4-BE49-F238E27FC236}">
                <a16:creationId xmlns:a16="http://schemas.microsoft.com/office/drawing/2014/main" id="{261EC452-C9FE-465B-A8B2-BE6BC46F3A47}"/>
              </a:ext>
            </a:extLst>
          </p:cNvPr>
          <p:cNvSpPr txBox="1"/>
          <p:nvPr/>
        </p:nvSpPr>
        <p:spPr>
          <a:xfrm>
            <a:off x="794608" y="4404940"/>
            <a:ext cx="4065628" cy="1938992"/>
          </a:xfrm>
          <a:prstGeom prst="rect">
            <a:avLst/>
          </a:prstGeom>
          <a:noFill/>
        </p:spPr>
        <p:txBody>
          <a:bodyPr wrap="square" rtlCol="0">
            <a:spAutoFit/>
          </a:bodyPr>
          <a:lstStyle/>
          <a:p>
            <a:pPr marL="285750" indent="-285750">
              <a:buFont typeface="Arial" panose="020B0604020202020204" pitchFamily="34" charset="0"/>
              <a:buChar char="•"/>
            </a:pPr>
            <a:r>
              <a:rPr lang="en-US" sz="1700" dirty="0"/>
              <a:t>A few firms</a:t>
            </a:r>
          </a:p>
          <a:p>
            <a:pPr marL="285750" indent="-285750">
              <a:buFont typeface="Arial" panose="020B0604020202020204" pitchFamily="34" charset="0"/>
              <a:buChar char="•"/>
            </a:pPr>
            <a:r>
              <a:rPr lang="en-US" sz="1700" dirty="0"/>
              <a:t>Collusion/Cartels</a:t>
            </a:r>
          </a:p>
          <a:p>
            <a:pPr marL="285750" indent="-285750">
              <a:buFont typeface="Arial" panose="020B0604020202020204" pitchFamily="34" charset="0"/>
              <a:buChar char="•"/>
            </a:pPr>
            <a:r>
              <a:rPr lang="en-US" sz="1700" dirty="0"/>
              <a:t>Has control over price</a:t>
            </a:r>
          </a:p>
          <a:p>
            <a:pPr marL="285750" indent="-285750">
              <a:buFont typeface="Arial" panose="020B0604020202020204" pitchFamily="34" charset="0"/>
              <a:buChar char="•"/>
            </a:pPr>
            <a:r>
              <a:rPr lang="en-US" sz="1700" dirty="0"/>
              <a:t>Similar OR differentiated products</a:t>
            </a:r>
          </a:p>
          <a:p>
            <a:pPr marL="285750" indent="-285750">
              <a:buFont typeface="Arial" panose="020B0604020202020204" pitchFamily="34" charset="0"/>
              <a:buChar char="•"/>
            </a:pPr>
            <a:r>
              <a:rPr lang="en-US" sz="1700" dirty="0"/>
              <a:t>Takes other firms’ behaviors into consideration (Interdependence)</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3222E353-68D4-4744-A7DB-16C69DDE3753}"/>
              </a:ext>
            </a:extLst>
          </p:cNvPr>
          <p:cNvSpPr txBox="1"/>
          <p:nvPr/>
        </p:nvSpPr>
        <p:spPr>
          <a:xfrm>
            <a:off x="8138160" y="4612633"/>
            <a:ext cx="2760884" cy="646331"/>
          </a:xfrm>
          <a:prstGeom prst="rect">
            <a:avLst/>
          </a:prstGeom>
          <a:noFill/>
        </p:spPr>
        <p:txBody>
          <a:bodyPr wrap="none" rtlCol="0">
            <a:spAutoFit/>
          </a:bodyPr>
          <a:lstStyle/>
          <a:p>
            <a:pPr marL="285750" indent="-285750">
              <a:buFont typeface="Arial" panose="020B0604020202020204" pitchFamily="34" charset="0"/>
              <a:buChar char="•"/>
            </a:pPr>
            <a:r>
              <a:rPr lang="en-US" dirty="0"/>
              <a:t>1 firm</a:t>
            </a:r>
          </a:p>
          <a:p>
            <a:pPr marL="285750" indent="-285750">
              <a:buFont typeface="Arial" panose="020B0604020202020204" pitchFamily="34" charset="0"/>
              <a:buChar char="•"/>
            </a:pPr>
            <a:r>
              <a:rPr lang="en-US" dirty="0"/>
              <a:t>Only firm in the industry</a:t>
            </a:r>
          </a:p>
        </p:txBody>
      </p:sp>
      <p:sp>
        <p:nvSpPr>
          <p:cNvPr id="14" name="TextBox 13">
            <a:extLst>
              <a:ext uri="{FF2B5EF4-FFF2-40B4-BE49-F238E27FC236}">
                <a16:creationId xmlns:a16="http://schemas.microsoft.com/office/drawing/2014/main" id="{45710C99-51FB-4560-93D9-5A4BB6CB632E}"/>
              </a:ext>
            </a:extLst>
          </p:cNvPr>
          <p:cNvSpPr txBox="1"/>
          <p:nvPr/>
        </p:nvSpPr>
        <p:spPr>
          <a:xfrm>
            <a:off x="8230828" y="2898452"/>
            <a:ext cx="314916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Has control over price</a:t>
            </a:r>
          </a:p>
          <a:p>
            <a:pPr marL="285750" indent="-285750">
              <a:buFont typeface="Arial" panose="020B0604020202020204" pitchFamily="34" charset="0"/>
              <a:buChar char="•"/>
            </a:pPr>
            <a:r>
              <a:rPr lang="en-US" dirty="0"/>
              <a:t>Must lower price to increase quantity demanded</a:t>
            </a:r>
          </a:p>
          <a:p>
            <a:pPr marL="285750" indent="-285750">
              <a:buFont typeface="Arial" panose="020B0604020202020204" pitchFamily="34" charset="0"/>
              <a:buChar char="•"/>
            </a:pPr>
            <a:endParaRPr lang="en-US" dirty="0"/>
          </a:p>
          <a:p>
            <a:endParaRPr lang="en-US" dirty="0"/>
          </a:p>
        </p:txBody>
      </p:sp>
      <p:sp>
        <p:nvSpPr>
          <p:cNvPr id="15" name="TextBox 14">
            <a:extLst>
              <a:ext uri="{FF2B5EF4-FFF2-40B4-BE49-F238E27FC236}">
                <a16:creationId xmlns:a16="http://schemas.microsoft.com/office/drawing/2014/main" id="{2C44FD06-02EA-4003-85F9-29DAAE2346B7}"/>
              </a:ext>
            </a:extLst>
          </p:cNvPr>
          <p:cNvSpPr txBox="1"/>
          <p:nvPr/>
        </p:nvSpPr>
        <p:spPr>
          <a:xfrm>
            <a:off x="5089787" y="953132"/>
            <a:ext cx="2175717" cy="923330"/>
          </a:xfrm>
          <a:prstGeom prst="rect">
            <a:avLst/>
          </a:prstGeom>
          <a:noFill/>
        </p:spPr>
        <p:txBody>
          <a:bodyPr wrap="square" rtlCol="0">
            <a:spAutoFit/>
          </a:bodyPr>
          <a:lstStyle/>
          <a:p>
            <a:pPr marL="285750" indent="-285750">
              <a:buFont typeface="Arial" panose="020B0604020202020204" pitchFamily="34" charset="0"/>
              <a:buChar char="•"/>
            </a:pPr>
            <a:r>
              <a:rPr lang="en-US" dirty="0"/>
              <a:t>Low Barriers to Entry</a:t>
            </a:r>
          </a:p>
          <a:p>
            <a:endParaRPr lang="en-US" dirty="0"/>
          </a:p>
        </p:txBody>
      </p:sp>
      <p:sp>
        <p:nvSpPr>
          <p:cNvPr id="16" name="TextBox 15">
            <a:extLst>
              <a:ext uri="{FF2B5EF4-FFF2-40B4-BE49-F238E27FC236}">
                <a16:creationId xmlns:a16="http://schemas.microsoft.com/office/drawing/2014/main" id="{90F0E246-E491-4247-ADE8-F448B4D2A977}"/>
              </a:ext>
            </a:extLst>
          </p:cNvPr>
          <p:cNvSpPr txBox="1"/>
          <p:nvPr/>
        </p:nvSpPr>
        <p:spPr>
          <a:xfrm>
            <a:off x="5089788" y="5088134"/>
            <a:ext cx="2173340" cy="646331"/>
          </a:xfrm>
          <a:prstGeom prst="rect">
            <a:avLst/>
          </a:prstGeom>
          <a:noFill/>
        </p:spPr>
        <p:txBody>
          <a:bodyPr wrap="square" rtlCol="0">
            <a:spAutoFit/>
          </a:bodyPr>
          <a:lstStyle/>
          <a:p>
            <a:pPr marL="285750" indent="-285750">
              <a:buFont typeface="Arial" panose="020B0604020202020204" pitchFamily="34" charset="0"/>
              <a:buChar char="•"/>
            </a:pPr>
            <a:r>
              <a:rPr lang="en-US" dirty="0"/>
              <a:t>High barriers to entry</a:t>
            </a:r>
          </a:p>
        </p:txBody>
      </p:sp>
    </p:spTree>
    <p:extLst>
      <p:ext uri="{BB962C8B-B14F-4D97-AF65-F5344CB8AC3E}">
        <p14:creationId xmlns:p14="http://schemas.microsoft.com/office/powerpoint/2010/main" val="1823851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4CF93D-452B-41D3-88D8-8E087B54DE7D}"/>
              </a:ext>
            </a:extLst>
          </p:cNvPr>
          <p:cNvGraphicFramePr/>
          <p:nvPr/>
        </p:nvGraphicFramePr>
        <p:xfrm>
          <a:off x="580272" y="301658"/>
          <a:ext cx="11193805" cy="6391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A880008E-CDBE-4B43-BBB9-D523CEE9A2BC}"/>
              </a:ext>
            </a:extLst>
          </p:cNvPr>
          <p:cNvSpPr/>
          <p:nvPr/>
        </p:nvSpPr>
        <p:spPr>
          <a:xfrm>
            <a:off x="4318000" y="2245360"/>
            <a:ext cx="3820160" cy="2560320"/>
          </a:xfrm>
          <a:prstGeom prst="ellipse">
            <a:avLst/>
          </a:prstGeom>
          <a:solidFill>
            <a:schemeClr val="bg1"/>
          </a:solidFill>
          <a:effectLst>
            <a:glow rad="63500">
              <a:schemeClr val="tx1">
                <a:alpha val="1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indent="-285750">
              <a:buFont typeface="Arial" panose="020B0604020202020204" pitchFamily="34" charset="0"/>
              <a:buChar char="•"/>
            </a:pPr>
            <a:r>
              <a:rPr lang="en-US" dirty="0">
                <a:solidFill>
                  <a:schemeClr val="tx1"/>
                </a:solidFill>
              </a:rPr>
              <a:t>Profit Motive</a:t>
            </a:r>
          </a:p>
          <a:p>
            <a:pPr marL="548640" indent="-285750">
              <a:buFont typeface="Arial" panose="020B0604020202020204" pitchFamily="34" charset="0"/>
              <a:buChar char="•"/>
            </a:pPr>
            <a:r>
              <a:rPr lang="en-US" dirty="0">
                <a:solidFill>
                  <a:schemeClr val="tx1"/>
                </a:solidFill>
              </a:rPr>
              <a:t>Shut Down Rule</a:t>
            </a:r>
          </a:p>
          <a:p>
            <a:pPr marL="548640" indent="-285750">
              <a:buFont typeface="Arial" panose="020B0604020202020204" pitchFamily="34" charset="0"/>
              <a:buChar char="•"/>
            </a:pPr>
            <a:r>
              <a:rPr lang="en-US" dirty="0">
                <a:solidFill>
                  <a:schemeClr val="tx1"/>
                </a:solidFill>
              </a:rPr>
              <a:t>MR=MC</a:t>
            </a:r>
          </a:p>
        </p:txBody>
      </p:sp>
      <p:sp>
        <p:nvSpPr>
          <p:cNvPr id="8" name="TextBox 7">
            <a:extLst>
              <a:ext uri="{FF2B5EF4-FFF2-40B4-BE49-F238E27FC236}">
                <a16:creationId xmlns:a16="http://schemas.microsoft.com/office/drawing/2014/main" id="{12C1B891-BE0C-44B1-B45C-A9C63AE9EBF6}"/>
              </a:ext>
            </a:extLst>
          </p:cNvPr>
          <p:cNvSpPr txBox="1"/>
          <p:nvPr/>
        </p:nvSpPr>
        <p:spPr>
          <a:xfrm>
            <a:off x="1898646" y="457199"/>
            <a:ext cx="2105320" cy="646331"/>
          </a:xfrm>
          <a:prstGeom prst="rect">
            <a:avLst/>
          </a:prstGeom>
          <a:noFill/>
        </p:spPr>
        <p:txBody>
          <a:bodyPr wrap="none" rtlCol="0">
            <a:spAutoFit/>
          </a:bodyPr>
          <a:lstStyle/>
          <a:p>
            <a:r>
              <a:rPr lang="en-US" b="1" u="sng" dirty="0"/>
              <a:t>Perfect Competition</a:t>
            </a:r>
          </a:p>
          <a:p>
            <a:endParaRPr lang="en-US" dirty="0"/>
          </a:p>
        </p:txBody>
      </p:sp>
      <p:sp>
        <p:nvSpPr>
          <p:cNvPr id="9" name="TextBox 8">
            <a:extLst>
              <a:ext uri="{FF2B5EF4-FFF2-40B4-BE49-F238E27FC236}">
                <a16:creationId xmlns:a16="http://schemas.microsoft.com/office/drawing/2014/main" id="{FF3C0915-370C-45E0-8993-17A9023D4F14}"/>
              </a:ext>
            </a:extLst>
          </p:cNvPr>
          <p:cNvSpPr txBox="1"/>
          <p:nvPr/>
        </p:nvSpPr>
        <p:spPr>
          <a:xfrm>
            <a:off x="7996620" y="457199"/>
            <a:ext cx="2679580" cy="646331"/>
          </a:xfrm>
          <a:prstGeom prst="rect">
            <a:avLst/>
          </a:prstGeom>
          <a:noFill/>
        </p:spPr>
        <p:txBody>
          <a:bodyPr wrap="none" rtlCol="0">
            <a:spAutoFit/>
          </a:bodyPr>
          <a:lstStyle/>
          <a:p>
            <a:r>
              <a:rPr lang="en-US" b="1" u="sng" dirty="0"/>
              <a:t>Monopolistic Competition</a:t>
            </a:r>
          </a:p>
          <a:p>
            <a:endParaRPr lang="en-US" dirty="0"/>
          </a:p>
        </p:txBody>
      </p:sp>
      <p:sp>
        <p:nvSpPr>
          <p:cNvPr id="11" name="TextBox 10">
            <a:extLst>
              <a:ext uri="{FF2B5EF4-FFF2-40B4-BE49-F238E27FC236}">
                <a16:creationId xmlns:a16="http://schemas.microsoft.com/office/drawing/2014/main" id="{06202DE6-3BCE-4944-8019-8D9113AD4D28}"/>
              </a:ext>
            </a:extLst>
          </p:cNvPr>
          <p:cNvSpPr txBox="1"/>
          <p:nvPr/>
        </p:nvSpPr>
        <p:spPr>
          <a:xfrm>
            <a:off x="8932125" y="6163548"/>
            <a:ext cx="1168910" cy="369332"/>
          </a:xfrm>
          <a:prstGeom prst="rect">
            <a:avLst/>
          </a:prstGeom>
          <a:noFill/>
        </p:spPr>
        <p:txBody>
          <a:bodyPr wrap="none" rtlCol="0">
            <a:spAutoFit/>
          </a:bodyPr>
          <a:lstStyle/>
          <a:p>
            <a:r>
              <a:rPr lang="en-US" b="1" u="sng" dirty="0"/>
              <a:t>Monopoly</a:t>
            </a:r>
          </a:p>
        </p:txBody>
      </p:sp>
      <p:sp>
        <p:nvSpPr>
          <p:cNvPr id="12" name="TextBox 11">
            <a:extLst>
              <a:ext uri="{FF2B5EF4-FFF2-40B4-BE49-F238E27FC236}">
                <a16:creationId xmlns:a16="http://schemas.microsoft.com/office/drawing/2014/main" id="{B2ADA38E-69FA-4F29-8108-1E6AEEDCF553}"/>
              </a:ext>
            </a:extLst>
          </p:cNvPr>
          <p:cNvSpPr txBox="1"/>
          <p:nvPr/>
        </p:nvSpPr>
        <p:spPr>
          <a:xfrm>
            <a:off x="2235200" y="6163548"/>
            <a:ext cx="1094530" cy="369332"/>
          </a:xfrm>
          <a:prstGeom prst="rect">
            <a:avLst/>
          </a:prstGeom>
          <a:noFill/>
        </p:spPr>
        <p:txBody>
          <a:bodyPr wrap="none" rtlCol="0">
            <a:spAutoFit/>
          </a:bodyPr>
          <a:lstStyle/>
          <a:p>
            <a:r>
              <a:rPr lang="en-US" b="1" u="sng" dirty="0"/>
              <a:t>Oligopoly</a:t>
            </a:r>
          </a:p>
        </p:txBody>
      </p:sp>
      <p:sp>
        <p:nvSpPr>
          <p:cNvPr id="2" name="TextBox 1">
            <a:extLst>
              <a:ext uri="{FF2B5EF4-FFF2-40B4-BE49-F238E27FC236}">
                <a16:creationId xmlns:a16="http://schemas.microsoft.com/office/drawing/2014/main" id="{92BA276E-3187-4423-BD65-07FE23A87508}"/>
              </a:ext>
            </a:extLst>
          </p:cNvPr>
          <p:cNvSpPr txBox="1"/>
          <p:nvPr/>
        </p:nvSpPr>
        <p:spPr>
          <a:xfrm>
            <a:off x="794608" y="952731"/>
            <a:ext cx="3022174" cy="1477328"/>
          </a:xfrm>
          <a:prstGeom prst="rect">
            <a:avLst/>
          </a:prstGeom>
          <a:noFill/>
        </p:spPr>
        <p:txBody>
          <a:bodyPr wrap="none" rtlCol="0">
            <a:spAutoFit/>
          </a:bodyPr>
          <a:lstStyle/>
          <a:p>
            <a:pPr marL="285750" indent="-285750">
              <a:buFont typeface="Arial" panose="020B0604020202020204" pitchFamily="34" charset="0"/>
              <a:buChar char="•"/>
            </a:pPr>
            <a:r>
              <a:rPr lang="en-US" dirty="0"/>
              <a:t>1000’s of firms</a:t>
            </a:r>
          </a:p>
          <a:p>
            <a:pPr marL="285750" indent="-285750">
              <a:buFont typeface="Arial" panose="020B0604020202020204" pitchFamily="34" charset="0"/>
              <a:buChar char="•"/>
            </a:pPr>
            <a:r>
              <a:rPr lang="en-US" dirty="0"/>
              <a:t>Identical products</a:t>
            </a:r>
          </a:p>
          <a:p>
            <a:pPr marL="285750" indent="-285750">
              <a:buFont typeface="Arial" panose="020B0604020202020204" pitchFamily="34" charset="0"/>
              <a:buChar char="•"/>
            </a:pPr>
            <a:r>
              <a:rPr lang="en-US" dirty="0"/>
              <a:t>Price Taker (Demand = MR)</a:t>
            </a:r>
          </a:p>
          <a:p>
            <a:pPr marL="285750" indent="-285750">
              <a:buFont typeface="Arial" panose="020B0604020202020204" pitchFamily="34" charset="0"/>
              <a:buChar char="•"/>
            </a:pPr>
            <a:r>
              <a:rPr lang="en-US" dirty="0"/>
              <a:t>Efficiency</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E63ACA88-9EC5-4B12-A1B6-D2EC581E8BA5}"/>
              </a:ext>
            </a:extLst>
          </p:cNvPr>
          <p:cNvSpPr txBox="1"/>
          <p:nvPr/>
        </p:nvSpPr>
        <p:spPr>
          <a:xfrm>
            <a:off x="7996620" y="952731"/>
            <a:ext cx="2660665" cy="923330"/>
          </a:xfrm>
          <a:prstGeom prst="rect">
            <a:avLst/>
          </a:prstGeom>
          <a:noFill/>
        </p:spPr>
        <p:txBody>
          <a:bodyPr wrap="none" rtlCol="0">
            <a:spAutoFit/>
          </a:bodyPr>
          <a:lstStyle/>
          <a:p>
            <a:pPr marL="285750" indent="-285750">
              <a:buFont typeface="Arial" panose="020B0604020202020204" pitchFamily="34" charset="0"/>
              <a:buChar char="•"/>
            </a:pPr>
            <a:r>
              <a:rPr lang="en-US" dirty="0"/>
              <a:t>100’s of firms</a:t>
            </a:r>
          </a:p>
          <a:p>
            <a:pPr marL="285750" indent="-285750">
              <a:buFont typeface="Arial" panose="020B0604020202020204" pitchFamily="34" charset="0"/>
              <a:buChar char="•"/>
            </a:pPr>
            <a:r>
              <a:rPr lang="en-US" dirty="0"/>
              <a:t>Excess capacity</a:t>
            </a:r>
          </a:p>
          <a:p>
            <a:pPr marL="285750" indent="-285750">
              <a:buFont typeface="Arial" panose="020B0604020202020204" pitchFamily="34" charset="0"/>
              <a:buChar char="•"/>
            </a:pPr>
            <a:r>
              <a:rPr lang="en-US" dirty="0"/>
              <a:t>Differentiated products</a:t>
            </a:r>
          </a:p>
        </p:txBody>
      </p:sp>
      <p:sp>
        <p:nvSpPr>
          <p:cNvPr id="5" name="TextBox 4">
            <a:extLst>
              <a:ext uri="{FF2B5EF4-FFF2-40B4-BE49-F238E27FC236}">
                <a16:creationId xmlns:a16="http://schemas.microsoft.com/office/drawing/2014/main" id="{261EC452-C9FE-465B-A8B2-BE6BC46F3A47}"/>
              </a:ext>
            </a:extLst>
          </p:cNvPr>
          <p:cNvSpPr txBox="1"/>
          <p:nvPr/>
        </p:nvSpPr>
        <p:spPr>
          <a:xfrm>
            <a:off x="794608" y="4404940"/>
            <a:ext cx="4065628" cy="2092881"/>
          </a:xfrm>
          <a:prstGeom prst="rect">
            <a:avLst/>
          </a:prstGeom>
          <a:noFill/>
        </p:spPr>
        <p:txBody>
          <a:bodyPr wrap="square" rtlCol="0">
            <a:spAutoFit/>
          </a:bodyPr>
          <a:lstStyle/>
          <a:p>
            <a:pPr marL="285750" indent="-285750">
              <a:buFont typeface="Arial" panose="020B0604020202020204" pitchFamily="34" charset="0"/>
              <a:buChar char="•"/>
            </a:pPr>
            <a:r>
              <a:rPr lang="en-US" sz="1600" dirty="0"/>
              <a:t>A few firms</a:t>
            </a:r>
          </a:p>
          <a:p>
            <a:pPr marL="285750" indent="-285750">
              <a:buFont typeface="Arial" panose="020B0604020202020204" pitchFamily="34" charset="0"/>
              <a:buChar char="•"/>
            </a:pPr>
            <a:r>
              <a:rPr lang="en-US" sz="1600" dirty="0"/>
              <a:t>Collusion/Cartels</a:t>
            </a:r>
          </a:p>
          <a:p>
            <a:pPr marL="285750" indent="-285750">
              <a:buFont typeface="Arial" panose="020B0604020202020204" pitchFamily="34" charset="0"/>
              <a:buChar char="•"/>
            </a:pPr>
            <a:r>
              <a:rPr lang="en-US" sz="1600" dirty="0"/>
              <a:t>Price Maker (Demand &gt; MR)</a:t>
            </a:r>
          </a:p>
          <a:p>
            <a:pPr marL="285750" indent="-285750">
              <a:buFont typeface="Arial" panose="020B0604020202020204" pitchFamily="34" charset="0"/>
              <a:buChar char="•"/>
            </a:pPr>
            <a:r>
              <a:rPr lang="en-US" sz="1600" dirty="0"/>
              <a:t>Game theory</a:t>
            </a:r>
          </a:p>
          <a:p>
            <a:pPr marL="285750" indent="-285750">
              <a:buFont typeface="Arial" panose="020B0604020202020204" pitchFamily="34" charset="0"/>
              <a:buChar char="•"/>
            </a:pPr>
            <a:r>
              <a:rPr lang="en-US" sz="1600" dirty="0"/>
              <a:t>Similar OR differentiated products</a:t>
            </a:r>
          </a:p>
          <a:p>
            <a:pPr marL="285750" indent="-285750">
              <a:buFont typeface="Arial" panose="020B0604020202020204" pitchFamily="34" charset="0"/>
              <a:buChar char="•"/>
            </a:pPr>
            <a:r>
              <a:rPr lang="en-US" sz="1600" dirty="0"/>
              <a:t>Takes other firms’ behaviors into consideration (Interdependence)</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3222E353-68D4-4744-A7DB-16C69DDE3753}"/>
              </a:ext>
            </a:extLst>
          </p:cNvPr>
          <p:cNvSpPr txBox="1"/>
          <p:nvPr/>
        </p:nvSpPr>
        <p:spPr>
          <a:xfrm>
            <a:off x="8138160" y="4612633"/>
            <a:ext cx="2327368" cy="923330"/>
          </a:xfrm>
          <a:prstGeom prst="rect">
            <a:avLst/>
          </a:prstGeom>
          <a:noFill/>
        </p:spPr>
        <p:txBody>
          <a:bodyPr wrap="none" rtlCol="0">
            <a:spAutoFit/>
          </a:bodyPr>
          <a:lstStyle/>
          <a:p>
            <a:pPr marL="285750" indent="-285750">
              <a:buFont typeface="Arial" panose="020B0604020202020204" pitchFamily="34" charset="0"/>
              <a:buChar char="•"/>
            </a:pPr>
            <a:r>
              <a:rPr lang="en-US" dirty="0"/>
              <a:t>1 firm</a:t>
            </a:r>
          </a:p>
          <a:p>
            <a:pPr marL="285750" indent="-285750">
              <a:buFont typeface="Arial" panose="020B0604020202020204" pitchFamily="34" charset="0"/>
              <a:buChar char="•"/>
            </a:pPr>
            <a:r>
              <a:rPr lang="en-US" dirty="0"/>
              <a:t>Firm = Industry</a:t>
            </a:r>
          </a:p>
          <a:p>
            <a:pPr marL="285750" indent="-285750">
              <a:buFont typeface="Arial" panose="020B0604020202020204" pitchFamily="34" charset="0"/>
              <a:buChar char="•"/>
            </a:pPr>
            <a:r>
              <a:rPr lang="en-US" dirty="0"/>
              <a:t>Price discrimination</a:t>
            </a:r>
          </a:p>
        </p:txBody>
      </p:sp>
      <p:sp>
        <p:nvSpPr>
          <p:cNvPr id="14" name="TextBox 13">
            <a:extLst>
              <a:ext uri="{FF2B5EF4-FFF2-40B4-BE49-F238E27FC236}">
                <a16:creationId xmlns:a16="http://schemas.microsoft.com/office/drawing/2014/main" id="{45710C99-51FB-4560-93D9-5A4BB6CB632E}"/>
              </a:ext>
            </a:extLst>
          </p:cNvPr>
          <p:cNvSpPr txBox="1"/>
          <p:nvPr/>
        </p:nvSpPr>
        <p:spPr>
          <a:xfrm>
            <a:off x="8230828" y="2898452"/>
            <a:ext cx="314916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Price Maker (Demand &gt; MR)</a:t>
            </a:r>
          </a:p>
          <a:p>
            <a:pPr marL="285750" indent="-285750">
              <a:buFont typeface="Arial" panose="020B0604020202020204" pitchFamily="34" charset="0"/>
              <a:buChar char="•"/>
            </a:pPr>
            <a:r>
              <a:rPr lang="en-US" dirty="0"/>
              <a:t>Deadweight loss</a:t>
            </a:r>
          </a:p>
          <a:p>
            <a:pPr marL="285750" indent="-285750">
              <a:buFont typeface="Arial" panose="020B0604020202020204" pitchFamily="34" charset="0"/>
              <a:buChar char="•"/>
            </a:pPr>
            <a:r>
              <a:rPr lang="en-US" dirty="0"/>
              <a:t>Must lower price to increase quantity demanded</a:t>
            </a:r>
          </a:p>
          <a:p>
            <a:pPr marL="285750" indent="-285750">
              <a:buFont typeface="Arial" panose="020B0604020202020204" pitchFamily="34" charset="0"/>
              <a:buChar char="•"/>
            </a:pPr>
            <a:endParaRPr lang="en-US" dirty="0"/>
          </a:p>
          <a:p>
            <a:endParaRPr lang="en-US" dirty="0"/>
          </a:p>
        </p:txBody>
      </p:sp>
      <p:sp>
        <p:nvSpPr>
          <p:cNvPr id="15" name="TextBox 14">
            <a:extLst>
              <a:ext uri="{FF2B5EF4-FFF2-40B4-BE49-F238E27FC236}">
                <a16:creationId xmlns:a16="http://schemas.microsoft.com/office/drawing/2014/main" id="{2C44FD06-02EA-4003-85F9-29DAAE2346B7}"/>
              </a:ext>
            </a:extLst>
          </p:cNvPr>
          <p:cNvSpPr txBox="1"/>
          <p:nvPr/>
        </p:nvSpPr>
        <p:spPr>
          <a:xfrm>
            <a:off x="5089787" y="953132"/>
            <a:ext cx="2175717" cy="1107996"/>
          </a:xfrm>
          <a:prstGeom prst="rect">
            <a:avLst/>
          </a:prstGeom>
          <a:noFill/>
        </p:spPr>
        <p:txBody>
          <a:bodyPr wrap="square" rtlCol="0">
            <a:spAutoFit/>
          </a:bodyPr>
          <a:lstStyle/>
          <a:p>
            <a:pPr marL="285750" indent="-285750">
              <a:buFont typeface="Arial" panose="020B0604020202020204" pitchFamily="34" charset="0"/>
              <a:buChar char="•"/>
            </a:pPr>
            <a:r>
              <a:rPr lang="en-US" sz="1600" dirty="0"/>
              <a:t>Low Barriers to Entry</a:t>
            </a:r>
          </a:p>
          <a:p>
            <a:pPr marL="285750" indent="-285750">
              <a:buFont typeface="Arial" panose="020B0604020202020204" pitchFamily="34" charset="0"/>
              <a:buChar char="•"/>
            </a:pPr>
            <a:r>
              <a:rPr lang="en-US" sz="1600" dirty="0"/>
              <a:t>Normal Profits</a:t>
            </a:r>
          </a:p>
          <a:p>
            <a:endParaRPr lang="en-US" dirty="0"/>
          </a:p>
        </p:txBody>
      </p:sp>
      <p:sp>
        <p:nvSpPr>
          <p:cNvPr id="16" name="TextBox 15">
            <a:extLst>
              <a:ext uri="{FF2B5EF4-FFF2-40B4-BE49-F238E27FC236}">
                <a16:creationId xmlns:a16="http://schemas.microsoft.com/office/drawing/2014/main" id="{90F0E246-E491-4247-ADE8-F448B4D2A977}"/>
              </a:ext>
            </a:extLst>
          </p:cNvPr>
          <p:cNvSpPr txBox="1"/>
          <p:nvPr/>
        </p:nvSpPr>
        <p:spPr>
          <a:xfrm>
            <a:off x="5089787" y="5088134"/>
            <a:ext cx="2539625"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Potential for long-run economic profits</a:t>
            </a:r>
          </a:p>
          <a:p>
            <a:pPr marL="285750" indent="-285750">
              <a:buFont typeface="Arial" panose="020B0604020202020204" pitchFamily="34" charset="0"/>
              <a:buChar char="•"/>
            </a:pPr>
            <a:r>
              <a:rPr lang="en-US" sz="1600" dirty="0"/>
              <a:t>Deadweight loss</a:t>
            </a:r>
          </a:p>
          <a:p>
            <a:pPr marL="285750" indent="-285750">
              <a:buFont typeface="Arial" panose="020B0604020202020204" pitchFamily="34" charset="0"/>
              <a:buChar char="•"/>
            </a:pPr>
            <a:r>
              <a:rPr lang="en-US" sz="1600" dirty="0"/>
              <a:t>High barriers to entry</a:t>
            </a:r>
          </a:p>
        </p:txBody>
      </p:sp>
    </p:spTree>
    <p:extLst>
      <p:ext uri="{BB962C8B-B14F-4D97-AF65-F5344CB8AC3E}">
        <p14:creationId xmlns:p14="http://schemas.microsoft.com/office/powerpoint/2010/main" val="3644977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4B381F-700B-4B54-8367-E1E393EFBD29}"/>
              </a:ext>
            </a:extLst>
          </p:cNvPr>
          <p:cNvSpPr>
            <a:spLocks noGrp="1"/>
          </p:cNvSpPr>
          <p:nvPr>
            <p:ph type="title"/>
          </p:nvPr>
        </p:nvSpPr>
        <p:spPr>
          <a:xfrm>
            <a:off x="705679" y="365125"/>
            <a:ext cx="10803834" cy="1325563"/>
          </a:xfrm>
        </p:spPr>
        <p:txBody>
          <a:bodyPr>
            <a:normAutofit/>
          </a:bodyPr>
          <a:lstStyle/>
          <a:p>
            <a:r>
              <a:rPr lang="en-US" dirty="0"/>
              <a:t>The Atlanta Braves:  “A Microcosm of Markets”</a:t>
            </a:r>
          </a:p>
        </p:txBody>
      </p:sp>
      <p:sp>
        <p:nvSpPr>
          <p:cNvPr id="3" name="Content Placeholder 2">
            <a:extLst>
              <a:ext uri="{FF2B5EF4-FFF2-40B4-BE49-F238E27FC236}">
                <a16:creationId xmlns:a16="http://schemas.microsoft.com/office/drawing/2014/main" id="{A23B49DC-B59E-4BA7-B32D-AD8C9C94C99E}"/>
              </a:ext>
            </a:extLst>
          </p:cNvPr>
          <p:cNvSpPr>
            <a:spLocks noGrp="1"/>
          </p:cNvSpPr>
          <p:nvPr>
            <p:ph idx="1"/>
          </p:nvPr>
        </p:nvSpPr>
        <p:spPr>
          <a:xfrm>
            <a:off x="-1" y="1690688"/>
            <a:ext cx="5854149" cy="5087799"/>
          </a:xfrm>
        </p:spPr>
        <p:txBody>
          <a:bodyPr anchor="t">
            <a:normAutofit/>
          </a:bodyPr>
          <a:lstStyle/>
          <a:p>
            <a:r>
              <a:rPr lang="en-US" sz="2200" dirty="0">
                <a:solidFill>
                  <a:srgbClr val="FFFFFF"/>
                </a:solidFill>
              </a:rPr>
              <a:t>We are going to use a visit to an Atlanta Braves game at </a:t>
            </a:r>
            <a:r>
              <a:rPr lang="en-US" sz="2200" dirty="0" err="1">
                <a:solidFill>
                  <a:schemeClr val="bg1"/>
                </a:solidFill>
                <a:effectLst/>
                <a:ea typeface="MS Mincho" panose="02020609040205080304" pitchFamily="49" charset="-128"/>
              </a:rPr>
              <a:t>Truist</a:t>
            </a:r>
            <a:r>
              <a:rPr lang="en-US" sz="2200" dirty="0">
                <a:solidFill>
                  <a:srgbClr val="FFFFFF"/>
                </a:solidFill>
              </a:rPr>
              <a:t> Park to try and find  real world examples of the four market structures.</a:t>
            </a:r>
          </a:p>
          <a:p>
            <a:r>
              <a:rPr lang="en-US" sz="2200" dirty="0">
                <a:solidFill>
                  <a:srgbClr val="FFFFFF"/>
                </a:solidFill>
              </a:rPr>
              <a:t>You will be given a variety of facts about products found at a Braves game.  </a:t>
            </a:r>
          </a:p>
          <a:p>
            <a:r>
              <a:rPr lang="en-US" sz="2200" dirty="0">
                <a:solidFill>
                  <a:srgbClr val="FFFFFF"/>
                </a:solidFill>
              </a:rPr>
              <a:t>You will take these facts and determine how they might fit into the market structures you just reviewed.</a:t>
            </a:r>
          </a:p>
          <a:p>
            <a:r>
              <a:rPr lang="en-US" sz="2200" dirty="0">
                <a:solidFill>
                  <a:srgbClr val="FFFFFF"/>
                </a:solidFill>
              </a:rPr>
              <a:t>Place each fact into the correct quadrant of your market structure sheet, using the characteristics you identified as a guide.  </a:t>
            </a:r>
          </a:p>
          <a:p>
            <a:r>
              <a:rPr lang="en-US" sz="2200" dirty="0">
                <a:solidFill>
                  <a:srgbClr val="FFFFFF"/>
                </a:solidFill>
              </a:rPr>
              <a:t>For facts that seem contradictory or confusing, talk with your group as you try to match products to market structures</a:t>
            </a:r>
          </a:p>
        </p:txBody>
      </p:sp>
      <p:pic>
        <p:nvPicPr>
          <p:cNvPr id="7" name="Graphic 6" descr="Magnifying glass">
            <a:extLst>
              <a:ext uri="{FF2B5EF4-FFF2-40B4-BE49-F238E27FC236}">
                <a16:creationId xmlns:a16="http://schemas.microsoft.com/office/drawing/2014/main" id="{D5FADB11-6751-4981-881D-3D0195B138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5837" y="1828800"/>
            <a:ext cx="2112433" cy="211243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1026" name="Picture 2" descr="Your Guide to Braves Truist Park with Kids | Atlanta Parent">
            <a:extLst>
              <a:ext uri="{FF2B5EF4-FFF2-40B4-BE49-F238E27FC236}">
                <a16:creationId xmlns:a16="http://schemas.microsoft.com/office/drawing/2014/main" id="{C2236AE4-5B8E-4740-9FAE-D0154A420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629" y="3983618"/>
            <a:ext cx="4630284" cy="287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59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3B5A-EADD-44DD-B85E-315614CB5F38}"/>
              </a:ext>
            </a:extLst>
          </p:cNvPr>
          <p:cNvSpPr>
            <a:spLocks noGrp="1"/>
          </p:cNvSpPr>
          <p:nvPr>
            <p:ph type="title"/>
          </p:nvPr>
        </p:nvSpPr>
        <p:spPr>
          <a:xfrm>
            <a:off x="838200" y="365125"/>
            <a:ext cx="4981734" cy="1212315"/>
          </a:xfrm>
        </p:spPr>
        <p:txBody>
          <a:bodyPr anchor="b">
            <a:normAutofit/>
          </a:bodyPr>
          <a:lstStyle/>
          <a:p>
            <a:r>
              <a:rPr lang="en-US" sz="4000" dirty="0" err="1"/>
              <a:t>Truist</a:t>
            </a:r>
            <a:r>
              <a:rPr lang="en-US" sz="4000" dirty="0"/>
              <a:t> Park Examples</a:t>
            </a:r>
          </a:p>
        </p:txBody>
      </p:sp>
      <p:cxnSp>
        <p:nvCxnSpPr>
          <p:cNvPr id="19" name="Straight Connector 18">
            <a:extLst>
              <a:ext uri="{FF2B5EF4-FFF2-40B4-BE49-F238E27FC236}">
                <a16:creationId xmlns:a16="http://schemas.microsoft.com/office/drawing/2014/main" id="{78FCE516-86C6-42EC-9BC0-9EAE555447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08782" y="1701532"/>
            <a:ext cx="4572000" cy="0"/>
          </a:xfrm>
          <a:prstGeom prst="line">
            <a:avLst/>
          </a:prstGeom>
          <a:ln>
            <a:solidFill>
              <a:srgbClr val="37534A"/>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BF5F01A-DB94-4009-B774-77602B3B2BB4}"/>
              </a:ext>
            </a:extLst>
          </p:cNvPr>
          <p:cNvSpPr>
            <a:spLocks noGrp="1"/>
          </p:cNvSpPr>
          <p:nvPr>
            <p:ph idx="1"/>
          </p:nvPr>
        </p:nvSpPr>
        <p:spPr>
          <a:xfrm>
            <a:off x="96715" y="1863968"/>
            <a:ext cx="5723219" cy="4800991"/>
          </a:xfrm>
        </p:spPr>
        <p:txBody>
          <a:bodyPr>
            <a:normAutofit/>
          </a:bodyPr>
          <a:lstStyle/>
          <a:p>
            <a:r>
              <a:rPr lang="en-US" sz="2400" b="1" dirty="0"/>
              <a:t>Perfect competition:</a:t>
            </a:r>
            <a:r>
              <a:rPr lang="en-US" sz="2400" dirty="0"/>
              <a:t>	</a:t>
            </a:r>
          </a:p>
          <a:p>
            <a:pPr lvl="1"/>
            <a:r>
              <a:rPr lang="en-US" sz="2000" b="1" u="sng" dirty="0"/>
              <a:t>Bottled water</a:t>
            </a:r>
            <a:r>
              <a:rPr lang="en-US" sz="2000" dirty="0"/>
              <a:t> - specifically the market for bottle water outside the stadium.</a:t>
            </a:r>
          </a:p>
          <a:p>
            <a:pPr lvl="2"/>
            <a:r>
              <a:rPr lang="en-US" sz="1800" dirty="0"/>
              <a:t>Many small vendors </a:t>
            </a:r>
          </a:p>
          <a:p>
            <a:pPr lvl="2"/>
            <a:r>
              <a:rPr lang="en-US" sz="1800" dirty="0"/>
              <a:t>Independent products</a:t>
            </a:r>
          </a:p>
          <a:p>
            <a:pPr lvl="2"/>
            <a:r>
              <a:rPr lang="en-US" sz="1800" dirty="0"/>
              <a:t>Identically sized cold bottles of water.</a:t>
            </a:r>
          </a:p>
          <a:p>
            <a:pPr lvl="2"/>
            <a:r>
              <a:rPr lang="en-US" sz="1800" dirty="0"/>
              <a:t>Small inventories that are generally limited by the size of their coolers</a:t>
            </a:r>
          </a:p>
          <a:p>
            <a:pPr lvl="2"/>
            <a:r>
              <a:rPr lang="en-US" sz="1800" dirty="0"/>
              <a:t>Easy to join this market (bottled water is readily available and there are no real capital costs)</a:t>
            </a:r>
          </a:p>
          <a:p>
            <a:pPr lvl="2"/>
            <a:r>
              <a:rPr lang="en-US" sz="1800" dirty="0"/>
              <a:t>Limited differentiation (“ice cold”)</a:t>
            </a:r>
          </a:p>
          <a:p>
            <a:pPr lvl="3"/>
            <a:r>
              <a:rPr lang="en-US" sz="1600" dirty="0"/>
              <a:t>  - ultimately there is very little distinction that consumers can make between vendors.  </a:t>
            </a:r>
          </a:p>
          <a:p>
            <a:pPr lvl="2"/>
            <a:r>
              <a:rPr lang="en-US" sz="1800" dirty="0"/>
              <a:t>Vendors forced to sell at the same price.</a:t>
            </a:r>
          </a:p>
        </p:txBody>
      </p:sp>
      <p:sp>
        <p:nvSpPr>
          <p:cNvPr id="21" name="Rectangle 20">
            <a:extLst>
              <a:ext uri="{FF2B5EF4-FFF2-40B4-BE49-F238E27FC236}">
                <a16:creationId xmlns:a16="http://schemas.microsoft.com/office/drawing/2014/main" id="{E17ACF44-3D86-445D-B968-A95E27441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375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D99C11F-9B39-4C31-891D-AB9740CD3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0677" y="485775"/>
            <a:ext cx="2203222" cy="28627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Checkmark">
            <a:extLst>
              <a:ext uri="{FF2B5EF4-FFF2-40B4-BE49-F238E27FC236}">
                <a16:creationId xmlns:a16="http://schemas.microsoft.com/office/drawing/2014/main" id="{DE5C66A7-25A1-4A68-8ED7-7859622A46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15643" y="973083"/>
            <a:ext cx="1883664" cy="1883664"/>
          </a:xfrm>
          <a:prstGeom prst="rect">
            <a:avLst/>
          </a:prstGeom>
        </p:spPr>
      </p:pic>
      <p:sp>
        <p:nvSpPr>
          <p:cNvPr id="25" name="Rectangle 24">
            <a:extLst>
              <a:ext uri="{FF2B5EF4-FFF2-40B4-BE49-F238E27FC236}">
                <a16:creationId xmlns:a16="http://schemas.microsoft.com/office/drawing/2014/main" id="{379A6E4F-520D-4C52-A635-ACC73C096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46169" y="481264"/>
            <a:ext cx="2781276" cy="28673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61A394-71BB-44B4-BA35-84316D5B099E}"/>
              </a:ext>
            </a:extLst>
          </p:cNvPr>
          <p:cNvPicPr>
            <a:picLocks noChangeAspect="1"/>
          </p:cNvPicPr>
          <p:nvPr/>
        </p:nvPicPr>
        <p:blipFill>
          <a:blip r:embed="rId4"/>
          <a:stretch>
            <a:fillRect/>
          </a:stretch>
        </p:blipFill>
        <p:spPr>
          <a:xfrm>
            <a:off x="9105634" y="993342"/>
            <a:ext cx="2459737" cy="1838653"/>
          </a:xfrm>
          <a:prstGeom prst="rect">
            <a:avLst/>
          </a:prstGeom>
        </p:spPr>
      </p:pic>
      <p:sp>
        <p:nvSpPr>
          <p:cNvPr id="27" name="Rectangle 26">
            <a:extLst>
              <a:ext uri="{FF2B5EF4-FFF2-40B4-BE49-F238E27FC236}">
                <a16:creationId xmlns:a16="http://schemas.microsoft.com/office/drawing/2014/main" id="{5D8DF252-F3BD-433C-B6C6-8C57E32E3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3561" y="3511487"/>
            <a:ext cx="2783884" cy="28550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8ADEF19-3235-49C2-B57A-43482A1AA89E}"/>
              </a:ext>
            </a:extLst>
          </p:cNvPr>
          <p:cNvPicPr>
            <a:picLocks noChangeAspect="1"/>
          </p:cNvPicPr>
          <p:nvPr/>
        </p:nvPicPr>
        <p:blipFill>
          <a:blip r:embed="rId5"/>
          <a:stretch>
            <a:fillRect/>
          </a:stretch>
        </p:blipFill>
        <p:spPr>
          <a:xfrm>
            <a:off x="9105635" y="4264620"/>
            <a:ext cx="2459736" cy="1346705"/>
          </a:xfrm>
          <a:prstGeom prst="rect">
            <a:avLst/>
          </a:prstGeom>
        </p:spPr>
      </p:pic>
      <p:sp>
        <p:nvSpPr>
          <p:cNvPr id="29" name="Rectangle 28">
            <a:extLst>
              <a:ext uri="{FF2B5EF4-FFF2-40B4-BE49-F238E27FC236}">
                <a16:creationId xmlns:a16="http://schemas.microsoft.com/office/drawing/2014/main" id="{8B31F2C7-5103-4CFE-B52D-DEC0C13C5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0677" y="3511487"/>
            <a:ext cx="2203222" cy="28627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93B36D0-3FDB-4BD8-B699-8A5ABA982726}"/>
              </a:ext>
            </a:extLst>
          </p:cNvPr>
          <p:cNvPicPr>
            <a:picLocks noChangeAspect="1"/>
          </p:cNvPicPr>
          <p:nvPr/>
        </p:nvPicPr>
        <p:blipFill>
          <a:blip r:embed="rId6"/>
          <a:stretch>
            <a:fillRect/>
          </a:stretch>
        </p:blipFill>
        <p:spPr>
          <a:xfrm>
            <a:off x="6715644" y="4231600"/>
            <a:ext cx="1883664" cy="1412748"/>
          </a:xfrm>
          <a:prstGeom prst="rect">
            <a:avLst/>
          </a:prstGeom>
        </p:spPr>
      </p:pic>
    </p:spTree>
    <p:extLst>
      <p:ext uri="{BB962C8B-B14F-4D97-AF65-F5344CB8AC3E}">
        <p14:creationId xmlns:p14="http://schemas.microsoft.com/office/powerpoint/2010/main" val="80533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AE499C4-E0BE-479F-BB74-9715CCCFE411}">
  <we:reference id="f12c312d-282a-4734-8843-05915fdfef0b" version="3.10.0.52" store="EXCatalog" storeType="EXCatalog"/>
  <we:alternateReferences>
    <we:reference id="WA104178141" version="3.10.0.52"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22336</TotalTime>
  <Words>2860</Words>
  <Application>Microsoft Office PowerPoint</Application>
  <PresentationFormat>Widescreen</PresentationFormat>
  <Paragraphs>278</Paragraphs>
  <Slides>25</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Rockwell</vt:lpstr>
      <vt:lpstr>Rockwell Condensed</vt:lpstr>
      <vt:lpstr>Wingdings</vt:lpstr>
      <vt:lpstr>Office Theme</vt:lpstr>
      <vt:lpstr>Wood Type</vt:lpstr>
      <vt:lpstr>Take Me Out To A Braves Game:  A Market Structure Mystery </vt:lpstr>
      <vt:lpstr>A Day at the Ballpark!</vt:lpstr>
      <vt:lpstr>Key: A Day at the Ballpark!</vt:lpstr>
      <vt:lpstr>What Are The 4 Market Structures?</vt:lpstr>
      <vt:lpstr>Activity:  Market Structure Matching</vt:lpstr>
      <vt:lpstr>PowerPoint Presentation</vt:lpstr>
      <vt:lpstr>PowerPoint Presentation</vt:lpstr>
      <vt:lpstr>The Atlanta Braves:  “A Microcosm of Markets”</vt:lpstr>
      <vt:lpstr>Truist Park Examples</vt:lpstr>
      <vt:lpstr>So What Did You Decide?</vt:lpstr>
      <vt:lpstr>So What Did You Decide?</vt:lpstr>
      <vt:lpstr>So What Did You Decide?</vt:lpstr>
      <vt:lpstr>The following slides are optional and primarily designed for the AP Extension</vt:lpstr>
      <vt:lpstr>Optional AP Extension:  Price Discriminating Monopolies and Dynamic Pricing</vt:lpstr>
      <vt:lpstr>Three Important Requirements for  Price Discrimination</vt:lpstr>
      <vt:lpstr>Three Important Requirements for  Price Discrimination</vt:lpstr>
      <vt:lpstr>Three Important Requirements for  Price Discrimination</vt:lpstr>
      <vt:lpstr>So How Do the Braves Get Around This?</vt:lpstr>
      <vt:lpstr>Does This Fix The Problem?</vt:lpstr>
      <vt:lpstr>Dynamic Pricing and Supply and Demand</vt:lpstr>
      <vt:lpstr>Dynamic Pricing</vt:lpstr>
      <vt:lpstr>PowerPoint Presentation</vt:lpstr>
      <vt:lpstr>Optional AP Extension:  Perfect Competition and Firm Price Control</vt:lpstr>
      <vt:lpstr>Optional AP Extension:  Perfect Competition and Firm Price Control</vt:lpstr>
      <vt:lpstr>How does it look on a graph?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Wallace, Bryan</dc:creator>
  <cp:lastModifiedBy>Melissa Frey</cp:lastModifiedBy>
  <cp:revision>147</cp:revision>
  <dcterms:created xsi:type="dcterms:W3CDTF">2018-07-25T18:04:43Z</dcterms:created>
  <dcterms:modified xsi:type="dcterms:W3CDTF">2021-08-04T18:14:55Z</dcterms:modified>
</cp:coreProperties>
</file>