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5143500" cx="9144000"/>
  <p:notesSz cx="6858000" cy="9144000"/>
  <p:embeddedFontLst>
    <p:embeddedFont>
      <p:font typeface="Source Code Pro"/>
      <p:regular r:id="rId29"/>
      <p:bold r:id="rId30"/>
      <p:italic r:id="rId31"/>
      <p:boldItalic r:id="rId32"/>
    </p:embeddedFont>
    <p:embeddedFont>
      <p:font typeface="Oswald"/>
      <p:regular r:id="rId33"/>
      <p:bold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SourceCodePro-regular.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SourceCodePro-italic.fntdata"/><Relationship Id="rId30" Type="http://schemas.openxmlformats.org/officeDocument/2006/relationships/font" Target="fonts/SourceCodePro-bold.fntdata"/><Relationship Id="rId11" Type="http://schemas.openxmlformats.org/officeDocument/2006/relationships/slide" Target="slides/slide6.xml"/><Relationship Id="rId33" Type="http://schemas.openxmlformats.org/officeDocument/2006/relationships/font" Target="fonts/Oswald-regular.fntdata"/><Relationship Id="rId10" Type="http://schemas.openxmlformats.org/officeDocument/2006/relationships/slide" Target="slides/slide5.xml"/><Relationship Id="rId32" Type="http://schemas.openxmlformats.org/officeDocument/2006/relationships/font" Target="fonts/SourceCodePro-boldItalic.fntdata"/><Relationship Id="rId13" Type="http://schemas.openxmlformats.org/officeDocument/2006/relationships/slide" Target="slides/slide8.xml"/><Relationship Id="rId12" Type="http://schemas.openxmlformats.org/officeDocument/2006/relationships/slide" Target="slides/slide7.xml"/><Relationship Id="rId34" Type="http://schemas.openxmlformats.org/officeDocument/2006/relationships/font" Target="fonts/Oswald-bold.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b6ec0de30d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b6ec0de30d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b6ec0de30d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b6ec0de30d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b6ec0de30d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b6ec0de30d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b6ec0de30d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b6ec0de30d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b6ec0de30d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b6ec0de30d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b6ec0de30d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b6ec0de30d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b6ec0de30d_0_1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b6ec0de30d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b6ec0de30d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b6ec0de30d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b6ec0de30d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b6ec0de30d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b6ec0de30d_0_1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b6ec0de30d_0_1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b6ec0de30d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b6ec0de30d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b6ec0de30d_0_1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b6ec0de30d_0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b6ec0de30d_0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b6ec0de30d_0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b6ec0de30d_0_1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b6ec0de30d_0_1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b6ec0de30d_0_1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b6ec0de30d_0_1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b6ec0de30d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b6ec0de30d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b6ec0de30d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b6ec0de30d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b6ec0de30d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b6ec0de30d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b6ec0de30d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b6ec0de30d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b6ec0de30d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b6ec0de30d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b6ec0de30d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b6ec0de30d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b6ec0de30d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b6ec0de30d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fmla="val 50000"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5" y="0"/>
            <a:ext cx="9144000" cy="31242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411175" y="644300"/>
            <a:ext cx="8282400" cy="21090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6000"/>
              <a:buNone/>
              <a:defRPr sz="6000">
                <a:solidFill>
                  <a:schemeClr val="lt1"/>
                </a:solidFill>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p:txBody>
      </p:sp>
      <p:sp>
        <p:nvSpPr>
          <p:cNvPr id="13" name="Google Shape;13;p2"/>
          <p:cNvSpPr txBox="1"/>
          <p:nvPr>
            <p:ph idx="1" type="subTitle"/>
          </p:nvPr>
        </p:nvSpPr>
        <p:spPr>
          <a:xfrm>
            <a:off x="411175" y="3398250"/>
            <a:ext cx="8282400" cy="1260600"/>
          </a:xfrm>
          <a:prstGeom prst="rect">
            <a:avLst/>
          </a:prstGeom>
        </p:spPr>
        <p:txBody>
          <a:bodyPr anchorCtr="0" anchor="ctr" bIns="91425" lIns="91425" spcFirstLastPara="1" rIns="91425" wrap="square" tIns="91425">
            <a:norm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cxnSp>
        <p:nvCxnSpPr>
          <p:cNvPr id="52" name="Google Shape;52;p11"/>
          <p:cNvCxnSpPr/>
          <p:nvPr/>
        </p:nvCxnSpPr>
        <p:spPr>
          <a:xfrm>
            <a:off x="413275" y="2988275"/>
            <a:ext cx="910500" cy="0"/>
          </a:xfrm>
          <a:prstGeom prst="straightConnector1">
            <a:avLst/>
          </a:prstGeom>
          <a:noFill/>
          <a:ln cap="flat" cmpd="sng" w="28575">
            <a:solidFill>
              <a:schemeClr val="dk1"/>
            </a:solidFill>
            <a:prstDash val="lgDash"/>
            <a:round/>
            <a:headEnd len="sm" w="sm" type="none"/>
            <a:tailEnd len="sm" w="sm" type="none"/>
          </a:ln>
        </p:spPr>
      </p:cxnSp>
      <p:sp>
        <p:nvSpPr>
          <p:cNvPr id="53" name="Google Shape;53;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4" name="Google Shape;54;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430800" y="1889700"/>
            <a:ext cx="8282400" cy="15165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1" name="Google Shape;21;p4"/>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468825"/>
            <a:ext cx="8520600" cy="3099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6" name="Google Shape;26;p5"/>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7" name="Google Shape;27;p5"/>
          <p:cNvSpPr txBox="1"/>
          <p:nvPr>
            <p:ph idx="1" type="body"/>
          </p:nvPr>
        </p:nvSpPr>
        <p:spPr>
          <a:xfrm>
            <a:off x="311700" y="1468825"/>
            <a:ext cx="3999900" cy="3099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468825"/>
            <a:ext cx="3999900" cy="3099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cap="flat" cmpd="sng" w="19050">
            <a:solidFill>
              <a:schemeClr val="dk2"/>
            </a:solidFill>
            <a:prstDash val="lgDash"/>
            <a:round/>
            <a:headEnd len="sm" w="sm" type="none"/>
            <a:tailEnd len="sm" w="sm" type="none"/>
          </a:ln>
        </p:spPr>
      </p:cxnSp>
      <p:sp>
        <p:nvSpPr>
          <p:cNvPr id="35" name="Google Shape;35;p7"/>
          <p:cNvSpPr txBox="1"/>
          <p:nvPr>
            <p:ph type="title"/>
          </p:nvPr>
        </p:nvSpPr>
        <p:spPr>
          <a:xfrm>
            <a:off x="311700" y="6318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6" name="Google Shape;36;p7"/>
          <p:cNvSpPr txBox="1"/>
          <p:nvPr>
            <p:ph idx="1" type="body"/>
          </p:nvPr>
        </p:nvSpPr>
        <p:spPr>
          <a:xfrm>
            <a:off x="311700" y="1618204"/>
            <a:ext cx="2808000" cy="29508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7" name="Google Shape;37;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8" name="Shape 38"/>
        <p:cNvGrpSpPr/>
        <p:nvPr/>
      </p:nvGrpSpPr>
      <p:grpSpPr>
        <a:xfrm>
          <a:off x="0" y="0"/>
          <a:ext cx="0" cy="0"/>
          <a:chOff x="0" y="0"/>
          <a:chExt cx="0" cy="0"/>
        </a:xfrm>
      </p:grpSpPr>
      <p:sp>
        <p:nvSpPr>
          <p:cNvPr id="39" name="Google Shape;39;p8"/>
          <p:cNvSpPr txBox="1"/>
          <p:nvPr>
            <p:ph type="title"/>
          </p:nvPr>
        </p:nvSpPr>
        <p:spPr>
          <a:xfrm>
            <a:off x="490250" y="528900"/>
            <a:ext cx="5678100" cy="40857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1"/>
        </a:solidFill>
      </p:bgPr>
    </p:bg>
    <p:spTree>
      <p:nvGrpSpPr>
        <p:cNvPr id="4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577200" cy="0"/>
          </a:xfrm>
          <a:prstGeom prst="straightConnector1">
            <a:avLst/>
          </a:prstGeom>
          <a:noFill/>
          <a:ln cap="flat" cmpd="sng" w="19050">
            <a:solidFill>
              <a:schemeClr val="dk1"/>
            </a:solidFill>
            <a:prstDash val="lgDash"/>
            <a:round/>
            <a:headEnd len="sm" w="sm" type="none"/>
            <a:tailEnd len="sm" w="sm" type="none"/>
          </a:ln>
        </p:spPr>
      </p:cxnSp>
      <p:sp>
        <p:nvSpPr>
          <p:cNvPr id="44" name="Google Shape;44;p9"/>
          <p:cNvSpPr txBox="1"/>
          <p:nvPr>
            <p:ph type="title"/>
          </p:nvPr>
        </p:nvSpPr>
        <p:spPr>
          <a:xfrm>
            <a:off x="265500" y="1078750"/>
            <a:ext cx="4045200" cy="1789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p:txBody>
      </p:sp>
      <p:sp>
        <p:nvSpPr>
          <p:cNvPr id="45" name="Google Shape;45;p9"/>
          <p:cNvSpPr txBox="1"/>
          <p:nvPr>
            <p:ph idx="1" type="subTitle"/>
          </p:nvPr>
        </p:nvSpPr>
        <p:spPr>
          <a:xfrm>
            <a:off x="265500" y="29214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100"/>
              <a:buFont typeface="Oswald"/>
              <a:buNone/>
              <a:defRPr sz="2100">
                <a:latin typeface="Oswald"/>
                <a:ea typeface="Oswald"/>
                <a:cs typeface="Oswald"/>
                <a:sym typeface="Oswald"/>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dern-writer">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p:txBody>
      </p:sp>
      <p:sp>
        <p:nvSpPr>
          <p:cNvPr id="7" name="Google Shape;7;p1"/>
          <p:cNvSpPr txBox="1"/>
          <p:nvPr>
            <p:ph idx="1" type="body"/>
          </p:nvPr>
        </p:nvSpPr>
        <p:spPr>
          <a:xfrm>
            <a:off x="311700" y="1468825"/>
            <a:ext cx="8520600" cy="3099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slide" Target="/ppt/slides/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 Id="rId3" Type="http://schemas.openxmlformats.org/officeDocument/2006/relationships/slide" Target="/ppt/slides/slide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slide" Target="/ppt/slides/slide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slide" Target="/ppt/slides/slide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 Id="rId3" Type="http://schemas.openxmlformats.org/officeDocument/2006/relationships/slide" Target="/ppt/slides/slide8.xml"/><Relationship Id="rId4" Type="http://schemas.openxmlformats.org/officeDocument/2006/relationships/slide" Target="/ppt/slides/slide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type="ctrTitle"/>
          </p:nvPr>
        </p:nvSpPr>
        <p:spPr>
          <a:xfrm>
            <a:off x="411175" y="644300"/>
            <a:ext cx="8282400" cy="21090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Choose Your Own Adventure</a:t>
            </a:r>
            <a:endParaRPr/>
          </a:p>
        </p:txBody>
      </p:sp>
      <p:sp>
        <p:nvSpPr>
          <p:cNvPr id="63" name="Google Shape;63;p13"/>
          <p:cNvSpPr txBox="1"/>
          <p:nvPr>
            <p:ph idx="1" type="subTitle"/>
          </p:nvPr>
        </p:nvSpPr>
        <p:spPr>
          <a:xfrm>
            <a:off x="411175" y="3398250"/>
            <a:ext cx="8282400" cy="12606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Example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2"/>
          <p:cNvSpPr txBox="1"/>
          <p:nvPr>
            <p:ph idx="4294967295" type="body"/>
          </p:nvPr>
        </p:nvSpPr>
        <p:spPr>
          <a:xfrm>
            <a:off x="106425" y="789075"/>
            <a:ext cx="8601300" cy="3523200"/>
          </a:xfrm>
          <a:prstGeom prst="rect">
            <a:avLst/>
          </a:prstGeom>
        </p:spPr>
        <p:txBody>
          <a:bodyPr anchorCtr="0" anchor="t" bIns="91425" lIns="91425" spcFirstLastPara="1" rIns="91425" wrap="square" tIns="91425">
            <a:normAutofit fontScale="62500" lnSpcReduction="10000"/>
          </a:bodyPr>
          <a:lstStyle/>
          <a:p>
            <a:pPr indent="0" lvl="0" marL="0" rtl="0" algn="l">
              <a:spcBef>
                <a:spcPts val="0"/>
              </a:spcBef>
              <a:spcAft>
                <a:spcPts val="0"/>
              </a:spcAft>
              <a:buNone/>
            </a:pPr>
            <a:r>
              <a:rPr lang="en"/>
              <a:t>	“Wait, wait wait</a:t>
            </a:r>
            <a:r>
              <a:rPr lang="en"/>
              <a:t>...so you are telling me you have been singing her since school started!”  </a:t>
            </a:r>
            <a:endParaRPr/>
          </a:p>
          <a:p>
            <a:pPr indent="457200" lvl="0" marL="0" rtl="0" algn="l">
              <a:spcBef>
                <a:spcPts val="1200"/>
              </a:spcBef>
              <a:spcAft>
                <a:spcPts val="0"/>
              </a:spcAft>
              <a:buNone/>
            </a:pPr>
            <a:r>
              <a:rPr lang="en"/>
              <a:t>Sho was in shock to learn her friend was singing in such a grown up type place, but also that their paths had not crossed yet.</a:t>
            </a:r>
            <a:endParaRPr/>
          </a:p>
          <a:p>
            <a:pPr indent="457200" lvl="0" marL="0" rtl="0" algn="l">
              <a:spcBef>
                <a:spcPts val="1200"/>
              </a:spcBef>
              <a:spcAft>
                <a:spcPts val="0"/>
              </a:spcAft>
              <a:buNone/>
            </a:pPr>
            <a:r>
              <a:rPr lang="en"/>
              <a:t>The night had already crept in, but Sho decided to stay and talk to Sakura.  They were having too much fun, and she felt more prepared for her next test.</a:t>
            </a:r>
            <a:endParaRPr/>
          </a:p>
          <a:p>
            <a:pPr indent="457200" lvl="0" marL="0" rtl="0" algn="l">
              <a:spcBef>
                <a:spcPts val="1200"/>
              </a:spcBef>
              <a:spcAft>
                <a:spcPts val="0"/>
              </a:spcAft>
              <a:buNone/>
            </a:pPr>
            <a:r>
              <a:rPr lang="en"/>
              <a:t>“Okay, so tell me the truth...Sakura do your parents know you are here?  I mean.  They are just sooo traditional?  You have told me all these stories, and I just don’t see how…”</a:t>
            </a:r>
            <a:endParaRPr/>
          </a:p>
          <a:p>
            <a:pPr indent="457200" lvl="0" marL="0" rtl="0" algn="l">
              <a:spcBef>
                <a:spcPts val="1200"/>
              </a:spcBef>
              <a:spcAft>
                <a:spcPts val="0"/>
              </a:spcAft>
              <a:buNone/>
            </a:pPr>
            <a:r>
              <a:rPr lang="en"/>
              <a:t>Sho realized right when it came out of her mouth that she might have opened a wound.  Sakura started to tear up right there.  </a:t>
            </a:r>
            <a:endParaRPr/>
          </a:p>
          <a:p>
            <a:pPr indent="457200" lvl="0" marL="0" rtl="0" algn="l">
              <a:spcBef>
                <a:spcPts val="1200"/>
              </a:spcBef>
              <a:spcAft>
                <a:spcPts val="0"/>
              </a:spcAft>
              <a:buNone/>
            </a:pPr>
            <a:r>
              <a:rPr lang="en"/>
              <a:t>“Oh, Sakura.  I am like so sorry.”</a:t>
            </a:r>
            <a:endParaRPr/>
          </a:p>
          <a:p>
            <a:pPr indent="457200" lvl="0" marL="0" rtl="0" algn="l">
              <a:spcBef>
                <a:spcPts val="1200"/>
              </a:spcBef>
              <a:spcAft>
                <a:spcPts val="1200"/>
              </a:spcAft>
              <a:buNone/>
            </a:pPr>
            <a:r>
              <a:rPr lang="en"/>
              <a:t>“No, no, it is a real worry for me.  I have been lying saying after Chorus I have to stay late one night a week to practice on my own for a special solo coming up.  My parents have NO CLUE.” </a:t>
            </a:r>
            <a:endParaRPr/>
          </a:p>
        </p:txBody>
      </p:sp>
      <p:sp>
        <p:nvSpPr>
          <p:cNvPr id="124" name="Google Shape;124;p22"/>
          <p:cNvSpPr txBox="1"/>
          <p:nvPr>
            <p:ph idx="4294967295" type="title"/>
          </p:nvPr>
        </p:nvSpPr>
        <p:spPr>
          <a:xfrm>
            <a:off x="0" y="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Cafe Central</a:t>
            </a:r>
            <a:endParaRPr/>
          </a:p>
        </p:txBody>
      </p:sp>
      <p:sp>
        <p:nvSpPr>
          <p:cNvPr id="125" name="Google Shape;125;p22"/>
          <p:cNvSpPr txBox="1"/>
          <p:nvPr/>
        </p:nvSpPr>
        <p:spPr>
          <a:xfrm>
            <a:off x="698400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nextslide"/>
              </a:rPr>
              <a:t>Click here to go to the next slide.</a:t>
            </a:r>
            <a:endParaRPr>
              <a:latin typeface="Source Code Pro"/>
              <a:ea typeface="Source Code Pro"/>
              <a:cs typeface="Source Code Pro"/>
              <a:sym typeface="Source Code Pr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3"/>
          <p:cNvSpPr txBox="1"/>
          <p:nvPr>
            <p:ph idx="4294967295" type="body"/>
          </p:nvPr>
        </p:nvSpPr>
        <p:spPr>
          <a:xfrm>
            <a:off x="231050" y="1468825"/>
            <a:ext cx="8601300" cy="30999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	“Oh, so you have not been truthful as to where you have been?” Sho said with her own guilt building up.</a:t>
            </a:r>
            <a:endParaRPr/>
          </a:p>
          <a:p>
            <a:pPr indent="0" lvl="0" marL="0" rtl="0" algn="l">
              <a:spcBef>
                <a:spcPts val="1200"/>
              </a:spcBef>
              <a:spcAft>
                <a:spcPts val="0"/>
              </a:spcAft>
              <a:buNone/>
            </a:pPr>
            <a:r>
              <a:rPr lang="en"/>
              <a:t>	“No, and it is really hard to lie.  I even have my sister in on this because she never got to live her dream of singing so she helps cover for me.”</a:t>
            </a:r>
            <a:endParaRPr/>
          </a:p>
          <a:p>
            <a:pPr indent="0" lvl="0" marL="0" rtl="0" algn="l">
              <a:spcBef>
                <a:spcPts val="1200"/>
              </a:spcBef>
              <a:spcAft>
                <a:spcPts val="0"/>
              </a:spcAft>
              <a:buNone/>
            </a:pPr>
            <a:r>
              <a:rPr lang="en"/>
              <a:t>	“Hey!  I got an idea, I </a:t>
            </a:r>
            <a:r>
              <a:rPr lang="en"/>
              <a:t>will</a:t>
            </a:r>
            <a:r>
              <a:rPr lang="en"/>
              <a:t> meet you here next week and will come see your show. We can do this again!  We deserve to have some fun right!”</a:t>
            </a:r>
            <a:endParaRPr/>
          </a:p>
          <a:p>
            <a:pPr indent="0" lvl="0" marL="0" rtl="0" algn="l">
              <a:spcBef>
                <a:spcPts val="1200"/>
              </a:spcBef>
              <a:spcAft>
                <a:spcPts val="1200"/>
              </a:spcAft>
              <a:buNone/>
            </a:pPr>
            <a:r>
              <a:rPr lang="en"/>
              <a:t>	“You know what? YES! Let’s do that.”</a:t>
            </a:r>
            <a:endParaRPr/>
          </a:p>
        </p:txBody>
      </p:sp>
      <p:sp>
        <p:nvSpPr>
          <p:cNvPr id="131" name="Google Shape;131;p23"/>
          <p:cNvSpPr txBox="1"/>
          <p:nvPr>
            <p:ph idx="4294967295"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Cafe Central</a:t>
            </a:r>
            <a:endParaRPr/>
          </a:p>
        </p:txBody>
      </p:sp>
      <p:sp>
        <p:nvSpPr>
          <p:cNvPr id="132" name="Google Shape;132;p23"/>
          <p:cNvSpPr txBox="1"/>
          <p:nvPr/>
        </p:nvSpPr>
        <p:spPr>
          <a:xfrm>
            <a:off x="698400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nextslide"/>
              </a:rPr>
              <a:t>Click here to go to the next slide.</a:t>
            </a:r>
            <a:endParaRPr>
              <a:latin typeface="Source Code Pro"/>
              <a:ea typeface="Source Code Pro"/>
              <a:cs typeface="Source Code Pro"/>
              <a:sym typeface="Source Code Pr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4"/>
          <p:cNvSpPr txBox="1"/>
          <p:nvPr>
            <p:ph idx="4294967295" type="body"/>
          </p:nvPr>
        </p:nvSpPr>
        <p:spPr>
          <a:xfrm>
            <a:off x="231050" y="1468825"/>
            <a:ext cx="8601300" cy="3099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	“WOW!  What a great turn out tonight guys!  I know a lot of you are here to HEAR our awesome break out start Sakura! We have asked her to sing three songs tonight.”</a:t>
            </a:r>
            <a:endParaRPr/>
          </a:p>
          <a:p>
            <a:pPr indent="0" lvl="0" marL="0" rtl="0" algn="l">
              <a:spcBef>
                <a:spcPts val="1200"/>
              </a:spcBef>
              <a:spcAft>
                <a:spcPts val="1200"/>
              </a:spcAft>
              <a:buNone/>
            </a:pPr>
            <a:r>
              <a:rPr lang="en"/>
              <a:t>	Sho began to feel such pride and happiness for Sakura.  Even though she knew she would get home later than usually her mother had already texted it would be another late night at the office.  She could stay longer.  After the set, Sakura was drained, but she was happy to stay and chat.</a:t>
            </a:r>
            <a:endParaRPr/>
          </a:p>
        </p:txBody>
      </p:sp>
      <p:sp>
        <p:nvSpPr>
          <p:cNvPr id="138" name="Google Shape;138;p24"/>
          <p:cNvSpPr txBox="1"/>
          <p:nvPr>
            <p:ph idx="4294967295"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Cafe Central</a:t>
            </a:r>
            <a:endParaRPr/>
          </a:p>
        </p:txBody>
      </p:sp>
      <p:sp>
        <p:nvSpPr>
          <p:cNvPr id="139" name="Google Shape;139;p24"/>
          <p:cNvSpPr txBox="1"/>
          <p:nvPr/>
        </p:nvSpPr>
        <p:spPr>
          <a:xfrm>
            <a:off x="698400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nextslide"/>
              </a:rPr>
              <a:t>Click here to go to the next slide.</a:t>
            </a:r>
            <a:endParaRPr>
              <a:latin typeface="Source Code Pro"/>
              <a:ea typeface="Source Code Pro"/>
              <a:cs typeface="Source Code Pro"/>
              <a:sym typeface="Source Code Pr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5"/>
          <p:cNvSpPr txBox="1"/>
          <p:nvPr>
            <p:ph idx="4294967295" type="body"/>
          </p:nvPr>
        </p:nvSpPr>
        <p:spPr>
          <a:xfrm>
            <a:off x="117750" y="733500"/>
            <a:ext cx="8843700" cy="3578700"/>
          </a:xfrm>
          <a:prstGeom prst="rect">
            <a:avLst/>
          </a:prstGeom>
        </p:spPr>
        <p:txBody>
          <a:bodyPr anchorCtr="0" anchor="t" bIns="91425" lIns="91425" spcFirstLastPara="1" rIns="91425" wrap="square" tIns="91425">
            <a:normAutofit fontScale="55000" lnSpcReduction="20000"/>
          </a:bodyPr>
          <a:lstStyle/>
          <a:p>
            <a:pPr indent="0" lvl="0" marL="0" rtl="0" algn="l">
              <a:spcBef>
                <a:spcPts val="0"/>
              </a:spcBef>
              <a:spcAft>
                <a:spcPts val="0"/>
              </a:spcAft>
              <a:buNone/>
            </a:pPr>
            <a:r>
              <a:rPr lang="en"/>
              <a:t>	“You know Sakura, you were just amazing.  I feel like in Chorus you hold back!”</a:t>
            </a:r>
            <a:endParaRPr/>
          </a:p>
          <a:p>
            <a:pPr indent="0" lvl="0" marL="0" rtl="0" algn="l">
              <a:spcBef>
                <a:spcPts val="1200"/>
              </a:spcBef>
              <a:spcAft>
                <a:spcPts val="0"/>
              </a:spcAft>
              <a:buNone/>
            </a:pPr>
            <a:r>
              <a:rPr lang="en"/>
              <a:t>	“Yeah, there is hard because I don’t feel comfortable in front of the other kids.  They all know me. Here is different.”</a:t>
            </a:r>
            <a:endParaRPr/>
          </a:p>
          <a:p>
            <a:pPr indent="0" lvl="0" marL="0" rtl="0" algn="l">
              <a:spcBef>
                <a:spcPts val="1200"/>
              </a:spcBef>
              <a:spcAft>
                <a:spcPts val="0"/>
              </a:spcAft>
              <a:buNone/>
            </a:pPr>
            <a:r>
              <a:rPr lang="en"/>
              <a:t>	“You know Sakura, I have not been honest.  I uhh don’t just come here to read and get away.  It has become my study haven.  I just am not doing well in Science at all.</a:t>
            </a:r>
            <a:endParaRPr/>
          </a:p>
          <a:p>
            <a:pPr indent="0" lvl="0" marL="0" rtl="0" algn="l">
              <a:spcBef>
                <a:spcPts val="1200"/>
              </a:spcBef>
              <a:spcAft>
                <a:spcPts val="0"/>
              </a:spcAft>
              <a:buNone/>
            </a:pPr>
            <a:r>
              <a:rPr lang="en"/>
              <a:t>	“Huh? YOU?  I am confused.  I thought you said the other day that…”</a:t>
            </a:r>
            <a:endParaRPr/>
          </a:p>
          <a:p>
            <a:pPr indent="0" lvl="0" marL="0" rtl="0" algn="l">
              <a:spcBef>
                <a:spcPts val="1200"/>
              </a:spcBef>
              <a:spcAft>
                <a:spcPts val="0"/>
              </a:spcAft>
              <a:buNone/>
            </a:pPr>
            <a:r>
              <a:rPr lang="en"/>
              <a:t>	Sho started to tear up, “I lied.  I keep </a:t>
            </a:r>
            <a:r>
              <a:rPr lang="en"/>
              <a:t>making</a:t>
            </a:r>
            <a:r>
              <a:rPr lang="en"/>
              <a:t> C’s on the tests.  I just can’t get do well. It is so hard.  Material used to come so easy to me, but there is so much to memorize and the multiple choice is confusing.  I am not doing well there at all, and then if I miss one short answer, It just blows my grade.”</a:t>
            </a:r>
            <a:endParaRPr/>
          </a:p>
          <a:p>
            <a:pPr indent="0" lvl="0" marL="0" rtl="0" algn="l">
              <a:spcBef>
                <a:spcPts val="1200"/>
              </a:spcBef>
              <a:spcAft>
                <a:spcPts val="0"/>
              </a:spcAft>
              <a:buNone/>
            </a:pPr>
            <a:r>
              <a:rPr lang="en"/>
              <a:t>	“Oh, Sho. AP Science is hard believe me. I know.  I remember the first test and being like in SHOCK.  I knew I had to figure out a different way to study.  So, I talked to Mr. Iams.  He really showed me a cool way to study with all his lecture notes and even helped me break down how he words his questions.”</a:t>
            </a:r>
            <a:endParaRPr/>
          </a:p>
          <a:p>
            <a:pPr indent="0" lvl="0" marL="0" rtl="0" algn="l">
              <a:spcBef>
                <a:spcPts val="1200"/>
              </a:spcBef>
              <a:spcAft>
                <a:spcPts val="0"/>
              </a:spcAft>
              <a:buNone/>
            </a:pPr>
            <a:r>
              <a:rPr lang="en"/>
              <a:t>	“Yeah, I guess I just did not want to admit that I was struggling.  For the first time, I had to study you know!”</a:t>
            </a:r>
            <a:endParaRPr/>
          </a:p>
          <a:p>
            <a:pPr indent="0" lvl="0" marL="0" rtl="0" algn="l">
              <a:spcBef>
                <a:spcPts val="1200"/>
              </a:spcBef>
              <a:spcAft>
                <a:spcPts val="1200"/>
              </a:spcAft>
              <a:buNone/>
            </a:pPr>
            <a:r>
              <a:rPr lang="en"/>
              <a:t>	“Oh, I get it...look I got to go. I want to say thanks for staying for the show. It means a lot to me.”</a:t>
            </a:r>
            <a:endParaRPr/>
          </a:p>
        </p:txBody>
      </p:sp>
      <p:sp>
        <p:nvSpPr>
          <p:cNvPr id="145" name="Google Shape;145;p25"/>
          <p:cNvSpPr txBox="1"/>
          <p:nvPr>
            <p:ph idx="4294967295" type="title"/>
          </p:nvPr>
        </p:nvSpPr>
        <p:spPr>
          <a:xfrm>
            <a:off x="0" y="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Cafe Central</a:t>
            </a:r>
            <a:endParaRPr/>
          </a:p>
        </p:txBody>
      </p:sp>
      <p:sp>
        <p:nvSpPr>
          <p:cNvPr id="146" name="Google Shape;146;p25"/>
          <p:cNvSpPr txBox="1"/>
          <p:nvPr/>
        </p:nvSpPr>
        <p:spPr>
          <a:xfrm>
            <a:off x="698400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nextslide"/>
              </a:rPr>
              <a:t>Click here to go to the next slide.</a:t>
            </a:r>
            <a:endParaRPr>
              <a:latin typeface="Source Code Pro"/>
              <a:ea typeface="Source Code Pro"/>
              <a:cs typeface="Source Code Pro"/>
              <a:sym typeface="Source Code Pr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6"/>
          <p:cNvSpPr txBox="1"/>
          <p:nvPr>
            <p:ph idx="4294967295" type="body"/>
          </p:nvPr>
        </p:nvSpPr>
        <p:spPr>
          <a:xfrm>
            <a:off x="231050" y="1468825"/>
            <a:ext cx="8601300" cy="3099900"/>
          </a:xfrm>
          <a:prstGeom prst="rect">
            <a:avLst/>
          </a:prstGeom>
        </p:spPr>
        <p:txBody>
          <a:bodyPr anchorCtr="0" anchor="t" bIns="91425" lIns="91425" spcFirstLastPara="1" rIns="91425" wrap="square" tIns="91425">
            <a:normAutofit fontScale="92500"/>
          </a:bodyPr>
          <a:lstStyle/>
          <a:p>
            <a:pPr indent="0" lvl="0" marL="0" rtl="0" algn="l">
              <a:spcBef>
                <a:spcPts val="0"/>
              </a:spcBef>
              <a:spcAft>
                <a:spcPts val="0"/>
              </a:spcAft>
              <a:buNone/>
            </a:pPr>
            <a:r>
              <a:rPr lang="en"/>
              <a:t>	The students all started to pack up.  Sakura looked at her new test grade.  C+. AGAIN!  She screamed inside.  She felt the pain, and then she felt something else. Courage.  </a:t>
            </a:r>
            <a:endParaRPr/>
          </a:p>
          <a:p>
            <a:pPr indent="0" lvl="0" marL="0" rtl="0" algn="l">
              <a:spcBef>
                <a:spcPts val="1200"/>
              </a:spcBef>
              <a:spcAft>
                <a:spcPts val="0"/>
              </a:spcAft>
              <a:buNone/>
            </a:pPr>
            <a:r>
              <a:rPr lang="en"/>
              <a:t>	“Hey um, Mr. Iams can I talk to you?”</a:t>
            </a:r>
            <a:endParaRPr/>
          </a:p>
          <a:p>
            <a:pPr indent="0" lvl="0" marL="0" rtl="0" algn="l">
              <a:spcBef>
                <a:spcPts val="1200"/>
              </a:spcBef>
              <a:spcAft>
                <a:spcPts val="0"/>
              </a:spcAft>
              <a:buNone/>
            </a:pPr>
            <a:r>
              <a:rPr lang="en"/>
              <a:t>	“Sure of course Sho.  I know these tests are not the grade you want.  I want to help if you are willing to let me help you.”</a:t>
            </a:r>
            <a:endParaRPr/>
          </a:p>
          <a:p>
            <a:pPr indent="0" lvl="0" marL="0" rtl="0" algn="l">
              <a:spcBef>
                <a:spcPts val="1200"/>
              </a:spcBef>
              <a:spcAft>
                <a:spcPts val="0"/>
              </a:spcAft>
              <a:buNone/>
            </a:pPr>
            <a:r>
              <a:rPr lang="en"/>
              <a:t>	“Yes, Mr. Iams, I am ready now.  I am, I promise.”</a:t>
            </a:r>
            <a:endParaRPr/>
          </a:p>
          <a:p>
            <a:pPr indent="0" lvl="0" marL="0" rtl="0" algn="l">
              <a:spcBef>
                <a:spcPts val="1200"/>
              </a:spcBef>
              <a:spcAft>
                <a:spcPts val="1200"/>
              </a:spcAft>
              <a:buNone/>
            </a:pPr>
            <a:r>
              <a:rPr lang="en"/>
              <a:t>	“Well, let’s get started then.”</a:t>
            </a:r>
            <a:endParaRPr/>
          </a:p>
        </p:txBody>
      </p:sp>
      <p:sp>
        <p:nvSpPr>
          <p:cNvPr id="152" name="Google Shape;152;p26"/>
          <p:cNvSpPr txBox="1"/>
          <p:nvPr>
            <p:ph idx="4294967295"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Cafe Central</a:t>
            </a:r>
            <a:endParaRPr/>
          </a:p>
        </p:txBody>
      </p:sp>
      <p:sp>
        <p:nvSpPr>
          <p:cNvPr id="153" name="Google Shape;153;p26"/>
          <p:cNvSpPr txBox="1"/>
          <p:nvPr/>
        </p:nvSpPr>
        <p:spPr>
          <a:xfrm>
            <a:off x="698400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nextslide"/>
              </a:rPr>
              <a:t>Click here to go to the next slide.</a:t>
            </a:r>
            <a:endParaRPr>
              <a:latin typeface="Source Code Pro"/>
              <a:ea typeface="Source Code Pro"/>
              <a:cs typeface="Source Code Pro"/>
              <a:sym typeface="Source Code Pr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7"/>
          <p:cNvSpPr txBox="1"/>
          <p:nvPr>
            <p:ph idx="4294967295" type="body"/>
          </p:nvPr>
        </p:nvSpPr>
        <p:spPr>
          <a:xfrm>
            <a:off x="72450" y="609350"/>
            <a:ext cx="8945700" cy="4318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523"/>
              <a:buNone/>
            </a:pPr>
            <a:r>
              <a:rPr lang="en" sz="1200"/>
              <a:t>	“Now, Sho, why are you treating me to this dinner with your allowance again?  I mean do not get me wrong, I appreciate it honey, and with me not having to work late tonight I really am happy to finally be here with you, but you have been so distant lately, and I just.”</a:t>
            </a:r>
            <a:endParaRPr sz="1200"/>
          </a:p>
          <a:p>
            <a:pPr indent="0" lvl="0" marL="0" rtl="0" algn="l">
              <a:lnSpc>
                <a:spcPct val="100000"/>
              </a:lnSpc>
              <a:spcBef>
                <a:spcPts val="1200"/>
              </a:spcBef>
              <a:spcAft>
                <a:spcPts val="0"/>
              </a:spcAft>
              <a:buSzPts val="523"/>
              <a:buNone/>
            </a:pPr>
            <a:r>
              <a:rPr lang="en" sz="1200"/>
              <a:t>	“Mom. It’s okay.  I know you have to work. I know I have been quiet.  I just feel like I don’t want to put more on you ya know? But like, I am not being honest. I cannot keep acting like everything is okay when it is not.”</a:t>
            </a:r>
            <a:endParaRPr sz="1200"/>
          </a:p>
          <a:p>
            <a:pPr indent="0" lvl="0" marL="0" rtl="0" algn="l">
              <a:lnSpc>
                <a:spcPct val="100000"/>
              </a:lnSpc>
              <a:spcBef>
                <a:spcPts val="1200"/>
              </a:spcBef>
              <a:spcAft>
                <a:spcPts val="0"/>
              </a:spcAft>
              <a:buSzPts val="523"/>
              <a:buNone/>
            </a:pPr>
            <a:r>
              <a:rPr lang="en" sz="1200"/>
              <a:t>	“Oh, Sho, is it something with your sister?  </a:t>
            </a:r>
            <a:r>
              <a:rPr lang="en" sz="1200"/>
              <a:t>You know she tries her best…”</a:t>
            </a:r>
            <a:endParaRPr sz="1200"/>
          </a:p>
          <a:p>
            <a:pPr indent="0" lvl="0" marL="0" rtl="0" algn="l">
              <a:lnSpc>
                <a:spcPct val="100000"/>
              </a:lnSpc>
              <a:spcBef>
                <a:spcPts val="1200"/>
              </a:spcBef>
              <a:spcAft>
                <a:spcPts val="0"/>
              </a:spcAft>
              <a:buSzPts val="523"/>
              <a:buNone/>
            </a:pPr>
            <a:r>
              <a:rPr lang="en" sz="1200"/>
              <a:t>	“No mom. Nothing like that.  I know how important it is for me to make high A’s and get into an awesome school.”</a:t>
            </a:r>
            <a:endParaRPr sz="1200"/>
          </a:p>
          <a:p>
            <a:pPr indent="0" lvl="0" marL="0" rtl="0" algn="l">
              <a:lnSpc>
                <a:spcPct val="100000"/>
              </a:lnSpc>
              <a:spcBef>
                <a:spcPts val="1200"/>
              </a:spcBef>
              <a:spcAft>
                <a:spcPts val="0"/>
              </a:spcAft>
              <a:buSzPts val="523"/>
              <a:buNone/>
            </a:pPr>
            <a:r>
              <a:rPr lang="en" sz="1200"/>
              <a:t>	“Now, sweetie, if you are getting overwhelmed…”</a:t>
            </a:r>
            <a:endParaRPr sz="1200"/>
          </a:p>
          <a:p>
            <a:pPr indent="0" lvl="0" marL="0" rtl="0" algn="l">
              <a:lnSpc>
                <a:spcPct val="100000"/>
              </a:lnSpc>
              <a:spcBef>
                <a:spcPts val="1200"/>
              </a:spcBef>
              <a:spcAft>
                <a:spcPts val="0"/>
              </a:spcAft>
              <a:buSzPts val="523"/>
              <a:buNone/>
            </a:pPr>
            <a:r>
              <a:rPr lang="en" sz="1200"/>
              <a:t>	“Well yes mom.  Yes I am!”  Shoshanna was wringing her napkin and her voice grew horse.  “I just...can’t get good grades on these hard tests.  In fact, I was making C’s.  But it is better now!  I am learning how to study in new ways that I did not know before because the material has gotten harder, and I have to learn HOW to study better.  Mr. Iams is helping me mom.  I also opened up to my friend Sakura who is actually here by the way up there about to sing, and I know I am rambling but mom.  I lied to you.”</a:t>
            </a:r>
            <a:endParaRPr sz="1200"/>
          </a:p>
          <a:p>
            <a:pPr indent="0" lvl="0" marL="0" rtl="0" algn="l">
              <a:lnSpc>
                <a:spcPct val="100000"/>
              </a:lnSpc>
              <a:spcBef>
                <a:spcPts val="1200"/>
              </a:spcBef>
              <a:spcAft>
                <a:spcPts val="1200"/>
              </a:spcAft>
              <a:buSzPts val="523"/>
              <a:buNone/>
            </a:pPr>
            <a:r>
              <a:rPr lang="en" sz="1200"/>
              <a:t>	Sho’s mom’s face went from a look of stern concern to calm.  Next thing Sho knew she was being hugged super tight as Sakura’s voice permeated the air.</a:t>
            </a:r>
            <a:endParaRPr sz="1200"/>
          </a:p>
        </p:txBody>
      </p:sp>
      <p:sp>
        <p:nvSpPr>
          <p:cNvPr id="159" name="Google Shape;159;p27"/>
          <p:cNvSpPr txBox="1"/>
          <p:nvPr>
            <p:ph idx="4294967295" type="title"/>
          </p:nvPr>
        </p:nvSpPr>
        <p:spPr>
          <a:xfrm>
            <a:off x="0" y="0"/>
            <a:ext cx="8520600" cy="5325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2400"/>
              <a:t>Cafe Central</a:t>
            </a:r>
            <a:endParaRPr sz="2400"/>
          </a:p>
        </p:txBody>
      </p:sp>
      <p:sp>
        <p:nvSpPr>
          <p:cNvPr id="160" name="Google Shape;160;p27"/>
          <p:cNvSpPr txBox="1"/>
          <p:nvPr/>
        </p:nvSpPr>
        <p:spPr>
          <a:xfrm>
            <a:off x="5211475" y="163250"/>
            <a:ext cx="3409800" cy="369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sz="1200" u="sng">
                <a:solidFill>
                  <a:schemeClr val="hlink"/>
                </a:solidFill>
                <a:latin typeface="Source Code Pro"/>
                <a:ea typeface="Source Code Pro"/>
                <a:cs typeface="Source Code Pro"/>
                <a:sym typeface="Source Code Pro"/>
                <a:hlinkClick action="ppaction://hlinkshowjump?jump=nextslide"/>
              </a:rPr>
              <a:t>Click here to go to the next slide.</a:t>
            </a:r>
            <a:endParaRPr sz="1200">
              <a:latin typeface="Source Code Pro"/>
              <a:ea typeface="Source Code Pro"/>
              <a:cs typeface="Source Code Pro"/>
              <a:sym typeface="Source Code Pro"/>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8"/>
          <p:cNvSpPr txBox="1"/>
          <p:nvPr>
            <p:ph idx="4294967295" type="body"/>
          </p:nvPr>
        </p:nvSpPr>
        <p:spPr>
          <a:xfrm>
            <a:off x="210950" y="783600"/>
            <a:ext cx="8812200" cy="38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523"/>
              <a:buNone/>
            </a:pPr>
            <a:r>
              <a:rPr lang="en" sz="1854"/>
              <a:t>	“So it appears that you Sakura have been singing here and my daughter has been struggling without telling me sneaking to this same cafe on Thursdays?  You two are a mess.  Why did you not just talk to someone!  High school is hard!  My goodness I remember just like it was yesterday.”</a:t>
            </a:r>
            <a:endParaRPr sz="1854"/>
          </a:p>
          <a:p>
            <a:pPr indent="0" lvl="0" marL="0" rtl="0" algn="l">
              <a:spcBef>
                <a:spcPts val="1200"/>
              </a:spcBef>
              <a:spcAft>
                <a:spcPts val="0"/>
              </a:spcAft>
              <a:buSzPts val="523"/>
              <a:buNone/>
            </a:pPr>
            <a:r>
              <a:rPr lang="en" sz="1854"/>
              <a:t>	Shoshana and Sakura just looked at each other and smiled.</a:t>
            </a:r>
            <a:endParaRPr sz="1854"/>
          </a:p>
          <a:p>
            <a:pPr indent="0" lvl="0" marL="0" rtl="0" algn="l">
              <a:spcBef>
                <a:spcPts val="1200"/>
              </a:spcBef>
              <a:spcAft>
                <a:spcPts val="0"/>
              </a:spcAft>
              <a:buSzPts val="523"/>
              <a:buNone/>
            </a:pPr>
            <a:r>
              <a:rPr lang="en" sz="1854"/>
              <a:t>	“We know.  What can we say?  Dumb teenagers?”</a:t>
            </a:r>
            <a:endParaRPr sz="1854"/>
          </a:p>
          <a:p>
            <a:pPr indent="0" lvl="0" marL="0" rtl="0" algn="l">
              <a:spcBef>
                <a:spcPts val="1200"/>
              </a:spcBef>
              <a:spcAft>
                <a:spcPts val="0"/>
              </a:spcAft>
              <a:buSzPts val="523"/>
              <a:buNone/>
            </a:pPr>
            <a:r>
              <a:rPr lang="en" sz="1854"/>
              <a:t>	All of them laughed, and then Sakura stated she was planning on telling her mom next week when she invites her to coffee...and a show!  </a:t>
            </a:r>
            <a:endParaRPr sz="1854"/>
          </a:p>
          <a:p>
            <a:pPr indent="0" lvl="0" marL="0" rtl="0" algn="ctr">
              <a:spcBef>
                <a:spcPts val="1200"/>
              </a:spcBef>
              <a:spcAft>
                <a:spcPts val="0"/>
              </a:spcAft>
              <a:buSzPts val="523"/>
              <a:buNone/>
            </a:pPr>
            <a:r>
              <a:rPr lang="en" sz="1854"/>
              <a:t>THE END</a:t>
            </a:r>
            <a:endParaRPr sz="1854"/>
          </a:p>
          <a:p>
            <a:pPr indent="0" lvl="0" marL="0" rtl="0" algn="l">
              <a:spcBef>
                <a:spcPts val="1200"/>
              </a:spcBef>
              <a:spcAft>
                <a:spcPts val="1200"/>
              </a:spcAft>
              <a:buSzPts val="523"/>
              <a:buNone/>
            </a:pPr>
            <a:r>
              <a:t/>
            </a:r>
            <a:endParaRPr sz="1854"/>
          </a:p>
        </p:txBody>
      </p:sp>
      <p:sp>
        <p:nvSpPr>
          <p:cNvPr id="166" name="Google Shape;166;p28"/>
          <p:cNvSpPr txBox="1"/>
          <p:nvPr>
            <p:ph idx="4294967295" type="title"/>
          </p:nvPr>
        </p:nvSpPr>
        <p:spPr>
          <a:xfrm>
            <a:off x="0" y="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Cafe Central</a:t>
            </a:r>
            <a:endParaRPr/>
          </a:p>
        </p:txBody>
      </p:sp>
      <p:sp>
        <p:nvSpPr>
          <p:cNvPr id="167" name="Google Shape;167;p28"/>
          <p:cNvSpPr txBox="1"/>
          <p:nvPr/>
        </p:nvSpPr>
        <p:spPr>
          <a:xfrm>
            <a:off x="660225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firstslide"/>
              </a:rPr>
              <a:t>Click here to go to the FIRST SLIDE.</a:t>
            </a:r>
            <a:endParaRPr>
              <a:latin typeface="Source Code Pro"/>
              <a:ea typeface="Source Code Pro"/>
              <a:cs typeface="Source Code Pro"/>
              <a:sym typeface="Source Code Pro"/>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9"/>
          <p:cNvSpPr txBox="1"/>
          <p:nvPr/>
        </p:nvSpPr>
        <p:spPr>
          <a:xfrm>
            <a:off x="1678800" y="863950"/>
            <a:ext cx="5786400" cy="615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previousslide"/>
              </a:rPr>
              <a:t>Intentionally left blank.</a:t>
            </a:r>
            <a:endParaRPr>
              <a:latin typeface="Source Code Pro"/>
              <a:ea typeface="Source Code Pro"/>
              <a:cs typeface="Source Code Pro"/>
              <a:sym typeface="Source Code Pro"/>
            </a:endParaRPr>
          </a:p>
          <a:p>
            <a:pPr indent="0" lvl="0" marL="0" rtl="0" algn="ct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previousslide"/>
              </a:rPr>
              <a:t>Click to go back to last slide.</a:t>
            </a:r>
            <a:endParaRPr>
              <a:latin typeface="Source Code Pro"/>
              <a:ea typeface="Source Code Pro"/>
              <a:cs typeface="Source Code Pro"/>
              <a:sym typeface="Source Code Pro"/>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30"/>
          <p:cNvSpPr txBox="1"/>
          <p:nvPr>
            <p:ph idx="1" type="body"/>
          </p:nvPr>
        </p:nvSpPr>
        <p:spPr>
          <a:xfrm>
            <a:off x="311700" y="1468825"/>
            <a:ext cx="8520600" cy="3099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	Sho decided to walk home the way she used to.  Going by the cafe was too much.   She missed it.  She had been staying at home studying trying to work up the nerve to tell her mother.  She just couldn’t.</a:t>
            </a:r>
            <a:endParaRPr/>
          </a:p>
          <a:p>
            <a:pPr indent="0" lvl="0" marL="0" rtl="0" algn="l">
              <a:spcBef>
                <a:spcPts val="1200"/>
              </a:spcBef>
              <a:spcAft>
                <a:spcPts val="1200"/>
              </a:spcAft>
              <a:buNone/>
            </a:pPr>
            <a:r>
              <a:rPr lang="en"/>
              <a:t>	With her two sisters arguing all the time, and her mother making it home later and later, it was just too hard.</a:t>
            </a:r>
            <a:endParaRPr/>
          </a:p>
        </p:txBody>
      </p:sp>
      <p:sp>
        <p:nvSpPr>
          <p:cNvPr id="178" name="Google Shape;178;p30"/>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Careful With the Truth</a:t>
            </a:r>
            <a:endParaRPr/>
          </a:p>
        </p:txBody>
      </p:sp>
      <p:sp>
        <p:nvSpPr>
          <p:cNvPr id="179" name="Google Shape;179;p30"/>
          <p:cNvSpPr txBox="1"/>
          <p:nvPr/>
        </p:nvSpPr>
        <p:spPr>
          <a:xfrm>
            <a:off x="698400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nextslide"/>
              </a:rPr>
              <a:t>Click here to go to the next slide.</a:t>
            </a:r>
            <a:endParaRPr>
              <a:latin typeface="Source Code Pro"/>
              <a:ea typeface="Source Code Pro"/>
              <a:cs typeface="Source Code Pro"/>
              <a:sym typeface="Source Code Pro"/>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1"/>
          <p:cNvSpPr txBox="1"/>
          <p:nvPr>
            <p:ph idx="4294967295" type="body"/>
          </p:nvPr>
        </p:nvSpPr>
        <p:spPr>
          <a:xfrm>
            <a:off x="311700" y="811725"/>
            <a:ext cx="8520600" cy="30999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	“OMG!  No you stop!”</a:t>
            </a:r>
            <a:endParaRPr/>
          </a:p>
          <a:p>
            <a:pPr indent="0" lvl="0" marL="0" rtl="0" algn="l">
              <a:spcBef>
                <a:spcPts val="1200"/>
              </a:spcBef>
              <a:spcAft>
                <a:spcPts val="0"/>
              </a:spcAft>
              <a:buNone/>
            </a:pPr>
            <a:r>
              <a:rPr lang="en"/>
              <a:t>	“No you!  GOD!  You are soo annoying!  You think cause you are in college, you can just boss me around...then you make us dinner and we are to just sit here and thank you for it over and over without </a:t>
            </a:r>
            <a:r>
              <a:rPr lang="en"/>
              <a:t>complaining</a:t>
            </a:r>
            <a:r>
              <a:rPr lang="en"/>
              <a:t>!”</a:t>
            </a:r>
            <a:endParaRPr/>
          </a:p>
          <a:p>
            <a:pPr indent="0" lvl="0" marL="0" rtl="0" algn="l">
              <a:spcBef>
                <a:spcPts val="1200"/>
              </a:spcBef>
              <a:spcAft>
                <a:spcPts val="0"/>
              </a:spcAft>
              <a:buNone/>
            </a:pPr>
            <a:r>
              <a:rPr lang="en"/>
              <a:t>	“Whatever, you are just jealous </a:t>
            </a:r>
            <a:r>
              <a:rPr lang="en"/>
              <a:t>Naomi</a:t>
            </a:r>
            <a:r>
              <a:rPr lang="en"/>
              <a:t>.” </a:t>
            </a:r>
            <a:endParaRPr/>
          </a:p>
          <a:p>
            <a:pPr indent="0" lvl="0" marL="0" rtl="0" algn="l">
              <a:spcBef>
                <a:spcPts val="1200"/>
              </a:spcBef>
              <a:spcAft>
                <a:spcPts val="1200"/>
              </a:spcAft>
              <a:buNone/>
            </a:pPr>
            <a:r>
              <a:rPr lang="en"/>
              <a:t>	Sho got up from the table and slammed her plate in the sink.  She then ran to her room.  Slammed the door. Slammed it all away.</a:t>
            </a:r>
            <a:endParaRPr/>
          </a:p>
        </p:txBody>
      </p:sp>
      <p:sp>
        <p:nvSpPr>
          <p:cNvPr id="185" name="Google Shape;185;p31"/>
          <p:cNvSpPr txBox="1"/>
          <p:nvPr>
            <p:ph idx="4294967295" type="title"/>
          </p:nvPr>
        </p:nvSpPr>
        <p:spPr>
          <a:xfrm>
            <a:off x="0" y="0"/>
            <a:ext cx="8520600" cy="5664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2800"/>
              <a:t>Careful With the Truth</a:t>
            </a:r>
            <a:endParaRPr sz="2800"/>
          </a:p>
        </p:txBody>
      </p:sp>
      <p:sp>
        <p:nvSpPr>
          <p:cNvPr id="186" name="Google Shape;186;p31"/>
          <p:cNvSpPr txBox="1"/>
          <p:nvPr/>
        </p:nvSpPr>
        <p:spPr>
          <a:xfrm>
            <a:off x="698400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nextslide"/>
              </a:rPr>
              <a:t>Click here to go to the next slide.</a:t>
            </a:r>
            <a:endParaRPr>
              <a:latin typeface="Source Code Pro"/>
              <a:ea typeface="Source Code Pro"/>
              <a:cs typeface="Source Code Pro"/>
              <a:sym typeface="Source Code Pr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Sho’s Struggle</a:t>
            </a:r>
            <a:endParaRPr/>
          </a:p>
        </p:txBody>
      </p:sp>
      <p:sp>
        <p:nvSpPr>
          <p:cNvPr id="69" name="Google Shape;69;p14"/>
          <p:cNvSpPr txBox="1"/>
          <p:nvPr>
            <p:ph idx="1" type="body"/>
          </p:nvPr>
        </p:nvSpPr>
        <p:spPr>
          <a:xfrm>
            <a:off x="311700" y="1468825"/>
            <a:ext cx="8520600" cy="30999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lang="en"/>
              <a:t>	As the papers were handed back, one by one, Shoshanna dreaded this moment.  She looked around seeing grimacing faces and some who looked like exaggerated happy emojis.  She sighed as annoying Bill passed the paper back to her not even looking to see if she took it.  </a:t>
            </a:r>
            <a:endParaRPr/>
          </a:p>
          <a:p>
            <a:pPr indent="0" lvl="0" marL="0" rtl="0" algn="l">
              <a:spcBef>
                <a:spcPts val="1200"/>
              </a:spcBef>
              <a:spcAft>
                <a:spcPts val="0"/>
              </a:spcAft>
              <a:buNone/>
            </a:pPr>
            <a:r>
              <a:rPr lang="en"/>
              <a:t>	C-.</a:t>
            </a:r>
            <a:endParaRPr/>
          </a:p>
          <a:p>
            <a:pPr indent="0" lvl="0" marL="0" rtl="0" algn="l">
              <a:spcBef>
                <a:spcPts val="1200"/>
              </a:spcBef>
              <a:spcAft>
                <a:spcPts val="0"/>
              </a:spcAft>
              <a:buNone/>
            </a:pPr>
            <a:r>
              <a:rPr lang="en"/>
              <a:t>	“Hey Sho!  What did you get? Awful quiet up there?”</a:t>
            </a:r>
            <a:endParaRPr/>
          </a:p>
          <a:p>
            <a:pPr indent="0" lvl="0" marL="0" rtl="0" algn="l">
              <a:spcBef>
                <a:spcPts val="1200"/>
              </a:spcBef>
              <a:spcAft>
                <a:spcPts val="0"/>
              </a:spcAft>
              <a:buNone/>
            </a:pPr>
            <a:r>
              <a:rPr lang="en"/>
              <a:t>	“Ummm I uhhh got a B+.  You Sakura?”</a:t>
            </a:r>
            <a:endParaRPr/>
          </a:p>
          <a:p>
            <a:pPr indent="457200" lvl="0" marL="0" rtl="0" algn="l">
              <a:spcBef>
                <a:spcPts val="1200"/>
              </a:spcBef>
              <a:spcAft>
                <a:spcPts val="0"/>
              </a:spcAft>
              <a:buNone/>
            </a:pPr>
            <a:r>
              <a:rPr lang="en"/>
              <a:t>“Oh, I got an A+!  You know me girl, I studied like crazy for days before this one. I heard the tests only get harder.” </a:t>
            </a:r>
            <a:endParaRPr/>
          </a:p>
          <a:p>
            <a:pPr indent="457200" lvl="0" marL="0" rtl="0" algn="l">
              <a:spcBef>
                <a:spcPts val="1200"/>
              </a:spcBef>
              <a:spcAft>
                <a:spcPts val="1200"/>
              </a:spcAft>
              <a:buNone/>
            </a:pPr>
            <a:r>
              <a:rPr lang="en"/>
              <a:t>We better hurry or we will be late to Chorus.</a:t>
            </a:r>
            <a:endParaRPr/>
          </a:p>
        </p:txBody>
      </p:sp>
      <p:sp>
        <p:nvSpPr>
          <p:cNvPr id="70" name="Google Shape;70;p14"/>
          <p:cNvSpPr txBox="1"/>
          <p:nvPr/>
        </p:nvSpPr>
        <p:spPr>
          <a:xfrm>
            <a:off x="698400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ldjump" r:id="rId3"/>
              </a:rPr>
              <a:t>Click here to go to the next slide.</a:t>
            </a:r>
            <a:endParaRPr>
              <a:latin typeface="Source Code Pro"/>
              <a:ea typeface="Source Code Pro"/>
              <a:cs typeface="Source Code Pro"/>
              <a:sym typeface="Source Code Pro"/>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32"/>
          <p:cNvSpPr txBox="1"/>
          <p:nvPr>
            <p:ph idx="4294967295" type="body"/>
          </p:nvPr>
        </p:nvSpPr>
        <p:spPr>
          <a:xfrm>
            <a:off x="311700" y="972900"/>
            <a:ext cx="8520600" cy="3099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	KNOCK KNOCK.</a:t>
            </a:r>
            <a:endParaRPr/>
          </a:p>
          <a:p>
            <a:pPr indent="0" lvl="0" marL="0" rtl="0" algn="l">
              <a:spcBef>
                <a:spcPts val="1200"/>
              </a:spcBef>
              <a:spcAft>
                <a:spcPts val="0"/>
              </a:spcAft>
              <a:buNone/>
            </a:pPr>
            <a:r>
              <a:rPr lang="en"/>
              <a:t>	“Sho? Sho sho?”</a:t>
            </a:r>
            <a:endParaRPr/>
          </a:p>
          <a:p>
            <a:pPr indent="0" lvl="0" marL="0" rtl="0" algn="l">
              <a:spcBef>
                <a:spcPts val="1200"/>
              </a:spcBef>
              <a:spcAft>
                <a:spcPts val="0"/>
              </a:spcAft>
              <a:buNone/>
            </a:pPr>
            <a:r>
              <a:rPr lang="en"/>
              <a:t>	Sho heard her sister knocking even over her music, but she was scared her tear marks were </a:t>
            </a:r>
            <a:r>
              <a:rPr lang="en"/>
              <a:t>still</a:t>
            </a:r>
            <a:r>
              <a:rPr lang="en"/>
              <a:t> visible.</a:t>
            </a:r>
            <a:endParaRPr/>
          </a:p>
          <a:p>
            <a:pPr indent="0" lvl="0" marL="0" rtl="0" algn="l">
              <a:spcBef>
                <a:spcPts val="1200"/>
              </a:spcBef>
              <a:spcAft>
                <a:spcPts val="0"/>
              </a:spcAft>
              <a:buNone/>
            </a:pPr>
            <a:r>
              <a:rPr lang="en"/>
              <a:t>	“Come on..Sho?”</a:t>
            </a:r>
            <a:endParaRPr/>
          </a:p>
          <a:p>
            <a:pPr indent="0" lvl="0" marL="0" rtl="0" algn="l">
              <a:spcBef>
                <a:spcPts val="1200"/>
              </a:spcBef>
              <a:spcAft>
                <a:spcPts val="1200"/>
              </a:spcAft>
              <a:buNone/>
            </a:pPr>
            <a:r>
              <a:rPr lang="en"/>
              <a:t>	Sho opened the door.</a:t>
            </a:r>
            <a:endParaRPr/>
          </a:p>
        </p:txBody>
      </p:sp>
      <p:sp>
        <p:nvSpPr>
          <p:cNvPr id="192" name="Google Shape;192;p32"/>
          <p:cNvSpPr txBox="1"/>
          <p:nvPr>
            <p:ph idx="4294967295" type="title"/>
          </p:nvPr>
        </p:nvSpPr>
        <p:spPr>
          <a:xfrm>
            <a:off x="0" y="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Careful With the Truth</a:t>
            </a:r>
            <a:endParaRPr/>
          </a:p>
        </p:txBody>
      </p:sp>
      <p:sp>
        <p:nvSpPr>
          <p:cNvPr id="193" name="Google Shape;193;p32"/>
          <p:cNvSpPr txBox="1"/>
          <p:nvPr/>
        </p:nvSpPr>
        <p:spPr>
          <a:xfrm>
            <a:off x="698400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nextslide"/>
              </a:rPr>
              <a:t>Click here to go to the next slide.</a:t>
            </a:r>
            <a:endParaRPr>
              <a:latin typeface="Source Code Pro"/>
              <a:ea typeface="Source Code Pro"/>
              <a:cs typeface="Source Code Pro"/>
              <a:sym typeface="Source Code Pro"/>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3"/>
          <p:cNvSpPr txBox="1"/>
          <p:nvPr>
            <p:ph idx="4294967295" type="body"/>
          </p:nvPr>
        </p:nvSpPr>
        <p:spPr>
          <a:xfrm>
            <a:off x="130875" y="475800"/>
            <a:ext cx="8701500" cy="388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	“So that’s what has been eating you and why you are buried in your books! Oh, Sho.  You know that Science is hard.  Especially, AP Freshman year.  This is not middle school.  Heck remember?  You skipped your 7th grade year when a lot of this Biology was covered.  I mean I know everyone thought you should skip a grade, but not me.  I knew. Look, you got to cut yourself some slack. I mean this fall has been horrible for me to.  I know you think I can do it all, but I have had to study too!  You just do not even know. I have been getting up earlier than you and going to bed later. You just have not noticed. I am sorry. You should have told me.”</a:t>
            </a:r>
            <a:endParaRPr sz="1000"/>
          </a:p>
          <a:p>
            <a:pPr indent="0" lvl="0" marL="0" rtl="0" algn="l">
              <a:spcBef>
                <a:spcPts val="1200"/>
              </a:spcBef>
              <a:spcAft>
                <a:spcPts val="0"/>
              </a:spcAft>
              <a:buNone/>
            </a:pPr>
            <a:r>
              <a:rPr lang="en" sz="1000"/>
              <a:t>	“I know, I know, but right now you are like the mom.  AND you going to school AND you are starting over at college. In high school, you had so many friends.  So many.  Now, you are just here.  Here with your stupid sister who is a C-.”</a:t>
            </a:r>
            <a:endParaRPr sz="1000"/>
          </a:p>
          <a:p>
            <a:pPr indent="0" lvl="0" marL="0" rtl="0" algn="l">
              <a:spcBef>
                <a:spcPts val="1200"/>
              </a:spcBef>
              <a:spcAft>
                <a:spcPts val="0"/>
              </a:spcAft>
              <a:buNone/>
            </a:pPr>
            <a:r>
              <a:rPr lang="en" sz="1000"/>
              <a:t>	“GIRL! You are not a C-. Let me tell you the truth.  The truth is a hard thing for kids your age.  You have been pushing yourself your whole life.  You kept at your studies sure, but then I noticed in high school you were doing these clubs like me, and honestly I was happy because you just seemed so okay with JUST being a good kid who studies that you were missing out.  But let me tell you, there is a way to do both.  You are going to have to work hard at your studies and your friendships. You have to open up.  Let people in or you will be alone.”</a:t>
            </a:r>
            <a:endParaRPr sz="1000"/>
          </a:p>
          <a:p>
            <a:pPr indent="0" lvl="0" marL="0" rtl="0" algn="l">
              <a:spcBef>
                <a:spcPts val="1200"/>
              </a:spcBef>
              <a:spcAft>
                <a:spcPts val="0"/>
              </a:spcAft>
              <a:buNone/>
            </a:pPr>
            <a:r>
              <a:rPr lang="en" sz="1000"/>
              <a:t>	“That’s the </a:t>
            </a:r>
            <a:r>
              <a:rPr lang="en" sz="1000"/>
              <a:t>truth</a:t>
            </a:r>
            <a:r>
              <a:rPr lang="en" sz="1000"/>
              <a:t>?</a:t>
            </a:r>
            <a:endParaRPr sz="1000"/>
          </a:p>
          <a:p>
            <a:pPr indent="0" lvl="0" marL="0" rtl="0" algn="l">
              <a:spcBef>
                <a:spcPts val="1200"/>
              </a:spcBef>
              <a:spcAft>
                <a:spcPts val="1200"/>
              </a:spcAft>
              <a:buNone/>
            </a:pPr>
            <a:r>
              <a:rPr lang="en" sz="1000"/>
              <a:t>	“Yes, be careful with truth.  </a:t>
            </a:r>
            <a:r>
              <a:rPr lang="en" sz="1000"/>
              <a:t>There</a:t>
            </a:r>
            <a:r>
              <a:rPr lang="en" sz="1000"/>
              <a:t> is more than one idea of truth.  And right now, you also need to be truthful with mom.  She is actually really worried about you!  I think she is worried about both of us.  We just all need to communicate.”</a:t>
            </a:r>
            <a:endParaRPr sz="1000"/>
          </a:p>
        </p:txBody>
      </p:sp>
      <p:sp>
        <p:nvSpPr>
          <p:cNvPr id="199" name="Google Shape;199;p33"/>
          <p:cNvSpPr txBox="1"/>
          <p:nvPr>
            <p:ph idx="4294967295" type="title"/>
          </p:nvPr>
        </p:nvSpPr>
        <p:spPr>
          <a:xfrm>
            <a:off x="0" y="0"/>
            <a:ext cx="8520600" cy="475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2200"/>
              <a:t>Careful With the Truth</a:t>
            </a:r>
            <a:endParaRPr sz="2200"/>
          </a:p>
        </p:txBody>
      </p:sp>
      <p:sp>
        <p:nvSpPr>
          <p:cNvPr id="200" name="Google Shape;200;p33"/>
          <p:cNvSpPr txBox="1"/>
          <p:nvPr/>
        </p:nvSpPr>
        <p:spPr>
          <a:xfrm>
            <a:off x="698400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nextslide"/>
              </a:rPr>
              <a:t>Click here to go to the next slide.</a:t>
            </a:r>
            <a:endParaRPr>
              <a:latin typeface="Source Code Pro"/>
              <a:ea typeface="Source Code Pro"/>
              <a:cs typeface="Source Code Pro"/>
              <a:sym typeface="Source Code Pro"/>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4"/>
          <p:cNvSpPr txBox="1"/>
          <p:nvPr>
            <p:ph idx="4294967295" type="body"/>
          </p:nvPr>
        </p:nvSpPr>
        <p:spPr>
          <a:xfrm>
            <a:off x="130875" y="685250"/>
            <a:ext cx="8520600" cy="36747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lang="en"/>
              <a:t>	BARK BARK!!!!</a:t>
            </a:r>
            <a:endParaRPr/>
          </a:p>
          <a:p>
            <a:pPr indent="0" lvl="0" marL="0" rtl="0" algn="l">
              <a:spcBef>
                <a:spcPts val="1200"/>
              </a:spcBef>
              <a:spcAft>
                <a:spcPts val="0"/>
              </a:spcAft>
              <a:buNone/>
            </a:pPr>
            <a:r>
              <a:rPr lang="en"/>
              <a:t>	“Mom’s home!” Naomi rushed to the door while Tish and Shoshanna smiled from dining room kitchen books sprawled out with highlighters and notecards mixed in with skittles and MM’s.</a:t>
            </a:r>
            <a:endParaRPr/>
          </a:p>
          <a:p>
            <a:pPr indent="457200" lvl="0" marL="0" rtl="0" algn="l">
              <a:spcBef>
                <a:spcPts val="1200"/>
              </a:spcBef>
              <a:spcAft>
                <a:spcPts val="0"/>
              </a:spcAft>
              <a:buNone/>
            </a:pPr>
            <a:r>
              <a:rPr lang="en"/>
              <a:t>“Hey mom!  Tired?”</a:t>
            </a:r>
            <a:endParaRPr/>
          </a:p>
          <a:p>
            <a:pPr indent="0" lvl="0" marL="457200" rtl="0" algn="l">
              <a:spcBef>
                <a:spcPts val="1200"/>
              </a:spcBef>
              <a:spcAft>
                <a:spcPts val="0"/>
              </a:spcAft>
              <a:buNone/>
            </a:pPr>
            <a:r>
              <a:rPr lang="en"/>
              <a:t>“Well, to tell you the truth. YES!  I am. But hey!  What do I see here?  Mmmm skittles.</a:t>
            </a:r>
            <a:endParaRPr/>
          </a:p>
          <a:p>
            <a:pPr indent="0" lvl="0" marL="457200" rtl="0" algn="l">
              <a:spcBef>
                <a:spcPts val="1200"/>
              </a:spcBef>
              <a:spcAft>
                <a:spcPts val="0"/>
              </a:spcAft>
              <a:buNone/>
            </a:pPr>
            <a:r>
              <a:rPr lang="en"/>
              <a:t>Shoshana looked at Tish, and Tish looked at her.</a:t>
            </a:r>
            <a:endParaRPr/>
          </a:p>
          <a:p>
            <a:pPr indent="0" lvl="0" marL="457200" rtl="0" algn="l">
              <a:spcBef>
                <a:spcPts val="1200"/>
              </a:spcBef>
              <a:spcAft>
                <a:spcPts val="0"/>
              </a:spcAft>
              <a:buNone/>
            </a:pPr>
            <a:r>
              <a:rPr lang="en"/>
              <a:t>“Mom, can we talk to you about something?”</a:t>
            </a:r>
            <a:endParaRPr/>
          </a:p>
          <a:p>
            <a:pPr indent="0" lvl="0" marL="457200" rtl="0" algn="l">
              <a:spcBef>
                <a:spcPts val="1200"/>
              </a:spcBef>
              <a:spcAft>
                <a:spcPts val="0"/>
              </a:spcAft>
              <a:buNone/>
            </a:pPr>
            <a:r>
              <a:rPr lang="en"/>
              <a:t>“Sure...what is it?  You get the lead solo?”</a:t>
            </a:r>
            <a:endParaRPr/>
          </a:p>
          <a:p>
            <a:pPr indent="0" lvl="0" marL="457200" rtl="0" algn="l">
              <a:spcBef>
                <a:spcPts val="1200"/>
              </a:spcBef>
              <a:spcAft>
                <a:spcPts val="1200"/>
              </a:spcAft>
              <a:buNone/>
            </a:pPr>
            <a:r>
              <a:rPr lang="en"/>
              <a:t>“Ummm no mom.  See the thing is. Well, I just.” </a:t>
            </a:r>
            <a:endParaRPr/>
          </a:p>
        </p:txBody>
      </p:sp>
      <p:sp>
        <p:nvSpPr>
          <p:cNvPr id="206" name="Google Shape;206;p34"/>
          <p:cNvSpPr txBox="1"/>
          <p:nvPr>
            <p:ph idx="4294967295" type="title"/>
          </p:nvPr>
        </p:nvSpPr>
        <p:spPr>
          <a:xfrm>
            <a:off x="0" y="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Careful With the Truth</a:t>
            </a:r>
            <a:endParaRPr/>
          </a:p>
        </p:txBody>
      </p:sp>
      <p:sp>
        <p:nvSpPr>
          <p:cNvPr id="207" name="Google Shape;207;p34"/>
          <p:cNvSpPr txBox="1"/>
          <p:nvPr/>
        </p:nvSpPr>
        <p:spPr>
          <a:xfrm>
            <a:off x="698400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nextslide"/>
              </a:rPr>
              <a:t>Click here to go to the next slide.</a:t>
            </a:r>
            <a:endParaRPr>
              <a:latin typeface="Source Code Pro"/>
              <a:ea typeface="Source Code Pro"/>
              <a:cs typeface="Source Code Pro"/>
              <a:sym typeface="Source Code Pro"/>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5"/>
          <p:cNvSpPr txBox="1"/>
          <p:nvPr/>
        </p:nvSpPr>
        <p:spPr>
          <a:xfrm>
            <a:off x="291325" y="210975"/>
            <a:ext cx="8629500" cy="3668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rgbClr val="000000"/>
              </a:buClr>
              <a:buSzPts val="523"/>
              <a:buFont typeface="Arial"/>
              <a:buNone/>
            </a:pPr>
            <a:r>
              <a:rPr lang="en" sz="1455">
                <a:solidFill>
                  <a:schemeClr val="dk2"/>
                </a:solidFill>
                <a:latin typeface="Source Code Pro"/>
                <a:ea typeface="Source Code Pro"/>
                <a:cs typeface="Source Code Pro"/>
                <a:sym typeface="Source Code Pro"/>
              </a:rPr>
              <a:t>“I just...can’t get good grades on these hard tests.  In fact, I am making C’s.   I lied to you.  I lied to the family. I lied to myself.  I just need help.  I can’t do it all.  I can’t!”  Tears started to drop onto the table.</a:t>
            </a:r>
            <a:endParaRPr sz="1455">
              <a:solidFill>
                <a:schemeClr val="dk2"/>
              </a:solidFill>
              <a:latin typeface="Source Code Pro"/>
              <a:ea typeface="Source Code Pro"/>
              <a:cs typeface="Source Code Pro"/>
              <a:sym typeface="Source Code Pro"/>
            </a:endParaRPr>
          </a:p>
          <a:p>
            <a:pPr indent="0" lvl="0" marL="0" rtl="0" algn="l">
              <a:lnSpc>
                <a:spcPct val="115000"/>
              </a:lnSpc>
              <a:spcBef>
                <a:spcPts val="1200"/>
              </a:spcBef>
              <a:spcAft>
                <a:spcPts val="0"/>
              </a:spcAft>
              <a:buNone/>
            </a:pPr>
            <a:r>
              <a:rPr lang="en" sz="1455">
                <a:solidFill>
                  <a:schemeClr val="dk2"/>
                </a:solidFill>
                <a:latin typeface="Source Code Pro"/>
                <a:ea typeface="Source Code Pro"/>
                <a:cs typeface="Source Code Pro"/>
                <a:sym typeface="Source Code Pro"/>
              </a:rPr>
              <a:t>	Sho’s mom’s face went from a look of stern concern to calm.  Next thing Sho knew she was being hugged super tight. Then she realized her whole family was hugging her...Naomi was hugging the hardest it seemed.  Shoshana looked up and realized that she was not alone.  In fact, everyone in her family needed to start talking.  She just needed to be the first.</a:t>
            </a:r>
            <a:endParaRPr sz="1455">
              <a:solidFill>
                <a:schemeClr val="dk2"/>
              </a:solidFill>
              <a:latin typeface="Source Code Pro"/>
              <a:ea typeface="Source Code Pro"/>
              <a:cs typeface="Source Code Pro"/>
              <a:sym typeface="Source Code Pro"/>
            </a:endParaRPr>
          </a:p>
          <a:p>
            <a:pPr indent="0" lvl="0" marL="0" rtl="0" algn="l">
              <a:lnSpc>
                <a:spcPct val="115000"/>
              </a:lnSpc>
              <a:spcBef>
                <a:spcPts val="1200"/>
              </a:spcBef>
              <a:spcAft>
                <a:spcPts val="0"/>
              </a:spcAft>
              <a:buNone/>
            </a:pPr>
            <a:r>
              <a:t/>
            </a:r>
            <a:endParaRPr sz="1455">
              <a:solidFill>
                <a:schemeClr val="dk2"/>
              </a:solidFill>
              <a:latin typeface="Source Code Pro"/>
              <a:ea typeface="Source Code Pro"/>
              <a:cs typeface="Source Code Pro"/>
              <a:sym typeface="Source Code Pro"/>
            </a:endParaRPr>
          </a:p>
          <a:p>
            <a:pPr indent="0" lvl="0" marL="0" rtl="0" algn="ctr">
              <a:lnSpc>
                <a:spcPct val="115000"/>
              </a:lnSpc>
              <a:spcBef>
                <a:spcPts val="1200"/>
              </a:spcBef>
              <a:spcAft>
                <a:spcPts val="0"/>
              </a:spcAft>
              <a:buClr>
                <a:srgbClr val="000000"/>
              </a:buClr>
              <a:buSzPts val="523"/>
              <a:buFont typeface="Arial"/>
              <a:buNone/>
            </a:pPr>
            <a:r>
              <a:rPr lang="en" sz="1455">
                <a:solidFill>
                  <a:schemeClr val="dk2"/>
                </a:solidFill>
                <a:latin typeface="Source Code Pro"/>
                <a:ea typeface="Source Code Pro"/>
                <a:cs typeface="Source Code Pro"/>
                <a:sym typeface="Source Code Pro"/>
              </a:rPr>
              <a:t>THE END</a:t>
            </a:r>
            <a:endParaRPr sz="1455">
              <a:solidFill>
                <a:schemeClr val="dk2"/>
              </a:solidFill>
              <a:latin typeface="Source Code Pro"/>
              <a:ea typeface="Source Code Pro"/>
              <a:cs typeface="Source Code Pro"/>
              <a:sym typeface="Source Code Pro"/>
            </a:endParaRPr>
          </a:p>
          <a:p>
            <a:pPr indent="0" lvl="0" marL="0" rtl="0" algn="l">
              <a:spcBef>
                <a:spcPts val="1200"/>
              </a:spcBef>
              <a:spcAft>
                <a:spcPts val="0"/>
              </a:spcAft>
              <a:buNone/>
            </a:pPr>
            <a:r>
              <a:t/>
            </a:r>
            <a:endParaRPr sz="1900">
              <a:latin typeface="Source Code Pro"/>
              <a:ea typeface="Source Code Pro"/>
              <a:cs typeface="Source Code Pro"/>
              <a:sym typeface="Source Code Pro"/>
            </a:endParaRPr>
          </a:p>
        </p:txBody>
      </p:sp>
      <p:sp>
        <p:nvSpPr>
          <p:cNvPr id="213" name="Google Shape;213;p35"/>
          <p:cNvSpPr txBox="1"/>
          <p:nvPr/>
        </p:nvSpPr>
        <p:spPr>
          <a:xfrm>
            <a:off x="5213825" y="4169050"/>
            <a:ext cx="3000000" cy="6156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firstslide"/>
              </a:rPr>
              <a:t>Click here to go to the first slide.</a:t>
            </a:r>
            <a:endParaRPr>
              <a:latin typeface="Source Code Pro"/>
              <a:ea typeface="Source Code Pro"/>
              <a:cs typeface="Source Code Pro"/>
              <a:sym typeface="Source Code Pr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txBox="1"/>
          <p:nvPr>
            <p:ph idx="2" type="body"/>
          </p:nvPr>
        </p:nvSpPr>
        <p:spPr>
          <a:xfrm>
            <a:off x="4698400" y="125800"/>
            <a:ext cx="4332900" cy="4294500"/>
          </a:xfrm>
          <a:prstGeom prst="rect">
            <a:avLst/>
          </a:prstGeom>
        </p:spPr>
        <p:txBody>
          <a:bodyPr anchorCtr="0" anchor="t" bIns="91425" lIns="91425" spcFirstLastPara="1" rIns="91425" wrap="square" tIns="91425">
            <a:normAutofit fontScale="70000" lnSpcReduction="10000"/>
          </a:bodyPr>
          <a:lstStyle/>
          <a:p>
            <a:pPr indent="0" lvl="0" marL="0" rtl="0" algn="l">
              <a:spcBef>
                <a:spcPts val="0"/>
              </a:spcBef>
              <a:spcAft>
                <a:spcPts val="0"/>
              </a:spcAft>
              <a:buNone/>
            </a:pPr>
            <a:r>
              <a:rPr lang="en"/>
              <a:t>	Sho did not look forward to Chorus.  She only joined to make more friends. The pressure for her to make awesome grades was super real, but she knew if she was going to have any kind of balance, she had to make some friends.  It was hard being the youngest in her class and not having lived in that small town very long.  Sho knew a lot...too much.  She always had.  She could always get the answers faster and her room was littered with awards, but it was not a typical teenage room, and she knew it.  She was missing that social aspect.  </a:t>
            </a:r>
            <a:endParaRPr/>
          </a:p>
          <a:p>
            <a:pPr indent="0" lvl="0" marL="0" rtl="0" algn="l">
              <a:spcBef>
                <a:spcPts val="1200"/>
              </a:spcBef>
              <a:spcAft>
                <a:spcPts val="0"/>
              </a:spcAft>
              <a:buNone/>
            </a:pPr>
            <a:r>
              <a:rPr lang="en"/>
              <a:t>	</a:t>
            </a:r>
            <a:r>
              <a:rPr i="1" lang="en"/>
              <a:t>I am a C- in Science and a D+ in friendships right now.  Ugggg.</a:t>
            </a:r>
            <a:endParaRPr i="1"/>
          </a:p>
          <a:p>
            <a:pPr indent="0" lvl="0" marL="0" rtl="0" algn="l">
              <a:spcBef>
                <a:spcPts val="1200"/>
              </a:spcBef>
              <a:spcAft>
                <a:spcPts val="1200"/>
              </a:spcAft>
              <a:buNone/>
            </a:pPr>
            <a:r>
              <a:rPr lang="en"/>
              <a:t>	“Alright gang let’s start warming up!  We have a concert coming up soon so we want to do our best.”</a:t>
            </a:r>
            <a:endParaRPr/>
          </a:p>
        </p:txBody>
      </p:sp>
      <p:sp>
        <p:nvSpPr>
          <p:cNvPr id="76" name="Google Shape;76;p15"/>
          <p:cNvSpPr txBox="1"/>
          <p:nvPr>
            <p:ph type="title"/>
          </p:nvPr>
        </p:nvSpPr>
        <p:spPr>
          <a:xfrm>
            <a:off x="265500" y="1078750"/>
            <a:ext cx="4045200" cy="17892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C-</a:t>
            </a:r>
            <a:endParaRPr/>
          </a:p>
        </p:txBody>
      </p:sp>
      <p:sp>
        <p:nvSpPr>
          <p:cNvPr id="77" name="Google Shape;77;p15"/>
          <p:cNvSpPr txBox="1"/>
          <p:nvPr/>
        </p:nvSpPr>
        <p:spPr>
          <a:xfrm>
            <a:off x="698400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ldjump" r:id="rId3"/>
              </a:rPr>
              <a:t>Click here to go to the next slide.</a:t>
            </a:r>
            <a:endParaRPr>
              <a:latin typeface="Source Code Pro"/>
              <a:ea typeface="Source Code Pro"/>
              <a:cs typeface="Source Code Pro"/>
              <a:sym typeface="Source Code Pr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txBox="1"/>
          <p:nvPr>
            <p:ph idx="1" type="body"/>
          </p:nvPr>
        </p:nvSpPr>
        <p:spPr>
          <a:xfrm>
            <a:off x="311700" y="1468825"/>
            <a:ext cx="8520600" cy="30999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a:t>	Sho decided to skip lunch and just go hang out in the quad...alone.  It was too much for her to talk to even just the two girls who had befriended her for the past few weeks.  </a:t>
            </a:r>
            <a:endParaRPr/>
          </a:p>
          <a:p>
            <a:pPr indent="0" lvl="0" marL="0" rtl="0" algn="l">
              <a:spcBef>
                <a:spcPts val="1200"/>
              </a:spcBef>
              <a:spcAft>
                <a:spcPts val="0"/>
              </a:spcAft>
              <a:buNone/>
            </a:pPr>
            <a:r>
              <a:rPr lang="en"/>
              <a:t>	</a:t>
            </a:r>
            <a:r>
              <a:rPr i="1" lang="en"/>
              <a:t>C-, C+, C-.  I wish two negatives would make a positive like math. </a:t>
            </a:r>
            <a:endParaRPr i="1"/>
          </a:p>
          <a:p>
            <a:pPr indent="0" lvl="0" marL="0" rtl="0" algn="l">
              <a:spcBef>
                <a:spcPts val="1200"/>
              </a:spcBef>
              <a:spcAft>
                <a:spcPts val="0"/>
              </a:spcAft>
              <a:buNone/>
            </a:pPr>
            <a:r>
              <a:rPr lang="en"/>
              <a:t>	Sho was disheartened.  She knew she had to make a plan.  Something had to give.  </a:t>
            </a:r>
            <a:endParaRPr/>
          </a:p>
          <a:p>
            <a:pPr indent="0" lvl="0" marL="0" rtl="0" algn="l">
              <a:spcBef>
                <a:spcPts val="1200"/>
              </a:spcBef>
              <a:spcAft>
                <a:spcPts val="1200"/>
              </a:spcAft>
              <a:buNone/>
            </a:pPr>
            <a:r>
              <a:rPr lang="en"/>
              <a:t>	Sho decided she had to do better studying for a longer period of time instead of just here and there.  AP Science was super hard.  This was the first class that had ever challenged her.  She needed to get it together.  </a:t>
            </a:r>
            <a:endParaRPr/>
          </a:p>
        </p:txBody>
      </p:sp>
      <p:sp>
        <p:nvSpPr>
          <p:cNvPr id="83" name="Google Shape;83;p16"/>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a:t>
            </a:r>
            <a:endParaRPr/>
          </a:p>
        </p:txBody>
      </p:sp>
      <p:sp>
        <p:nvSpPr>
          <p:cNvPr id="84" name="Google Shape;84;p16"/>
          <p:cNvSpPr txBox="1"/>
          <p:nvPr/>
        </p:nvSpPr>
        <p:spPr>
          <a:xfrm>
            <a:off x="698400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ldjump" r:id="rId3"/>
              </a:rPr>
              <a:t>Click here to go to the next slide.</a:t>
            </a:r>
            <a:endParaRPr>
              <a:latin typeface="Source Code Pro"/>
              <a:ea typeface="Source Code Pro"/>
              <a:cs typeface="Source Code Pro"/>
              <a:sym typeface="Source Code Pr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7"/>
          <p:cNvSpPr txBox="1"/>
          <p:nvPr>
            <p:ph idx="1" type="body"/>
          </p:nvPr>
        </p:nvSpPr>
        <p:spPr>
          <a:xfrm>
            <a:off x="311700" y="1468825"/>
            <a:ext cx="8520600" cy="3099900"/>
          </a:xfrm>
          <a:prstGeom prst="rect">
            <a:avLst/>
          </a:prstGeom>
        </p:spPr>
        <p:txBody>
          <a:bodyPr anchorCtr="0" anchor="t" bIns="91425" lIns="91425" spcFirstLastPara="1" rIns="91425" wrap="square" tIns="91425">
            <a:normAutofit fontScale="70000" lnSpcReduction="10000"/>
          </a:bodyPr>
          <a:lstStyle/>
          <a:p>
            <a:pPr indent="457200" lvl="0" marL="0" rtl="0" algn="l">
              <a:spcBef>
                <a:spcPts val="0"/>
              </a:spcBef>
              <a:spcAft>
                <a:spcPts val="0"/>
              </a:spcAft>
              <a:buNone/>
            </a:pPr>
            <a:r>
              <a:rPr lang="en"/>
              <a:t>While walking home from Chorus practice, Sho noticed that one of the sidewalks was blocked due to </a:t>
            </a:r>
            <a:r>
              <a:rPr lang="en"/>
              <a:t>construction</a:t>
            </a:r>
            <a:r>
              <a:rPr lang="en"/>
              <a:t>. SHe would have to take another way.  </a:t>
            </a:r>
            <a:endParaRPr/>
          </a:p>
          <a:p>
            <a:pPr indent="457200" lvl="0" marL="0" rtl="0" algn="l">
              <a:spcBef>
                <a:spcPts val="1200"/>
              </a:spcBef>
              <a:spcAft>
                <a:spcPts val="0"/>
              </a:spcAft>
              <a:buNone/>
            </a:pPr>
            <a:r>
              <a:rPr lang="en"/>
              <a:t>After zigzagging around a few blocks, she saw a cafe she had not </a:t>
            </a:r>
            <a:r>
              <a:rPr lang="en"/>
              <a:t>really</a:t>
            </a:r>
            <a:r>
              <a:rPr lang="en"/>
              <a:t> noticed before.  People were outside laughing and sharing stories.  Inside was harder to see.  Sho was in a mood, so she thought she would just go in for a break.  When she walked in, she was greeted with the </a:t>
            </a:r>
            <a:r>
              <a:rPr lang="en"/>
              <a:t>smell</a:t>
            </a:r>
            <a:r>
              <a:rPr lang="en"/>
              <a:t> of antiquated couches, coffee beans roasting, and the faint smell of roses mixed with old books.  People sat at little tables huddled with books or a newspaper.  A large bookcase with a cubby hole cut out seemed to call her name.  It was heaven.  A place that seemed just for her.  </a:t>
            </a:r>
            <a:endParaRPr/>
          </a:p>
          <a:p>
            <a:pPr indent="457200" lvl="0" marL="0" rtl="0" algn="l">
              <a:spcBef>
                <a:spcPts val="1200"/>
              </a:spcBef>
              <a:spcAft>
                <a:spcPts val="1200"/>
              </a:spcAft>
              <a:buNone/>
            </a:pPr>
            <a:r>
              <a:rPr lang="en"/>
              <a:t>She ordered an Americano and crawled in </a:t>
            </a:r>
            <a:r>
              <a:rPr lang="en"/>
              <a:t>surrounded</a:t>
            </a:r>
            <a:r>
              <a:rPr lang="en"/>
              <a:t> by purple velvet.  It was miles away from the stress of earlier.  </a:t>
            </a:r>
            <a:r>
              <a:rPr lang="en"/>
              <a:t>Then</a:t>
            </a:r>
            <a:r>
              <a:rPr lang="en"/>
              <a:t> it hit her.  Why could she not have a place of </a:t>
            </a:r>
            <a:r>
              <a:rPr lang="en"/>
              <a:t>calm</a:t>
            </a:r>
            <a:r>
              <a:rPr lang="en"/>
              <a:t> and study away from everyone?  The noise of the cafe created a buzz that allowed her to just be immersed in it.  She did not feel like a C- here.</a:t>
            </a:r>
            <a:endParaRPr/>
          </a:p>
        </p:txBody>
      </p:sp>
      <p:sp>
        <p:nvSpPr>
          <p:cNvPr id="90" name="Google Shape;90;p17"/>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a:t>
            </a:r>
            <a:endParaRPr/>
          </a:p>
        </p:txBody>
      </p:sp>
      <p:sp>
        <p:nvSpPr>
          <p:cNvPr id="91" name="Google Shape;91;p17"/>
          <p:cNvSpPr txBox="1"/>
          <p:nvPr/>
        </p:nvSpPr>
        <p:spPr>
          <a:xfrm>
            <a:off x="698400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ldjump" r:id="rId3"/>
              </a:rPr>
              <a:t>Click here to go to the next slide.</a:t>
            </a:r>
            <a:endParaRPr>
              <a:latin typeface="Source Code Pro"/>
              <a:ea typeface="Source Code Pro"/>
              <a:cs typeface="Source Code Pro"/>
              <a:sym typeface="Source Code Pr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8"/>
          <p:cNvSpPr txBox="1"/>
          <p:nvPr>
            <p:ph idx="2" type="body"/>
          </p:nvPr>
        </p:nvSpPr>
        <p:spPr>
          <a:xfrm>
            <a:off x="4698400" y="125800"/>
            <a:ext cx="4332900" cy="37602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1200"/>
              </a:spcAft>
              <a:buNone/>
            </a:pPr>
            <a:r>
              <a:rPr lang="en"/>
              <a:t>	The next few weeks the cafe became like a second home.  She became a type of regular on Thursday afternoons until the night would start to creep in through the window, and she knew she had to make her way home.  The guilt would creep too.  Her family thought she was at Chorus practice singing and making friends.  She was not.  It killed her, but she needed this time.  She had to have it. Yet, at what cost to her relationship with her mom?  Even though her mom had her own stress, did that mean Sho could not share her own? </a:t>
            </a:r>
            <a:endParaRPr/>
          </a:p>
        </p:txBody>
      </p:sp>
      <p:sp>
        <p:nvSpPr>
          <p:cNvPr id="97" name="Google Shape;97;p18"/>
          <p:cNvSpPr txBox="1"/>
          <p:nvPr>
            <p:ph type="title"/>
          </p:nvPr>
        </p:nvSpPr>
        <p:spPr>
          <a:xfrm>
            <a:off x="265500" y="1078750"/>
            <a:ext cx="4045200" cy="17892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Cafe</a:t>
            </a:r>
            <a:endParaRPr/>
          </a:p>
        </p:txBody>
      </p:sp>
      <p:sp>
        <p:nvSpPr>
          <p:cNvPr id="98" name="Google Shape;98;p18"/>
          <p:cNvSpPr txBox="1"/>
          <p:nvPr/>
        </p:nvSpPr>
        <p:spPr>
          <a:xfrm>
            <a:off x="5617775" y="4040950"/>
            <a:ext cx="1705800" cy="1031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100" u="sng">
                <a:solidFill>
                  <a:schemeClr val="hlink"/>
                </a:solidFill>
                <a:latin typeface="Source Code Pro"/>
                <a:ea typeface="Source Code Pro"/>
                <a:cs typeface="Source Code Pro"/>
                <a:sym typeface="Source Code Pro"/>
                <a:hlinkClick action="ppaction://hlinksldjump" r:id="rId3"/>
              </a:rPr>
              <a:t>Click here if you want Sho to continue studying at the cafe next week.</a:t>
            </a:r>
            <a:endParaRPr sz="1100">
              <a:latin typeface="Source Code Pro"/>
              <a:ea typeface="Source Code Pro"/>
              <a:cs typeface="Source Code Pro"/>
              <a:sym typeface="Source Code Pro"/>
            </a:endParaRPr>
          </a:p>
        </p:txBody>
      </p:sp>
      <p:sp>
        <p:nvSpPr>
          <p:cNvPr id="99" name="Google Shape;99;p18"/>
          <p:cNvSpPr txBox="1"/>
          <p:nvPr/>
        </p:nvSpPr>
        <p:spPr>
          <a:xfrm>
            <a:off x="7516275" y="4040950"/>
            <a:ext cx="1450200" cy="10314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b="1" lang="en" sz="1100" u="sng">
                <a:solidFill>
                  <a:schemeClr val="hlink"/>
                </a:solidFill>
                <a:latin typeface="Source Code Pro"/>
                <a:ea typeface="Source Code Pro"/>
                <a:cs typeface="Source Code Pro"/>
                <a:sym typeface="Source Code Pro"/>
                <a:hlinkClick action="ppaction://hlinksldjump" r:id="rId4"/>
              </a:rPr>
              <a:t>Click here  if you want Sho to attempt to tell her mom the truth.</a:t>
            </a:r>
            <a:endParaRPr b="1" sz="1100">
              <a:latin typeface="Source Code Pro"/>
              <a:ea typeface="Source Code Pro"/>
              <a:cs typeface="Source Code Pro"/>
              <a:sym typeface="Source Code Pr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9"/>
          <p:cNvSpPr txBox="1"/>
          <p:nvPr/>
        </p:nvSpPr>
        <p:spPr>
          <a:xfrm>
            <a:off x="1678800" y="863950"/>
            <a:ext cx="5786400" cy="615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previousslide"/>
              </a:rPr>
              <a:t>Intentionally</a:t>
            </a:r>
            <a:r>
              <a:rPr lang="en" u="sng">
                <a:solidFill>
                  <a:schemeClr val="hlink"/>
                </a:solidFill>
                <a:latin typeface="Source Code Pro"/>
                <a:ea typeface="Source Code Pro"/>
                <a:cs typeface="Source Code Pro"/>
                <a:sym typeface="Source Code Pro"/>
                <a:hlinkClick action="ppaction://hlinkshowjump?jump=previousslide"/>
              </a:rPr>
              <a:t> left blank.</a:t>
            </a:r>
            <a:endParaRPr>
              <a:latin typeface="Source Code Pro"/>
              <a:ea typeface="Source Code Pro"/>
              <a:cs typeface="Source Code Pro"/>
              <a:sym typeface="Source Code Pro"/>
            </a:endParaRPr>
          </a:p>
          <a:p>
            <a:pPr indent="0" lvl="0" marL="0" rtl="0" algn="ct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previousslide"/>
              </a:rPr>
              <a:t>Click to go back to last slide.</a:t>
            </a:r>
            <a:endParaRPr>
              <a:latin typeface="Source Code Pro"/>
              <a:ea typeface="Source Code Pro"/>
              <a:cs typeface="Source Code Pro"/>
              <a:sym typeface="Source Code Pr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0"/>
          <p:cNvSpPr txBox="1"/>
          <p:nvPr>
            <p:ph idx="1" type="body"/>
          </p:nvPr>
        </p:nvSpPr>
        <p:spPr>
          <a:xfrm>
            <a:off x="311700" y="1468825"/>
            <a:ext cx="8520600" cy="3099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	“Let’s all welcome our singers tonight!”</a:t>
            </a:r>
            <a:endParaRPr/>
          </a:p>
          <a:p>
            <a:pPr indent="457200" lvl="0" marL="0" rtl="0" algn="l">
              <a:spcBef>
                <a:spcPts val="1200"/>
              </a:spcBef>
              <a:spcAft>
                <a:spcPts val="0"/>
              </a:spcAft>
              <a:buNone/>
            </a:pPr>
            <a:r>
              <a:rPr lang="en"/>
              <a:t>The show was about to start, so Sho knew it was her cue to start to pack up.  Yet, as she was putting her notes in her bag...there she was!  Sakura!  She was in a super cool outfit and her hair was up.  Sho had never seen her like that.  Sakura made her way to the stage.  </a:t>
            </a:r>
            <a:endParaRPr/>
          </a:p>
          <a:p>
            <a:pPr indent="457200" lvl="0" marL="0" rtl="0" algn="l">
              <a:spcBef>
                <a:spcPts val="1200"/>
              </a:spcBef>
              <a:spcAft>
                <a:spcPts val="1200"/>
              </a:spcAft>
              <a:buNone/>
            </a:pPr>
            <a:r>
              <a:rPr lang="en"/>
              <a:t>Sho decided to stay.   </a:t>
            </a:r>
            <a:endParaRPr/>
          </a:p>
        </p:txBody>
      </p:sp>
      <p:sp>
        <p:nvSpPr>
          <p:cNvPr id="110" name="Google Shape;110;p20"/>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Cafe Central</a:t>
            </a:r>
            <a:endParaRPr/>
          </a:p>
        </p:txBody>
      </p:sp>
      <p:sp>
        <p:nvSpPr>
          <p:cNvPr id="111" name="Google Shape;111;p20"/>
          <p:cNvSpPr txBox="1"/>
          <p:nvPr/>
        </p:nvSpPr>
        <p:spPr>
          <a:xfrm>
            <a:off x="698400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nextslide"/>
              </a:rPr>
              <a:t>Click here to go to the next slide.</a:t>
            </a:r>
            <a:endParaRPr>
              <a:latin typeface="Source Code Pro"/>
              <a:ea typeface="Source Code Pro"/>
              <a:cs typeface="Source Code Pro"/>
              <a:sym typeface="Source Code Pr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1"/>
          <p:cNvSpPr txBox="1"/>
          <p:nvPr>
            <p:ph idx="4294967295" type="body"/>
          </p:nvPr>
        </p:nvSpPr>
        <p:spPr>
          <a:xfrm>
            <a:off x="311700" y="1468825"/>
            <a:ext cx="8520600" cy="30999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	“WOOOOOOOO!  Let’s give it up for Sakura!  WOW!  Just amazing!  I am so glad you went first tonight.”</a:t>
            </a:r>
            <a:endParaRPr/>
          </a:p>
          <a:p>
            <a:pPr indent="457200" lvl="0" marL="0" rtl="0" algn="l">
              <a:spcBef>
                <a:spcPts val="1200"/>
              </a:spcBef>
              <a:spcAft>
                <a:spcPts val="0"/>
              </a:spcAft>
              <a:buNone/>
            </a:pPr>
            <a:r>
              <a:rPr lang="en"/>
              <a:t>Sakura made her way off the stage with her cheeks red, but she appeared happy. Sho was nervous to talk to her friend because she felt like maybe Sakura did not want her to know she was there.  Sho tried to get out of the cubby, but she fell. </a:t>
            </a:r>
            <a:endParaRPr/>
          </a:p>
          <a:p>
            <a:pPr indent="457200" lvl="0" marL="0" rtl="0" algn="l">
              <a:spcBef>
                <a:spcPts val="1200"/>
              </a:spcBef>
              <a:spcAft>
                <a:spcPts val="0"/>
              </a:spcAft>
              <a:buNone/>
            </a:pPr>
            <a:r>
              <a:rPr lang="en"/>
              <a:t>“Oh, my god? Is that you Sho?”</a:t>
            </a:r>
            <a:endParaRPr/>
          </a:p>
          <a:p>
            <a:pPr indent="457200" lvl="0" marL="0" rtl="0" algn="l">
              <a:spcBef>
                <a:spcPts val="1200"/>
              </a:spcBef>
              <a:spcAft>
                <a:spcPts val="1200"/>
              </a:spcAft>
              <a:buNone/>
            </a:pPr>
            <a:r>
              <a:rPr lang="en"/>
              <a:t>   </a:t>
            </a:r>
            <a:endParaRPr/>
          </a:p>
        </p:txBody>
      </p:sp>
      <p:sp>
        <p:nvSpPr>
          <p:cNvPr id="117" name="Google Shape;117;p21"/>
          <p:cNvSpPr txBox="1"/>
          <p:nvPr>
            <p:ph idx="4294967295"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Cafe Central</a:t>
            </a:r>
            <a:endParaRPr/>
          </a:p>
        </p:txBody>
      </p:sp>
      <p:sp>
        <p:nvSpPr>
          <p:cNvPr id="118" name="Google Shape;118;p21"/>
          <p:cNvSpPr txBox="1"/>
          <p:nvPr/>
        </p:nvSpPr>
        <p:spPr>
          <a:xfrm>
            <a:off x="6984000" y="4312200"/>
            <a:ext cx="1848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u="sng">
                <a:solidFill>
                  <a:schemeClr val="hlink"/>
                </a:solidFill>
                <a:latin typeface="Source Code Pro"/>
                <a:ea typeface="Source Code Pro"/>
                <a:cs typeface="Source Code Pro"/>
                <a:sym typeface="Source Code Pro"/>
                <a:hlinkClick action="ppaction://hlinkshowjump?jump=nextslide"/>
              </a:rPr>
              <a:t>Click here to go to the next slide.</a:t>
            </a:r>
            <a:endParaRPr>
              <a:latin typeface="Source Code Pro"/>
              <a:ea typeface="Source Code Pro"/>
              <a:cs typeface="Source Code Pro"/>
              <a:sym typeface="Source Code Pr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0838F"/>
      </a:accent5>
      <a:accent6>
        <a:srgbClr val="F8E71C"/>
      </a:accent6>
      <a:hlink>
        <a:srgbClr val="00838F"/>
      </a:hlink>
      <a:folHlink>
        <a:srgbClr val="00838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