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91802" y="612647"/>
            <a:ext cx="376039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128" y="479297"/>
            <a:ext cx="5179742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8825" y="2243073"/>
            <a:ext cx="7626349" cy="311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935" y="2042160"/>
            <a:ext cx="537972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9790" marR="5080" indent="-847725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Your</a:t>
            </a:r>
            <a:r>
              <a:rPr sz="8000" spc="-125" dirty="0"/>
              <a:t> </a:t>
            </a:r>
            <a:r>
              <a:rPr sz="8000" spc="-5" dirty="0"/>
              <a:t>Health </a:t>
            </a:r>
            <a:r>
              <a:rPr sz="8000" spc="-2210" dirty="0"/>
              <a:t> </a:t>
            </a:r>
            <a:r>
              <a:rPr sz="8000" spc="-10" dirty="0"/>
              <a:t>Triangle</a:t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44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165340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5.)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avoid using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tobacco,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alcohol, and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other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drugs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40386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44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461884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6.)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see a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doctor and dentist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regular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checkups.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1148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104" y="2042160"/>
            <a:ext cx="2727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Part</a:t>
            </a:r>
            <a:r>
              <a:rPr sz="8000" spc="-120" dirty="0"/>
              <a:t> </a:t>
            </a:r>
            <a:r>
              <a:rPr sz="8000" dirty="0"/>
              <a:t>2</a:t>
            </a:r>
            <a:endParaRPr sz="8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793" y="150367"/>
            <a:ext cx="51504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Label</a:t>
            </a:r>
            <a:r>
              <a:rPr sz="5400" spc="-210" dirty="0"/>
              <a:t> </a:t>
            </a:r>
            <a:r>
              <a:rPr sz="5400" dirty="0"/>
              <a:t>your</a:t>
            </a:r>
            <a:r>
              <a:rPr sz="5400" spc="-55" dirty="0"/>
              <a:t> </a:t>
            </a:r>
            <a:r>
              <a:rPr sz="5400" spc="-5" dirty="0"/>
              <a:t>paper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8825" y="2087879"/>
            <a:ext cx="5952490" cy="30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40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40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Triangle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Mental/Emotional</a:t>
            </a:r>
            <a:r>
              <a:rPr sz="3200" u="heavy" spc="-5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1.)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2.)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3.)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4.)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5.)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6.)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084" y="1376679"/>
            <a:ext cx="72377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172085" indent="-63754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For</a:t>
            </a:r>
            <a:r>
              <a:rPr sz="4000" spc="-30" dirty="0"/>
              <a:t> </a:t>
            </a:r>
            <a:r>
              <a:rPr sz="4000" spc="-5" dirty="0"/>
              <a:t>each</a:t>
            </a:r>
            <a:r>
              <a:rPr sz="4000" spc="-25" dirty="0"/>
              <a:t> </a:t>
            </a:r>
            <a:r>
              <a:rPr sz="4000" dirty="0"/>
              <a:t>statement</a:t>
            </a:r>
            <a:r>
              <a:rPr sz="4000" spc="-25" dirty="0"/>
              <a:t> </a:t>
            </a:r>
            <a:r>
              <a:rPr sz="4000" spc="-10" dirty="0"/>
              <a:t>that</a:t>
            </a:r>
            <a:r>
              <a:rPr sz="4000" spc="-25" dirty="0"/>
              <a:t> </a:t>
            </a:r>
            <a:r>
              <a:rPr sz="4000" spc="-10" dirty="0"/>
              <a:t>follows </a:t>
            </a:r>
            <a:r>
              <a:rPr sz="4000" spc="-1100" dirty="0"/>
              <a:t> </a:t>
            </a:r>
            <a:r>
              <a:rPr sz="4000" spc="-5" dirty="0"/>
              <a:t>answer</a:t>
            </a:r>
            <a:r>
              <a:rPr sz="4000" spc="-15" dirty="0"/>
              <a:t> </a:t>
            </a:r>
            <a:r>
              <a:rPr sz="4000" spc="-10" dirty="0"/>
              <a:t>YES</a:t>
            </a:r>
            <a:r>
              <a:rPr sz="4000" spc="-25" dirty="0"/>
              <a:t> </a:t>
            </a:r>
            <a:r>
              <a:rPr sz="4000" spc="-5" dirty="0"/>
              <a:t>or</a:t>
            </a:r>
            <a:r>
              <a:rPr sz="4000" spc="-15" dirty="0"/>
              <a:t> </a:t>
            </a:r>
            <a:r>
              <a:rPr sz="4000" spc="-5" dirty="0"/>
              <a:t>NO</a:t>
            </a:r>
            <a:r>
              <a:rPr sz="4000" spc="-15" dirty="0"/>
              <a:t> </a:t>
            </a:r>
            <a:r>
              <a:rPr sz="4000" spc="-5" dirty="0"/>
              <a:t>on</a:t>
            </a:r>
            <a:r>
              <a:rPr sz="4000" spc="-15" dirty="0"/>
              <a:t> </a:t>
            </a:r>
            <a:r>
              <a:rPr sz="4000" dirty="0"/>
              <a:t>your</a:t>
            </a:r>
            <a:endParaRPr sz="4000"/>
          </a:p>
          <a:p>
            <a:pPr marL="565150" marR="5080" indent="-368300">
              <a:lnSpc>
                <a:spcPct val="100000"/>
              </a:lnSpc>
            </a:pPr>
            <a:r>
              <a:rPr sz="4000" spc="-5" dirty="0"/>
              <a:t>paper depending upon whether </a:t>
            </a:r>
            <a:r>
              <a:rPr sz="4000" spc="-1105" dirty="0"/>
              <a:t> </a:t>
            </a:r>
            <a:r>
              <a:rPr sz="4000" spc="-10" dirty="0"/>
              <a:t>the</a:t>
            </a:r>
            <a:r>
              <a:rPr sz="4000" spc="-20" dirty="0"/>
              <a:t> </a:t>
            </a:r>
            <a:r>
              <a:rPr sz="4000" dirty="0"/>
              <a:t>statement</a:t>
            </a:r>
            <a:r>
              <a:rPr sz="4000" spc="-15" dirty="0"/>
              <a:t> </a:t>
            </a:r>
            <a:r>
              <a:rPr sz="4000" spc="-5" dirty="0"/>
              <a:t>is</a:t>
            </a:r>
            <a:r>
              <a:rPr sz="4000" spc="-15" dirty="0"/>
              <a:t> </a:t>
            </a:r>
            <a:r>
              <a:rPr sz="4000" spc="-10" dirty="0"/>
              <a:t>true</a:t>
            </a:r>
            <a:r>
              <a:rPr sz="4000" spc="-15" dirty="0"/>
              <a:t> </a:t>
            </a:r>
            <a:r>
              <a:rPr sz="4000" spc="-10" dirty="0"/>
              <a:t>for</a:t>
            </a:r>
            <a:r>
              <a:rPr sz="4000" spc="-20" dirty="0"/>
              <a:t> </a:t>
            </a:r>
            <a:r>
              <a:rPr sz="4000" dirty="0"/>
              <a:t>you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17" y="6126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dirty="0"/>
              <a:t>Mental/Emotional 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00976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1.)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generally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feel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good about myself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accept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who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am.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4753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17" y="6126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dirty="0"/>
              <a:t>Mental/Emotional 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6826250" cy="15703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2.)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express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feelings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clearly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calmly,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even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when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am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angry</a:t>
            </a:r>
            <a:endParaRPr sz="3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25"/>
              </a:spcBef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or</a:t>
            </a:r>
            <a:r>
              <a:rPr sz="32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sad.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4753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8217" y="6126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Mental/Emotional 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025" y="2424048"/>
            <a:ext cx="5373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662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3.)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accept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helpful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criticism.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4753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17" y="6126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dirty="0"/>
              <a:t>Mental/Emotional 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1725" y="2424048"/>
            <a:ext cx="674814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4300">
              <a:lnSpc>
                <a:spcPct val="100499"/>
              </a:lnSpc>
              <a:spcBef>
                <a:spcPts val="80"/>
              </a:spcBef>
              <a:tabLst>
                <a:tab pos="105092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4.)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have at least one activity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enjoy.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4753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4417" y="7650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Mental/Emotional 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025" y="2424048"/>
            <a:ext cx="7155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5.)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feel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like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people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like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accept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me.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4753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21" y="612647"/>
            <a:ext cx="6071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Today’s</a:t>
            </a:r>
            <a:r>
              <a:rPr spc="-55" dirty="0"/>
              <a:t> </a:t>
            </a:r>
            <a:r>
              <a:rPr spc="-5" dirty="0"/>
              <a:t>Learning</a:t>
            </a:r>
            <a:r>
              <a:rPr spc="-45" dirty="0"/>
              <a:t> </a:t>
            </a:r>
            <a:r>
              <a:rPr spc="-5" dirty="0"/>
              <a:t>Target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2556" y="2432177"/>
            <a:ext cx="6478905" cy="16732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13384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To be able to describe </a:t>
            </a:r>
            <a:r>
              <a:rPr sz="3600" spc="-10" dirty="0">
                <a:solidFill>
                  <a:srgbClr val="70AABE"/>
                </a:solidFill>
                <a:latin typeface="Arial"/>
                <a:cs typeface="Arial"/>
              </a:rPr>
              <a:t>the </a:t>
            </a: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 relationship</a:t>
            </a:r>
            <a:r>
              <a:rPr sz="3600" spc="-35" dirty="0">
                <a:solidFill>
                  <a:srgbClr val="70AAB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between</a:t>
            </a:r>
            <a:r>
              <a:rPr sz="3600" spc="-30" dirty="0">
                <a:solidFill>
                  <a:srgbClr val="70AAB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health</a:t>
            </a:r>
            <a:r>
              <a:rPr sz="3600" spc="-35" dirty="0">
                <a:solidFill>
                  <a:srgbClr val="70AAB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marL="2300605">
              <a:lnSpc>
                <a:spcPts val="4215"/>
              </a:lnSpc>
            </a:pPr>
            <a:r>
              <a:rPr sz="3600" spc="-5" dirty="0">
                <a:solidFill>
                  <a:srgbClr val="70AABE"/>
                </a:solidFill>
                <a:latin typeface="Arial"/>
                <a:cs typeface="Arial"/>
              </a:rPr>
              <a:t>wellness!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17" y="841247"/>
            <a:ext cx="434276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34745" marR="5080" indent="-1122680">
              <a:lnSpc>
                <a:spcPts val="5250"/>
              </a:lnSpc>
              <a:spcBef>
                <a:spcPts val="229"/>
              </a:spcBef>
            </a:pPr>
            <a:r>
              <a:rPr dirty="0"/>
              <a:t>Mental/Emotional 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009130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6.)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like to learn new information and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develop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new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skills.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4724400"/>
            <a:ext cx="1878011" cy="1644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86" y="551522"/>
            <a:ext cx="1801167" cy="13401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104" y="2042160"/>
            <a:ext cx="2727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Part</a:t>
            </a:r>
            <a:r>
              <a:rPr sz="8000" spc="-120" dirty="0"/>
              <a:t> </a:t>
            </a:r>
            <a:r>
              <a:rPr sz="8000" dirty="0"/>
              <a:t>3</a:t>
            </a:r>
            <a:endParaRPr sz="8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793" y="150367"/>
            <a:ext cx="51504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Label</a:t>
            </a:r>
            <a:r>
              <a:rPr sz="5400" spc="-210" dirty="0"/>
              <a:t> </a:t>
            </a:r>
            <a:r>
              <a:rPr sz="5400" dirty="0"/>
              <a:t>your</a:t>
            </a:r>
            <a:r>
              <a:rPr sz="5400" spc="-55" dirty="0"/>
              <a:t> </a:t>
            </a:r>
            <a:r>
              <a:rPr sz="5400" spc="-5" dirty="0"/>
              <a:t>paper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8825" y="2087879"/>
            <a:ext cx="5952490" cy="30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40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40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Triangle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u="heavy" spc="-1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Social</a:t>
            </a:r>
            <a:r>
              <a:rPr sz="3200" u="heavy" spc="-5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1.)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2.)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3.)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4.)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5.)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6.)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084" y="1376679"/>
            <a:ext cx="72377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172085" indent="-63754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For</a:t>
            </a:r>
            <a:r>
              <a:rPr sz="4000" spc="-30" dirty="0"/>
              <a:t> </a:t>
            </a:r>
            <a:r>
              <a:rPr sz="4000" spc="-5" dirty="0"/>
              <a:t>each</a:t>
            </a:r>
            <a:r>
              <a:rPr sz="4000" spc="-25" dirty="0"/>
              <a:t> </a:t>
            </a:r>
            <a:r>
              <a:rPr sz="4000" dirty="0"/>
              <a:t>statement</a:t>
            </a:r>
            <a:r>
              <a:rPr sz="4000" spc="-25" dirty="0"/>
              <a:t> </a:t>
            </a:r>
            <a:r>
              <a:rPr sz="4000" spc="-10" dirty="0"/>
              <a:t>that</a:t>
            </a:r>
            <a:r>
              <a:rPr sz="4000" spc="-25" dirty="0"/>
              <a:t> </a:t>
            </a:r>
            <a:r>
              <a:rPr sz="4000" spc="-10" dirty="0"/>
              <a:t>follows </a:t>
            </a:r>
            <a:r>
              <a:rPr sz="4000" spc="-1100" dirty="0"/>
              <a:t> </a:t>
            </a:r>
            <a:r>
              <a:rPr sz="4000" spc="-5" dirty="0"/>
              <a:t>answer</a:t>
            </a:r>
            <a:r>
              <a:rPr sz="4000" spc="-15" dirty="0"/>
              <a:t> </a:t>
            </a:r>
            <a:r>
              <a:rPr sz="4000" spc="-10" dirty="0"/>
              <a:t>YES</a:t>
            </a:r>
            <a:r>
              <a:rPr sz="4000" spc="-25" dirty="0"/>
              <a:t> </a:t>
            </a:r>
            <a:r>
              <a:rPr sz="4000" spc="-5" dirty="0"/>
              <a:t>or</a:t>
            </a:r>
            <a:r>
              <a:rPr sz="4000" spc="-15" dirty="0"/>
              <a:t> </a:t>
            </a:r>
            <a:r>
              <a:rPr sz="4000" spc="-5" dirty="0"/>
              <a:t>NO</a:t>
            </a:r>
            <a:r>
              <a:rPr sz="4000" spc="-15" dirty="0"/>
              <a:t> </a:t>
            </a:r>
            <a:r>
              <a:rPr sz="4000" spc="-5" dirty="0"/>
              <a:t>on</a:t>
            </a:r>
            <a:r>
              <a:rPr sz="4000" spc="-15" dirty="0"/>
              <a:t> </a:t>
            </a:r>
            <a:r>
              <a:rPr sz="4000" dirty="0"/>
              <a:t>your</a:t>
            </a:r>
            <a:endParaRPr sz="4000"/>
          </a:p>
          <a:p>
            <a:pPr marL="565150" marR="5080" indent="-368300">
              <a:lnSpc>
                <a:spcPct val="100000"/>
              </a:lnSpc>
            </a:pPr>
            <a:r>
              <a:rPr sz="4000" spc="-5" dirty="0"/>
              <a:t>paper depending upon whether </a:t>
            </a:r>
            <a:r>
              <a:rPr sz="4000" spc="-1105" dirty="0"/>
              <a:t> </a:t>
            </a:r>
            <a:r>
              <a:rPr sz="4000" spc="-10" dirty="0"/>
              <a:t>the</a:t>
            </a:r>
            <a:r>
              <a:rPr sz="4000" spc="-20" dirty="0"/>
              <a:t> </a:t>
            </a:r>
            <a:r>
              <a:rPr sz="4000" dirty="0"/>
              <a:t>statement</a:t>
            </a:r>
            <a:r>
              <a:rPr sz="4000" spc="-15" dirty="0"/>
              <a:t> </a:t>
            </a:r>
            <a:r>
              <a:rPr sz="4000" spc="-5" dirty="0"/>
              <a:t>is</a:t>
            </a:r>
            <a:r>
              <a:rPr sz="4000" spc="-15" dirty="0"/>
              <a:t> </a:t>
            </a:r>
            <a:r>
              <a:rPr sz="4000" spc="-10" dirty="0"/>
              <a:t>true</a:t>
            </a:r>
            <a:r>
              <a:rPr sz="4000" spc="-15" dirty="0"/>
              <a:t> </a:t>
            </a:r>
            <a:r>
              <a:rPr sz="4000" spc="-10" dirty="0"/>
              <a:t>for</a:t>
            </a:r>
            <a:r>
              <a:rPr sz="4000" spc="-20" dirty="0"/>
              <a:t> </a:t>
            </a:r>
            <a:r>
              <a:rPr sz="4000" dirty="0"/>
              <a:t>you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776473"/>
            <a:ext cx="6558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1.)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have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least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one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close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friend.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49594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776473"/>
            <a:ext cx="6714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2.)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respect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care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family.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8832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776473"/>
            <a:ext cx="7280909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1039494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3.)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know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how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disagree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others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without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getting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angry.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6546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225" y="2776473"/>
            <a:ext cx="4628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662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4.)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am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good</a:t>
            </a:r>
            <a:r>
              <a:rPr sz="32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listener.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6546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776473"/>
            <a:ext cx="667067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5.)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get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support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from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others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when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need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6546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776473"/>
            <a:ext cx="644588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6.)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say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no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if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people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ask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me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do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something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harmful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or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wrong.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1819274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654626"/>
            <a:ext cx="2412999" cy="1669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304" y="2346960"/>
            <a:ext cx="2727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Part</a:t>
            </a:r>
            <a:r>
              <a:rPr sz="8000" spc="-120" dirty="0"/>
              <a:t> </a:t>
            </a:r>
            <a:r>
              <a:rPr sz="8000" dirty="0"/>
              <a:t>1</a:t>
            </a:r>
            <a:endParaRPr sz="8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104" y="2042160"/>
            <a:ext cx="2727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Part</a:t>
            </a:r>
            <a:r>
              <a:rPr sz="8000" spc="-120" dirty="0"/>
              <a:t> </a:t>
            </a:r>
            <a:r>
              <a:rPr sz="8000" dirty="0"/>
              <a:t>4</a:t>
            </a:r>
            <a:endParaRPr sz="8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4928" y="841247"/>
            <a:ext cx="321881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387350">
              <a:lnSpc>
                <a:spcPts val="5250"/>
              </a:lnSpc>
              <a:spcBef>
                <a:spcPts val="229"/>
              </a:spcBef>
            </a:pPr>
            <a:r>
              <a:rPr spc="-5" dirty="0"/>
              <a:t>Analyzing </a:t>
            </a:r>
            <a:r>
              <a:rPr dirty="0"/>
              <a:t> </a:t>
            </a:r>
            <a:r>
              <a:rPr spc="-10" dirty="0"/>
              <a:t>Your</a:t>
            </a:r>
            <a:r>
              <a:rPr spc="-105" dirty="0"/>
              <a:t> </a:t>
            </a:r>
            <a:r>
              <a:rPr spc="-5" dirty="0"/>
              <a:t>Results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2123" rIns="0" bIns="0" rtlCol="0">
            <a:spAutoFit/>
          </a:bodyPr>
          <a:lstStyle/>
          <a:p>
            <a:pPr marL="452120" marR="5080" indent="-45085">
              <a:lnSpc>
                <a:spcPts val="4300"/>
              </a:lnSpc>
              <a:spcBef>
                <a:spcPts val="260"/>
              </a:spcBef>
            </a:pPr>
            <a:r>
              <a:rPr sz="3600" spc="-5" dirty="0"/>
              <a:t>On </a:t>
            </a:r>
            <a:r>
              <a:rPr sz="3600" dirty="0"/>
              <a:t>your sheet </a:t>
            </a:r>
            <a:r>
              <a:rPr sz="3600" spc="-5" dirty="0"/>
              <a:t>of paper, </a:t>
            </a:r>
            <a:r>
              <a:rPr sz="3600" dirty="0"/>
              <a:t>you </a:t>
            </a:r>
            <a:r>
              <a:rPr sz="3600" spc="-5" dirty="0"/>
              <a:t>will </a:t>
            </a:r>
            <a:r>
              <a:rPr sz="3600" dirty="0"/>
              <a:t> </a:t>
            </a:r>
            <a:r>
              <a:rPr sz="3600" spc="-5" dirty="0"/>
              <a:t>draw</a:t>
            </a:r>
            <a:r>
              <a:rPr sz="3600" spc="-20" dirty="0"/>
              <a:t> </a:t>
            </a:r>
            <a:r>
              <a:rPr sz="3600" dirty="0"/>
              <a:t>a</a:t>
            </a:r>
            <a:r>
              <a:rPr sz="3600" spc="-15" dirty="0"/>
              <a:t> </a:t>
            </a:r>
            <a:r>
              <a:rPr sz="3600" spc="-10" dirty="0"/>
              <a:t>triangle</a:t>
            </a:r>
            <a:r>
              <a:rPr sz="3600" spc="-20" dirty="0"/>
              <a:t> </a:t>
            </a:r>
            <a:r>
              <a:rPr sz="3600" spc="-10" dirty="0"/>
              <a:t>that</a:t>
            </a:r>
            <a:r>
              <a:rPr sz="3600" spc="-20" dirty="0"/>
              <a:t> </a:t>
            </a:r>
            <a:r>
              <a:rPr sz="3600" spc="-5" dirty="0"/>
              <a:t>will</a:t>
            </a:r>
            <a:r>
              <a:rPr sz="3600" spc="-15" dirty="0"/>
              <a:t> </a:t>
            </a:r>
            <a:r>
              <a:rPr sz="3600" spc="-5" dirty="0"/>
              <a:t>allow</a:t>
            </a:r>
            <a:r>
              <a:rPr sz="3600" spc="-15" dirty="0"/>
              <a:t> </a:t>
            </a:r>
            <a:r>
              <a:rPr sz="3600" dirty="0"/>
              <a:t>you</a:t>
            </a:r>
            <a:endParaRPr sz="3600"/>
          </a:p>
          <a:p>
            <a:pPr marL="1289685" marR="307340" indent="-533400">
              <a:lnSpc>
                <a:spcPts val="4350"/>
              </a:lnSpc>
            </a:pPr>
            <a:r>
              <a:rPr sz="3600" spc="-5" dirty="0"/>
              <a:t>to</a:t>
            </a:r>
            <a:r>
              <a:rPr sz="3600" spc="-25" dirty="0"/>
              <a:t> </a:t>
            </a:r>
            <a:r>
              <a:rPr sz="3600" dirty="0"/>
              <a:t>see</a:t>
            </a:r>
            <a:r>
              <a:rPr sz="3600" spc="-20" dirty="0"/>
              <a:t> </a:t>
            </a:r>
            <a:r>
              <a:rPr sz="3600" spc="-5" dirty="0"/>
              <a:t>if</a:t>
            </a:r>
            <a:r>
              <a:rPr sz="3600" spc="-15" dirty="0"/>
              <a:t> </a:t>
            </a:r>
            <a:r>
              <a:rPr sz="3600" dirty="0"/>
              <a:t>your</a:t>
            </a:r>
            <a:r>
              <a:rPr sz="3600" spc="-20" dirty="0"/>
              <a:t> </a:t>
            </a:r>
            <a:r>
              <a:rPr sz="3600" spc="-5" dirty="0"/>
              <a:t>health</a:t>
            </a:r>
            <a:r>
              <a:rPr sz="3600" spc="-20" dirty="0"/>
              <a:t> </a:t>
            </a:r>
            <a:r>
              <a:rPr sz="3600" spc="-10" dirty="0"/>
              <a:t>triangle</a:t>
            </a:r>
            <a:r>
              <a:rPr sz="3600" spc="-20" dirty="0"/>
              <a:t> </a:t>
            </a:r>
            <a:r>
              <a:rPr sz="3600" spc="-5" dirty="0"/>
              <a:t>is </a:t>
            </a:r>
            <a:r>
              <a:rPr sz="3600" spc="-985" dirty="0"/>
              <a:t> </a:t>
            </a:r>
            <a:r>
              <a:rPr sz="3600" spc="-5" dirty="0"/>
              <a:t>balanced</a:t>
            </a:r>
            <a:r>
              <a:rPr sz="3600" spc="-20" dirty="0"/>
              <a:t> </a:t>
            </a:r>
            <a:r>
              <a:rPr sz="3600" spc="-5" dirty="0"/>
              <a:t>or</a:t>
            </a:r>
            <a:r>
              <a:rPr sz="3600" spc="-20" dirty="0"/>
              <a:t> </a:t>
            </a:r>
            <a:r>
              <a:rPr sz="3600" spc="-5" dirty="0"/>
              <a:t>unbalanced.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4800600"/>
            <a:ext cx="1776411" cy="17525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9600" y="304800"/>
            <a:ext cx="1752600" cy="1752600"/>
            <a:chOff x="609600" y="304800"/>
            <a:chExt cx="1752600" cy="1752600"/>
          </a:xfrm>
        </p:grpSpPr>
        <p:sp>
          <p:nvSpPr>
            <p:cNvPr id="6" name="object 6"/>
            <p:cNvSpPr/>
            <p:nvPr/>
          </p:nvSpPr>
          <p:spPr>
            <a:xfrm>
              <a:off x="609600" y="30480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599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752599" y="1752599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4260" y="304800"/>
              <a:ext cx="128270" cy="1752600"/>
            </a:xfrm>
            <a:custGeom>
              <a:avLst/>
              <a:gdLst/>
              <a:ahLst/>
              <a:cxnLst/>
              <a:rect l="l" t="t" r="r" b="b"/>
              <a:pathLst>
                <a:path w="128269" h="1752600">
                  <a:moveTo>
                    <a:pt x="127939" y="1752599"/>
                  </a:moveTo>
                  <a:lnTo>
                    <a:pt x="0" y="1752599"/>
                  </a:lnTo>
                  <a:lnTo>
                    <a:pt x="0" y="1719300"/>
                  </a:lnTo>
                  <a:lnTo>
                    <a:pt x="5257" y="1690382"/>
                  </a:lnTo>
                  <a:lnTo>
                    <a:pt x="14020" y="1662341"/>
                  </a:lnTo>
                  <a:lnTo>
                    <a:pt x="23659" y="1636052"/>
                  </a:lnTo>
                  <a:lnTo>
                    <a:pt x="35928" y="1609762"/>
                  </a:lnTo>
                  <a:lnTo>
                    <a:pt x="47320" y="1583474"/>
                  </a:lnTo>
                  <a:lnTo>
                    <a:pt x="70103" y="1530895"/>
                  </a:lnTo>
                  <a:lnTo>
                    <a:pt x="84124" y="1474812"/>
                  </a:lnTo>
                  <a:lnTo>
                    <a:pt x="85000" y="1445895"/>
                  </a:lnTo>
                  <a:lnTo>
                    <a:pt x="82372" y="1416977"/>
                  </a:lnTo>
                  <a:lnTo>
                    <a:pt x="65722" y="1361770"/>
                  </a:lnTo>
                  <a:lnTo>
                    <a:pt x="37680" y="1309192"/>
                  </a:lnTo>
                  <a:lnTo>
                    <a:pt x="21031" y="1282903"/>
                  </a:lnTo>
                  <a:lnTo>
                    <a:pt x="8762" y="1254861"/>
                  </a:lnTo>
                  <a:lnTo>
                    <a:pt x="3505" y="1225067"/>
                  </a:lnTo>
                  <a:lnTo>
                    <a:pt x="2628" y="1195273"/>
                  </a:lnTo>
                  <a:lnTo>
                    <a:pt x="5257" y="1167231"/>
                  </a:lnTo>
                  <a:lnTo>
                    <a:pt x="11391" y="1140066"/>
                  </a:lnTo>
                  <a:lnTo>
                    <a:pt x="20154" y="1114653"/>
                  </a:lnTo>
                  <a:lnTo>
                    <a:pt x="69227" y="1013002"/>
                  </a:lnTo>
                  <a:lnTo>
                    <a:pt x="77990" y="985837"/>
                  </a:lnTo>
                  <a:lnTo>
                    <a:pt x="84124" y="956919"/>
                  </a:lnTo>
                  <a:lnTo>
                    <a:pt x="85877" y="921867"/>
                  </a:lnTo>
                  <a:lnTo>
                    <a:pt x="84124" y="886815"/>
                  </a:lnTo>
                  <a:lnTo>
                    <a:pt x="70103" y="818464"/>
                  </a:lnTo>
                  <a:lnTo>
                    <a:pt x="48196" y="752741"/>
                  </a:lnTo>
                  <a:lnTo>
                    <a:pt x="21031" y="688771"/>
                  </a:lnTo>
                  <a:lnTo>
                    <a:pt x="8762" y="649338"/>
                  </a:lnTo>
                  <a:lnTo>
                    <a:pt x="5257" y="610781"/>
                  </a:lnTo>
                  <a:lnTo>
                    <a:pt x="8762" y="573100"/>
                  </a:lnTo>
                  <a:lnTo>
                    <a:pt x="18402" y="534543"/>
                  </a:lnTo>
                  <a:lnTo>
                    <a:pt x="31546" y="497738"/>
                  </a:lnTo>
                  <a:lnTo>
                    <a:pt x="47320" y="460933"/>
                  </a:lnTo>
                  <a:lnTo>
                    <a:pt x="63969" y="425005"/>
                  </a:lnTo>
                  <a:lnTo>
                    <a:pt x="78866" y="389077"/>
                  </a:lnTo>
                  <a:lnTo>
                    <a:pt x="81495" y="375932"/>
                  </a:lnTo>
                  <a:lnTo>
                    <a:pt x="83248" y="360159"/>
                  </a:lnTo>
                  <a:lnTo>
                    <a:pt x="81495" y="344385"/>
                  </a:lnTo>
                  <a:lnTo>
                    <a:pt x="78866" y="331241"/>
                  </a:lnTo>
                  <a:lnTo>
                    <a:pt x="63969" y="290931"/>
                  </a:lnTo>
                  <a:lnTo>
                    <a:pt x="49072" y="249745"/>
                  </a:lnTo>
                  <a:lnTo>
                    <a:pt x="35928" y="208559"/>
                  </a:lnTo>
                  <a:lnTo>
                    <a:pt x="24536" y="166496"/>
                  </a:lnTo>
                  <a:lnTo>
                    <a:pt x="16649" y="124434"/>
                  </a:lnTo>
                  <a:lnTo>
                    <a:pt x="12268" y="82372"/>
                  </a:lnTo>
                  <a:lnTo>
                    <a:pt x="14020" y="41186"/>
                  </a:lnTo>
                  <a:lnTo>
                    <a:pt x="21031" y="0"/>
                  </a:lnTo>
                  <a:lnTo>
                    <a:pt x="127939" y="0"/>
                  </a:lnTo>
                  <a:lnTo>
                    <a:pt x="127939" y="1752599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6617" y="997089"/>
              <a:ext cx="764540" cy="1036319"/>
            </a:xfrm>
            <a:custGeom>
              <a:avLst/>
              <a:gdLst/>
              <a:ahLst/>
              <a:cxnLst/>
              <a:rect l="l" t="t" r="r" b="b"/>
              <a:pathLst>
                <a:path w="764539" h="1036319">
                  <a:moveTo>
                    <a:pt x="304076" y="158610"/>
                  </a:moveTo>
                  <a:lnTo>
                    <a:pt x="245364" y="141960"/>
                  </a:lnTo>
                  <a:lnTo>
                    <a:pt x="0" y="1011250"/>
                  </a:lnTo>
                  <a:lnTo>
                    <a:pt x="58712" y="1027899"/>
                  </a:lnTo>
                  <a:lnTo>
                    <a:pt x="304076" y="158610"/>
                  </a:lnTo>
                  <a:close/>
                </a:path>
                <a:path w="764539" h="1036319">
                  <a:moveTo>
                    <a:pt x="410984" y="0"/>
                  </a:moveTo>
                  <a:lnTo>
                    <a:pt x="349643" y="0"/>
                  </a:lnTo>
                  <a:lnTo>
                    <a:pt x="347891" y="902589"/>
                  </a:lnTo>
                  <a:lnTo>
                    <a:pt x="409232" y="902589"/>
                  </a:lnTo>
                  <a:lnTo>
                    <a:pt x="410984" y="0"/>
                  </a:lnTo>
                  <a:close/>
                </a:path>
                <a:path w="764539" h="1036319">
                  <a:moveTo>
                    <a:pt x="764120" y="1019136"/>
                  </a:moveTo>
                  <a:lnTo>
                    <a:pt x="519645" y="149847"/>
                  </a:lnTo>
                  <a:lnTo>
                    <a:pt x="460933" y="166497"/>
                  </a:lnTo>
                  <a:lnTo>
                    <a:pt x="705421" y="1035786"/>
                  </a:lnTo>
                  <a:lnTo>
                    <a:pt x="764120" y="1019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6718" y="415226"/>
              <a:ext cx="963930" cy="781050"/>
            </a:xfrm>
            <a:custGeom>
              <a:avLst/>
              <a:gdLst/>
              <a:ahLst/>
              <a:cxnLst/>
              <a:rect l="l" t="t" r="r" b="b"/>
              <a:pathLst>
                <a:path w="963930" h="781050">
                  <a:moveTo>
                    <a:pt x="963917" y="0"/>
                  </a:moveTo>
                  <a:lnTo>
                    <a:pt x="0" y="0"/>
                  </a:lnTo>
                  <a:lnTo>
                    <a:pt x="0" y="37680"/>
                  </a:lnTo>
                  <a:lnTo>
                    <a:pt x="0" y="780783"/>
                  </a:lnTo>
                  <a:lnTo>
                    <a:pt x="963917" y="780783"/>
                  </a:lnTo>
                  <a:lnTo>
                    <a:pt x="963917" y="37680"/>
                  </a:lnTo>
                  <a:lnTo>
                    <a:pt x="963917" y="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5847" y="331088"/>
              <a:ext cx="276225" cy="121920"/>
            </a:xfrm>
            <a:custGeom>
              <a:avLst/>
              <a:gdLst/>
              <a:ahLst/>
              <a:cxnLst/>
              <a:rect l="l" t="t" r="r" b="b"/>
              <a:pathLst>
                <a:path w="276225" h="121920">
                  <a:moveTo>
                    <a:pt x="276034" y="121805"/>
                  </a:moveTo>
                  <a:lnTo>
                    <a:pt x="0" y="121805"/>
                  </a:lnTo>
                  <a:lnTo>
                    <a:pt x="0" y="0"/>
                  </a:lnTo>
                  <a:lnTo>
                    <a:pt x="276034" y="0"/>
                  </a:lnTo>
                  <a:lnTo>
                    <a:pt x="276034" y="121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8730" y="792899"/>
              <a:ext cx="229870" cy="211454"/>
            </a:xfrm>
            <a:custGeom>
              <a:avLst/>
              <a:gdLst/>
              <a:ahLst/>
              <a:cxnLst/>
              <a:rect l="l" t="t" r="r" b="b"/>
              <a:pathLst>
                <a:path w="229869" h="211455">
                  <a:moveTo>
                    <a:pt x="0" y="211188"/>
                  </a:moveTo>
                  <a:lnTo>
                    <a:pt x="229590" y="211188"/>
                  </a:lnTo>
                  <a:lnTo>
                    <a:pt x="229590" y="0"/>
                  </a:lnTo>
                  <a:lnTo>
                    <a:pt x="0" y="0"/>
                  </a:lnTo>
                  <a:lnTo>
                    <a:pt x="0" y="211188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6417" y="500214"/>
              <a:ext cx="229870" cy="504190"/>
            </a:xfrm>
            <a:custGeom>
              <a:avLst/>
              <a:gdLst/>
              <a:ahLst/>
              <a:cxnLst/>
              <a:rect l="l" t="t" r="r" b="b"/>
              <a:pathLst>
                <a:path w="229869" h="504190">
                  <a:moveTo>
                    <a:pt x="0" y="503872"/>
                  </a:moveTo>
                  <a:lnTo>
                    <a:pt x="229590" y="503872"/>
                  </a:lnTo>
                  <a:lnTo>
                    <a:pt x="229590" y="0"/>
                  </a:lnTo>
                  <a:lnTo>
                    <a:pt x="0" y="0"/>
                  </a:lnTo>
                  <a:lnTo>
                    <a:pt x="0" y="5038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3888" y="666711"/>
              <a:ext cx="229870" cy="337820"/>
            </a:xfrm>
            <a:custGeom>
              <a:avLst/>
              <a:gdLst/>
              <a:ahLst/>
              <a:cxnLst/>
              <a:rect l="l" t="t" r="r" b="b"/>
              <a:pathLst>
                <a:path w="229869" h="337819">
                  <a:moveTo>
                    <a:pt x="0" y="337375"/>
                  </a:moveTo>
                  <a:lnTo>
                    <a:pt x="229590" y="337375"/>
                  </a:lnTo>
                  <a:lnTo>
                    <a:pt x="229590" y="0"/>
                  </a:lnTo>
                  <a:lnTo>
                    <a:pt x="0" y="0"/>
                  </a:lnTo>
                  <a:lnTo>
                    <a:pt x="0" y="337375"/>
                  </a:lnTo>
                  <a:close/>
                </a:path>
              </a:pathLst>
            </a:custGeom>
            <a:solidFill>
              <a:srgbClr val="D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8717" y="1004099"/>
              <a:ext cx="780415" cy="109855"/>
            </a:xfrm>
            <a:custGeom>
              <a:avLst/>
              <a:gdLst/>
              <a:ahLst/>
              <a:cxnLst/>
              <a:rect l="l" t="t" r="r" b="b"/>
              <a:pathLst>
                <a:path w="780414" h="109855">
                  <a:moveTo>
                    <a:pt x="209448" y="92011"/>
                  </a:moveTo>
                  <a:lnTo>
                    <a:pt x="33312" y="92011"/>
                  </a:lnTo>
                  <a:lnTo>
                    <a:pt x="33312" y="109537"/>
                  </a:lnTo>
                  <a:lnTo>
                    <a:pt x="209448" y="109537"/>
                  </a:lnTo>
                  <a:lnTo>
                    <a:pt x="209448" y="92011"/>
                  </a:lnTo>
                  <a:close/>
                </a:path>
                <a:path w="780414" h="109855">
                  <a:moveTo>
                    <a:pt x="480225" y="92011"/>
                  </a:moveTo>
                  <a:lnTo>
                    <a:pt x="303212" y="92011"/>
                  </a:lnTo>
                  <a:lnTo>
                    <a:pt x="303212" y="109537"/>
                  </a:lnTo>
                  <a:lnTo>
                    <a:pt x="480225" y="109537"/>
                  </a:lnTo>
                  <a:lnTo>
                    <a:pt x="480225" y="92011"/>
                  </a:lnTo>
                  <a:close/>
                </a:path>
                <a:path w="780414" h="109855">
                  <a:moveTo>
                    <a:pt x="751878" y="88506"/>
                  </a:moveTo>
                  <a:lnTo>
                    <a:pt x="574865" y="88506"/>
                  </a:lnTo>
                  <a:lnTo>
                    <a:pt x="574865" y="106032"/>
                  </a:lnTo>
                  <a:lnTo>
                    <a:pt x="751878" y="106032"/>
                  </a:lnTo>
                  <a:lnTo>
                    <a:pt x="751878" y="88506"/>
                  </a:lnTo>
                  <a:close/>
                </a:path>
                <a:path w="780414" h="109855">
                  <a:moveTo>
                    <a:pt x="77990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779907" y="61341"/>
                  </a:lnTo>
                  <a:lnTo>
                    <a:pt x="779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" y="304800"/>
              <a:ext cx="128905" cy="1752600"/>
            </a:xfrm>
            <a:custGeom>
              <a:avLst/>
              <a:gdLst/>
              <a:ahLst/>
              <a:cxnLst/>
              <a:rect l="l" t="t" r="r" b="b"/>
              <a:pathLst>
                <a:path w="128904" h="1752600">
                  <a:moveTo>
                    <a:pt x="128816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06908" y="0"/>
                  </a:lnTo>
                  <a:lnTo>
                    <a:pt x="114795" y="41186"/>
                  </a:lnTo>
                  <a:lnTo>
                    <a:pt x="115671" y="82372"/>
                  </a:lnTo>
                  <a:lnTo>
                    <a:pt x="112166" y="124434"/>
                  </a:lnTo>
                  <a:lnTo>
                    <a:pt x="104279" y="166496"/>
                  </a:lnTo>
                  <a:lnTo>
                    <a:pt x="92887" y="208559"/>
                  </a:lnTo>
                  <a:lnTo>
                    <a:pt x="79743" y="249745"/>
                  </a:lnTo>
                  <a:lnTo>
                    <a:pt x="64846" y="290931"/>
                  </a:lnTo>
                  <a:lnTo>
                    <a:pt x="49949" y="331241"/>
                  </a:lnTo>
                  <a:lnTo>
                    <a:pt x="47320" y="344385"/>
                  </a:lnTo>
                  <a:lnTo>
                    <a:pt x="46443" y="360159"/>
                  </a:lnTo>
                  <a:lnTo>
                    <a:pt x="47320" y="375932"/>
                  </a:lnTo>
                  <a:lnTo>
                    <a:pt x="49949" y="389077"/>
                  </a:lnTo>
                  <a:lnTo>
                    <a:pt x="64846" y="425005"/>
                  </a:lnTo>
                  <a:lnTo>
                    <a:pt x="81495" y="460933"/>
                  </a:lnTo>
                  <a:lnTo>
                    <a:pt x="97269" y="497738"/>
                  </a:lnTo>
                  <a:lnTo>
                    <a:pt x="110413" y="534543"/>
                  </a:lnTo>
                  <a:lnTo>
                    <a:pt x="120053" y="573100"/>
                  </a:lnTo>
                  <a:lnTo>
                    <a:pt x="123558" y="610781"/>
                  </a:lnTo>
                  <a:lnTo>
                    <a:pt x="120053" y="649338"/>
                  </a:lnTo>
                  <a:lnTo>
                    <a:pt x="107784" y="688771"/>
                  </a:lnTo>
                  <a:lnTo>
                    <a:pt x="93764" y="720318"/>
                  </a:lnTo>
                  <a:lnTo>
                    <a:pt x="80619" y="752741"/>
                  </a:lnTo>
                  <a:lnTo>
                    <a:pt x="58712" y="818464"/>
                  </a:lnTo>
                  <a:lnTo>
                    <a:pt x="44691" y="886815"/>
                  </a:lnTo>
                  <a:lnTo>
                    <a:pt x="42938" y="921867"/>
                  </a:lnTo>
                  <a:lnTo>
                    <a:pt x="44691" y="956919"/>
                  </a:lnTo>
                  <a:lnTo>
                    <a:pt x="50825" y="985837"/>
                  </a:lnTo>
                  <a:lnTo>
                    <a:pt x="59588" y="1013002"/>
                  </a:lnTo>
                  <a:lnTo>
                    <a:pt x="108661" y="1114653"/>
                  </a:lnTo>
                  <a:lnTo>
                    <a:pt x="117424" y="1140066"/>
                  </a:lnTo>
                  <a:lnTo>
                    <a:pt x="123558" y="1167231"/>
                  </a:lnTo>
                  <a:lnTo>
                    <a:pt x="126187" y="1195273"/>
                  </a:lnTo>
                  <a:lnTo>
                    <a:pt x="125310" y="1225067"/>
                  </a:lnTo>
                  <a:lnTo>
                    <a:pt x="120053" y="1254861"/>
                  </a:lnTo>
                  <a:lnTo>
                    <a:pt x="107784" y="1282903"/>
                  </a:lnTo>
                  <a:lnTo>
                    <a:pt x="91135" y="1309192"/>
                  </a:lnTo>
                  <a:lnTo>
                    <a:pt x="76238" y="1335481"/>
                  </a:lnTo>
                  <a:lnTo>
                    <a:pt x="63093" y="1361770"/>
                  </a:lnTo>
                  <a:lnTo>
                    <a:pt x="53454" y="1388935"/>
                  </a:lnTo>
                  <a:lnTo>
                    <a:pt x="46443" y="1416977"/>
                  </a:lnTo>
                  <a:lnTo>
                    <a:pt x="43814" y="1445895"/>
                  </a:lnTo>
                  <a:lnTo>
                    <a:pt x="44691" y="1474812"/>
                  </a:lnTo>
                  <a:lnTo>
                    <a:pt x="49949" y="1503730"/>
                  </a:lnTo>
                  <a:lnTo>
                    <a:pt x="58712" y="1530895"/>
                  </a:lnTo>
                  <a:lnTo>
                    <a:pt x="81495" y="1583474"/>
                  </a:lnTo>
                  <a:lnTo>
                    <a:pt x="93764" y="1609762"/>
                  </a:lnTo>
                  <a:lnTo>
                    <a:pt x="105155" y="1636052"/>
                  </a:lnTo>
                  <a:lnTo>
                    <a:pt x="114795" y="1662341"/>
                  </a:lnTo>
                  <a:lnTo>
                    <a:pt x="123558" y="1690382"/>
                  </a:lnTo>
                  <a:lnTo>
                    <a:pt x="128816" y="1719300"/>
                  </a:lnTo>
                  <a:lnTo>
                    <a:pt x="128816" y="1752599"/>
                  </a:lnTo>
                  <a:close/>
                </a:path>
              </a:pathLst>
            </a:custGeom>
            <a:solidFill>
              <a:srgbClr val="D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128" y="993647"/>
            <a:ext cx="5962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pc="-5" dirty="0"/>
              <a:t>Analyzing	</a:t>
            </a:r>
            <a:r>
              <a:rPr spc="-10" dirty="0"/>
              <a:t>Your</a:t>
            </a:r>
            <a:r>
              <a:rPr spc="-100" dirty="0"/>
              <a:t> </a:t>
            </a:r>
            <a:r>
              <a:rPr spc="-5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7725" y="2668905"/>
            <a:ext cx="7670800" cy="19589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31240" marR="5080" indent="-1019175">
              <a:lnSpc>
                <a:spcPct val="100499"/>
              </a:lnSpc>
              <a:spcBef>
                <a:spcPts val="75"/>
              </a:spcBef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Using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ruler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40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scale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below, </a:t>
            </a:r>
            <a:r>
              <a:rPr sz="4000" spc="-1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draw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Triangle!</a:t>
            </a:r>
            <a:endParaRPr sz="4000">
              <a:latin typeface="Arial"/>
              <a:cs typeface="Arial"/>
            </a:endParaRPr>
          </a:p>
          <a:p>
            <a:pPr marL="1642745">
              <a:lnSpc>
                <a:spcPct val="100000"/>
              </a:lnSpc>
              <a:spcBef>
                <a:spcPts val="800"/>
              </a:spcBef>
            </a:pP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40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=</a:t>
            </a:r>
            <a:r>
              <a:rPr sz="40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yes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answer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4724400"/>
            <a:ext cx="1776411" cy="17525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328" y="841247"/>
            <a:ext cx="3218815" cy="1362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387350">
              <a:lnSpc>
                <a:spcPts val="5250"/>
              </a:lnSpc>
              <a:spcBef>
                <a:spcPts val="229"/>
              </a:spcBef>
            </a:pPr>
            <a:r>
              <a:rPr spc="-5" dirty="0"/>
              <a:t>Analyzing </a:t>
            </a:r>
            <a:r>
              <a:rPr dirty="0"/>
              <a:t> </a:t>
            </a:r>
            <a:r>
              <a:rPr spc="-10" dirty="0"/>
              <a:t>Your</a:t>
            </a:r>
            <a:r>
              <a:rPr spc="-105" dirty="0"/>
              <a:t> </a:t>
            </a:r>
            <a:r>
              <a:rPr spc="-5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1773" y="2240279"/>
            <a:ext cx="7669530" cy="3076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7060" marR="5080" indent="-594995">
              <a:lnSpc>
                <a:spcPct val="100200"/>
              </a:lnSpc>
              <a:spcBef>
                <a:spcPts val="90"/>
              </a:spcBef>
            </a:pP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For</a:t>
            </a:r>
            <a:r>
              <a:rPr sz="40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example,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if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you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answered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3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of </a:t>
            </a:r>
            <a:r>
              <a:rPr sz="4000" spc="-1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questions in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physical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health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section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with “yes”,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then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you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would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draw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line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 that</a:t>
            </a:r>
            <a:r>
              <a:rPr sz="40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40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  <a:p>
            <a:pPr marL="2654300">
              <a:lnSpc>
                <a:spcPct val="100000"/>
              </a:lnSpc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inches</a:t>
            </a:r>
            <a:r>
              <a:rPr sz="40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long!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847" y="607567"/>
            <a:ext cx="5462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/>
              <a:t>Analyzing</a:t>
            </a:r>
            <a:r>
              <a:rPr sz="5400" spc="-100" dirty="0"/>
              <a:t> </a:t>
            </a:r>
            <a:r>
              <a:rPr sz="5400" spc="-5" dirty="0"/>
              <a:t>Results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325779" y="2440305"/>
            <a:ext cx="4479925" cy="246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0"/>
              </a:spcBef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Draw</a:t>
            </a:r>
            <a:r>
              <a:rPr sz="40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all</a:t>
            </a:r>
            <a:r>
              <a:rPr sz="40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three</a:t>
            </a:r>
            <a:r>
              <a:rPr sz="40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sides </a:t>
            </a:r>
            <a:r>
              <a:rPr sz="4000" spc="-1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of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your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triangle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 according to </a:t>
            </a:r>
            <a:r>
              <a:rPr sz="4000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3300"/>
                </a:solidFill>
                <a:latin typeface="Arial"/>
                <a:cs typeface="Arial"/>
              </a:rPr>
              <a:t>scale!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514600"/>
            <a:ext cx="2352674" cy="373856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031" y="1948179"/>
            <a:ext cx="5432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BE848A"/>
                </a:solidFill>
                <a:latin typeface="Arial"/>
                <a:cs typeface="Arial"/>
              </a:rPr>
              <a:t>Illustrating</a:t>
            </a:r>
            <a:r>
              <a:rPr sz="4000" spc="-55" dirty="0">
                <a:solidFill>
                  <a:srgbClr val="BE848A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BE848A"/>
                </a:solidFill>
                <a:latin typeface="Arial"/>
                <a:cs typeface="Arial"/>
              </a:rPr>
              <a:t>your</a:t>
            </a:r>
            <a:r>
              <a:rPr sz="4000" spc="-45" dirty="0">
                <a:solidFill>
                  <a:srgbClr val="BE848A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BE848A"/>
                </a:solidFill>
                <a:latin typeface="Arial"/>
                <a:cs typeface="Arial"/>
              </a:rPr>
              <a:t>Triangle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652" y="2432177"/>
            <a:ext cx="7181215" cy="2225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915" marR="5080" indent="-323850" algn="just">
              <a:lnSpc>
                <a:spcPct val="100200"/>
              </a:lnSpc>
              <a:spcBef>
                <a:spcPts val="90"/>
              </a:spcBef>
            </a:pP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Within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each of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the three </a:t>
            </a:r>
            <a:r>
              <a:rPr sz="3600" dirty="0">
                <a:solidFill>
                  <a:srgbClr val="003300"/>
                </a:solidFill>
                <a:latin typeface="Arial"/>
                <a:cs typeface="Arial"/>
              </a:rPr>
              <a:t>sections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of </a:t>
            </a:r>
            <a:r>
              <a:rPr sz="3600" spc="-9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00"/>
                </a:solidFill>
                <a:latin typeface="Arial"/>
                <a:cs typeface="Arial"/>
              </a:rPr>
              <a:t>your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triangle,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draw </a:t>
            </a:r>
            <a:r>
              <a:rPr sz="36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picture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that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 represents</a:t>
            </a:r>
            <a:r>
              <a:rPr sz="36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36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questions</a:t>
            </a:r>
            <a:r>
              <a:rPr sz="36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00"/>
                </a:solidFill>
                <a:latin typeface="Arial"/>
                <a:cs typeface="Arial"/>
              </a:rPr>
              <a:t>you</a:t>
            </a:r>
            <a:r>
              <a:rPr sz="36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00"/>
                </a:solidFill>
                <a:latin typeface="Arial"/>
                <a:cs typeface="Arial"/>
              </a:rPr>
              <a:t>said</a:t>
            </a:r>
            <a:endParaRPr sz="3600">
              <a:latin typeface="Arial"/>
              <a:cs typeface="Arial"/>
            </a:endParaRPr>
          </a:p>
          <a:p>
            <a:pPr marL="908685" algn="just">
              <a:lnSpc>
                <a:spcPct val="100000"/>
              </a:lnSpc>
              <a:spcBef>
                <a:spcPts val="30"/>
              </a:spcBef>
            </a:pP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“yes”</a:t>
            </a:r>
            <a:r>
              <a:rPr sz="36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to.</a:t>
            </a:r>
            <a:r>
              <a:rPr sz="36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Label</a:t>
            </a:r>
            <a:r>
              <a:rPr sz="36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3300"/>
                </a:solidFill>
                <a:latin typeface="Arial"/>
                <a:cs typeface="Arial"/>
              </a:rPr>
              <a:t>them</a:t>
            </a:r>
            <a:r>
              <a:rPr sz="36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as</a:t>
            </a:r>
            <a:r>
              <a:rPr sz="36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3300"/>
                </a:solidFill>
                <a:latin typeface="Arial"/>
                <a:cs typeface="Arial"/>
              </a:rPr>
              <a:t>well!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656" y="660272"/>
            <a:ext cx="5951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Reflect</a:t>
            </a:r>
            <a:r>
              <a:rPr spc="-40" dirty="0"/>
              <a:t> </a:t>
            </a:r>
            <a:r>
              <a:rPr spc="-5" dirty="0"/>
              <a:t>on</a:t>
            </a:r>
            <a:r>
              <a:rPr spc="-35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475" y="2119248"/>
            <a:ext cx="6659245" cy="3603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34315" marR="10160" indent="-222250">
              <a:lnSpc>
                <a:spcPct val="100499"/>
              </a:lnSpc>
              <a:spcBef>
                <a:spcPts val="80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On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back of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your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paper, write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paragraph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describing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32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Triangle.</a:t>
            </a:r>
            <a:endParaRPr sz="3200">
              <a:latin typeface="Arial"/>
              <a:cs typeface="Arial"/>
            </a:endParaRPr>
          </a:p>
          <a:p>
            <a:pPr marL="234315" marR="5080" indent="-222250">
              <a:lnSpc>
                <a:spcPct val="100099"/>
              </a:lnSpc>
              <a:spcBef>
                <a:spcPts val="620"/>
              </a:spcBef>
              <a:buAutoNum type="arabicPeriod"/>
              <a:tabLst>
                <a:tab pos="464184" algn="l"/>
              </a:tabLst>
            </a:pP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Explain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your strengths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weaknesses in each area (physical,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emotional,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social).</a:t>
            </a:r>
            <a:endParaRPr sz="3200">
              <a:latin typeface="Arial"/>
              <a:cs typeface="Arial"/>
            </a:endParaRPr>
          </a:p>
          <a:p>
            <a:pPr marL="234315" marR="160655" indent="-222250">
              <a:lnSpc>
                <a:spcPct val="100499"/>
              </a:lnSpc>
              <a:spcBef>
                <a:spcPts val="605"/>
              </a:spcBef>
              <a:buAutoNum type="arabicPeriod"/>
              <a:tabLst>
                <a:tab pos="464184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Describe how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you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will maintain or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improve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Triangle.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104" y="2042160"/>
            <a:ext cx="2727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Part</a:t>
            </a:r>
            <a:r>
              <a:rPr sz="8000" spc="-120" dirty="0"/>
              <a:t> </a:t>
            </a:r>
            <a:r>
              <a:rPr sz="8000" dirty="0"/>
              <a:t>5</a:t>
            </a:r>
            <a:endParaRPr sz="8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623" y="607567"/>
            <a:ext cx="4516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Think</a:t>
            </a:r>
            <a:r>
              <a:rPr sz="5400" spc="-60" dirty="0"/>
              <a:t> </a:t>
            </a:r>
            <a:r>
              <a:rPr sz="5400" spc="-5" dirty="0"/>
              <a:t>about</a:t>
            </a:r>
            <a:r>
              <a:rPr sz="5400" spc="-50" dirty="0"/>
              <a:t> </a:t>
            </a:r>
            <a:r>
              <a:rPr sz="5400" spc="-5" dirty="0"/>
              <a:t>it?</a:t>
            </a:r>
            <a:endParaRPr sz="5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861694" indent="-342900">
              <a:lnSpc>
                <a:spcPct val="100499"/>
              </a:lnSpc>
              <a:spcBef>
                <a:spcPts val="80"/>
              </a:spcBef>
            </a:pPr>
            <a:r>
              <a:rPr spc="-5" dirty="0"/>
              <a:t>1.) Does </a:t>
            </a:r>
            <a:r>
              <a:rPr dirty="0"/>
              <a:t>your </a:t>
            </a:r>
            <a:r>
              <a:rPr spc="-5" dirty="0"/>
              <a:t>Health </a:t>
            </a:r>
            <a:r>
              <a:rPr spc="-10" dirty="0"/>
              <a:t>Triangle </a:t>
            </a:r>
            <a:r>
              <a:rPr spc="-5" dirty="0"/>
              <a:t>have </a:t>
            </a:r>
            <a:r>
              <a:rPr spc="-875" dirty="0"/>
              <a:t> </a:t>
            </a:r>
            <a:r>
              <a:rPr spc="-5" dirty="0"/>
              <a:t>equal</a:t>
            </a:r>
            <a:r>
              <a:rPr spc="-10" dirty="0"/>
              <a:t> </a:t>
            </a:r>
            <a:r>
              <a:rPr dirty="0"/>
              <a:t>sides?</a:t>
            </a:r>
          </a:p>
          <a:p>
            <a:pPr marL="355600" marR="5080" indent="-342900">
              <a:lnSpc>
                <a:spcPct val="100499"/>
              </a:lnSpc>
              <a:spcBef>
                <a:spcPts val="605"/>
              </a:spcBef>
            </a:pPr>
            <a:r>
              <a:rPr spc="-5" dirty="0"/>
              <a:t>2.) Is </a:t>
            </a:r>
            <a:r>
              <a:rPr spc="-10" dirty="0"/>
              <a:t>there </a:t>
            </a:r>
            <a:r>
              <a:rPr spc="-5" dirty="0"/>
              <a:t>one area </a:t>
            </a:r>
            <a:r>
              <a:rPr spc="-10" dirty="0"/>
              <a:t>that </a:t>
            </a:r>
            <a:r>
              <a:rPr dirty="0"/>
              <a:t>you </a:t>
            </a:r>
            <a:r>
              <a:rPr spc="-5" dirty="0"/>
              <a:t>are </a:t>
            </a:r>
            <a:r>
              <a:rPr dirty="0"/>
              <a:t>strong </a:t>
            </a:r>
            <a:r>
              <a:rPr spc="-875" dirty="0"/>
              <a:t> </a:t>
            </a:r>
            <a:r>
              <a:rPr spc="-5" dirty="0"/>
              <a:t>in?</a:t>
            </a:r>
          </a:p>
          <a:p>
            <a:pPr marL="355600" marR="706120" indent="-342900">
              <a:lnSpc>
                <a:spcPct val="100499"/>
              </a:lnSpc>
              <a:spcBef>
                <a:spcPts val="605"/>
              </a:spcBef>
            </a:pPr>
            <a:r>
              <a:rPr spc="-5" dirty="0"/>
              <a:t>3.) Is </a:t>
            </a:r>
            <a:r>
              <a:rPr spc="-10" dirty="0"/>
              <a:t>there </a:t>
            </a:r>
            <a:r>
              <a:rPr spc="-5" dirty="0"/>
              <a:t>an area </a:t>
            </a:r>
            <a:r>
              <a:rPr spc="-10" dirty="0"/>
              <a:t>that </a:t>
            </a:r>
            <a:r>
              <a:rPr dirty="0"/>
              <a:t>you </a:t>
            </a:r>
            <a:r>
              <a:rPr spc="-5" dirty="0"/>
              <a:t>need </a:t>
            </a:r>
            <a:r>
              <a:rPr spc="-10" dirty="0"/>
              <a:t>to </a:t>
            </a:r>
            <a:r>
              <a:rPr spc="-875" dirty="0"/>
              <a:t> </a:t>
            </a:r>
            <a:r>
              <a:rPr spc="-5" dirty="0"/>
              <a:t>work</a:t>
            </a:r>
            <a:r>
              <a:rPr spc="-10" dirty="0"/>
              <a:t> </a:t>
            </a:r>
            <a:r>
              <a:rPr spc="-5" dirty="0"/>
              <a:t>on?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005" y="4806806"/>
            <a:ext cx="1236951" cy="17401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0"/>
            <a:ext cx="1343024" cy="17906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981" y="812672"/>
            <a:ext cx="4924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5" dirty="0"/>
              <a:t> </a:t>
            </a:r>
            <a:r>
              <a:rPr spc="-5" dirty="0"/>
              <a:t>Health</a:t>
            </a:r>
            <a:r>
              <a:rPr spc="-55" dirty="0"/>
              <a:t> </a:t>
            </a:r>
            <a:r>
              <a:rPr spc="-5" dirty="0"/>
              <a:t>Triangle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603625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marR="88265" indent="-362585">
              <a:lnSpc>
                <a:spcPct val="99700"/>
              </a:lnSpc>
              <a:spcBef>
                <a:spcPts val="10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 is the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measure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 our body’s efficiency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over-all</a:t>
            </a:r>
            <a:r>
              <a:rPr sz="24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well-being.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 health triangle is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measure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different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aspects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health.</a:t>
            </a:r>
            <a:endParaRPr sz="2400">
              <a:latin typeface="Arial"/>
              <a:cs typeface="Arial"/>
            </a:endParaRPr>
          </a:p>
          <a:p>
            <a:pPr marL="374650" marR="398145" indent="-362585">
              <a:lnSpc>
                <a:spcPts val="2850"/>
              </a:lnSpc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 health triangle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consists</a:t>
            </a:r>
            <a:r>
              <a:rPr sz="24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of: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Physical,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Social, and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Mental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400300"/>
            <a:ext cx="3809999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793" y="150367"/>
            <a:ext cx="51504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Label</a:t>
            </a:r>
            <a:r>
              <a:rPr sz="5400" spc="-210" dirty="0"/>
              <a:t> </a:t>
            </a:r>
            <a:r>
              <a:rPr sz="5400" dirty="0"/>
              <a:t>your</a:t>
            </a:r>
            <a:r>
              <a:rPr sz="5400" spc="-55" dirty="0"/>
              <a:t> </a:t>
            </a:r>
            <a:r>
              <a:rPr sz="5400" spc="-5" dirty="0"/>
              <a:t>paper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8825" y="2087879"/>
            <a:ext cx="5952490" cy="30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40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40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300"/>
                </a:solidFill>
                <a:latin typeface="Arial"/>
                <a:cs typeface="Arial"/>
              </a:rPr>
              <a:t>Triangle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200" u="heavy" spc="-1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Physical</a:t>
            </a:r>
            <a:r>
              <a:rPr sz="3200" u="heavy" spc="-5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1.)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2.)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3.)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4.)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5.)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-5" dirty="0">
                <a:solidFill>
                  <a:srgbClr val="003300"/>
                </a:solidFill>
                <a:latin typeface="Arial"/>
                <a:cs typeface="Arial"/>
              </a:rPr>
              <a:t>6.)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3991" y="812672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Physical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601720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marR="5080" indent="-362585">
              <a:lnSpc>
                <a:spcPct val="99700"/>
              </a:lnSpc>
              <a:spcBef>
                <a:spcPts val="10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Physical health deals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body’s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ability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function.</a:t>
            </a:r>
            <a:endParaRPr sz="2400">
              <a:latin typeface="Arial"/>
              <a:cs typeface="Arial"/>
            </a:endParaRPr>
          </a:p>
          <a:p>
            <a:pPr marL="374650" marR="10287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Physical health has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many components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including: exercise,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nutrition,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sleep,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alcohol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drugs, and weight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management.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06675"/>
            <a:ext cx="3809999" cy="286226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18285" marR="5080" indent="-85471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Physical</a:t>
            </a:r>
            <a:r>
              <a:rPr spc="-105" dirty="0"/>
              <a:t> </a:t>
            </a:r>
            <a:r>
              <a:rPr spc="-5" dirty="0"/>
              <a:t>Health </a:t>
            </a:r>
            <a:r>
              <a:rPr spc="-120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43535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marR="106680" indent="-362585">
              <a:lnSpc>
                <a:spcPct val="99700"/>
              </a:lnSpc>
              <a:spcBef>
                <a:spcPts val="10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Exercise is the act of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using</a:t>
            </a:r>
            <a:r>
              <a:rPr sz="24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muscles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stay</a:t>
            </a:r>
            <a:r>
              <a:rPr sz="24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physically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fit.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Exercise helps to give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you more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energy,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maintain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weight,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increase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confidence &amp;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self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esteem,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helps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 battle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chronic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diseases.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516186"/>
            <a:ext cx="3809999" cy="30448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48765" marR="5080" indent="-88519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Physical</a:t>
            </a:r>
            <a:r>
              <a:rPr spc="-105" dirty="0"/>
              <a:t> </a:t>
            </a:r>
            <a:r>
              <a:rPr spc="-5" dirty="0"/>
              <a:t>Health </a:t>
            </a:r>
            <a:r>
              <a:rPr spc="-1205" dirty="0"/>
              <a:t> </a:t>
            </a:r>
            <a:r>
              <a:rPr spc="-5" dirty="0"/>
              <a:t>Nutrition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672840" cy="293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marR="160020" indent="-362585" algn="just">
              <a:lnSpc>
                <a:spcPct val="99700"/>
              </a:lnSpc>
              <a:spcBef>
                <a:spcPts val="105"/>
              </a:spcBef>
              <a:buSzPct val="60416"/>
              <a:buChar char="●"/>
              <a:tabLst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Proper</a:t>
            </a:r>
            <a:r>
              <a:rPr sz="24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balanced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meals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are essential in leading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healthy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life.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Nutritious</a:t>
            </a:r>
            <a:r>
              <a:rPr sz="2400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meals</a:t>
            </a:r>
            <a:r>
              <a:rPr sz="2400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create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balance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between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what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we eat and the way our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body uses the food for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energy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growth.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9950"/>
            <a:ext cx="3809999" cy="37941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74520" marR="5080" indent="-1210945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Physical</a:t>
            </a:r>
            <a:r>
              <a:rPr spc="-105" dirty="0"/>
              <a:t> </a:t>
            </a:r>
            <a:r>
              <a:rPr spc="-5" dirty="0"/>
              <a:t>Health </a:t>
            </a:r>
            <a:r>
              <a:rPr spc="-1205" dirty="0"/>
              <a:t> </a:t>
            </a:r>
            <a:r>
              <a:rPr spc="-5" dirty="0"/>
              <a:t>Sleep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668395" cy="35052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7825" marR="62865" indent="-365760">
              <a:lnSpc>
                <a:spcPct val="89700"/>
              </a:lnSpc>
              <a:spcBef>
                <a:spcPts val="44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It is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recommended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that the average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person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get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least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8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hours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sleep.</a:t>
            </a:r>
            <a:endParaRPr sz="2800">
              <a:latin typeface="Arial"/>
              <a:cs typeface="Arial"/>
            </a:endParaRPr>
          </a:p>
          <a:p>
            <a:pPr marL="377825" marR="5080" indent="-365760">
              <a:lnSpc>
                <a:spcPts val="3000"/>
              </a:lnSpc>
              <a:spcBef>
                <a:spcPts val="40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 human body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likes</a:t>
            </a:r>
            <a:r>
              <a:rPr sz="2800" spc="17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regularity,</a:t>
            </a:r>
            <a:r>
              <a:rPr sz="2800" spc="17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so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try to go to bed and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wake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up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8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same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time</a:t>
            </a:r>
            <a:r>
              <a:rPr sz="28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daily.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08262"/>
            <a:ext cx="3809999" cy="286067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86740" marR="5080" indent="7747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Physical </a:t>
            </a:r>
            <a:r>
              <a:rPr spc="-5" dirty="0"/>
              <a:t>Health </a:t>
            </a:r>
            <a:r>
              <a:rPr spc="-1210" dirty="0"/>
              <a:t> </a:t>
            </a:r>
            <a:r>
              <a:rPr spc="-10" dirty="0"/>
              <a:t>Alcohol</a:t>
            </a:r>
            <a:r>
              <a:rPr spc="-60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spc="-5" dirty="0"/>
              <a:t>Drugs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622675" cy="36544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74650" marR="22860" indent="-362585">
              <a:lnSpc>
                <a:spcPct val="99500"/>
              </a:lnSpc>
              <a:spcBef>
                <a:spcPts val="11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Alcohol</a:t>
            </a:r>
            <a:r>
              <a:rPr sz="24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other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drugs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interfere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messages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 the brain and alters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perception.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Use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such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substances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puts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you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risk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accidental injuries,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car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crashes,</a:t>
            </a:r>
            <a:r>
              <a:rPr sz="2400" spc="10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trouble</a:t>
            </a:r>
            <a:r>
              <a:rPr sz="2400" spc="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 law, unwanted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pregnancies,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fights.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76800" y="1981200"/>
            <a:ext cx="3406775" cy="3810000"/>
            <a:chOff x="4876800" y="1981200"/>
            <a:chExt cx="3406775" cy="3810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1981200"/>
              <a:ext cx="2895599" cy="19256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3657600"/>
              <a:ext cx="1425574" cy="213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indent="652145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Physical </a:t>
            </a:r>
            <a:r>
              <a:rPr spc="-5" dirty="0"/>
              <a:t>Health </a:t>
            </a:r>
            <a:r>
              <a:rPr dirty="0"/>
              <a:t> </a:t>
            </a:r>
            <a:r>
              <a:rPr spc="-10" dirty="0"/>
              <a:t>Weight</a:t>
            </a:r>
            <a:r>
              <a:rPr spc="-105" dirty="0"/>
              <a:t> </a:t>
            </a:r>
            <a:r>
              <a:rPr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489" y="2188717"/>
            <a:ext cx="3571240" cy="3054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74650" marR="90170" indent="-362585">
              <a:lnSpc>
                <a:spcPct val="90900"/>
              </a:lnSpc>
              <a:spcBef>
                <a:spcPts val="36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Maintaining a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healthy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weight decreases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your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risk</a:t>
            </a:r>
            <a:r>
              <a:rPr sz="24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certain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diseases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such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as heart disease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diabetes.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630"/>
              </a:lnSpc>
              <a:spcBef>
                <a:spcPts val="4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Exercise and proper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nutrition helps to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maintain</a:t>
            </a:r>
            <a:r>
              <a:rPr sz="24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healthy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weight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levels.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0"/>
            <a:ext cx="3809999" cy="350519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30" y="812672"/>
            <a:ext cx="34721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Mental</a:t>
            </a:r>
            <a:r>
              <a:rPr spc="-9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394075" cy="38862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7825" marR="5080" indent="-365760">
              <a:lnSpc>
                <a:spcPct val="89700"/>
              </a:lnSpc>
              <a:spcBef>
                <a:spcPts val="44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Mental</a:t>
            </a:r>
            <a:r>
              <a:rPr sz="28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heath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deals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 how we think,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feel and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cope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daily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life.</a:t>
            </a:r>
            <a:endParaRPr sz="2800">
              <a:latin typeface="Arial"/>
              <a:cs typeface="Arial"/>
            </a:endParaRPr>
          </a:p>
          <a:p>
            <a:pPr marL="377825" marR="64769" indent="-365760">
              <a:lnSpc>
                <a:spcPts val="3000"/>
              </a:lnSpc>
              <a:spcBef>
                <a:spcPts val="40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Mental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encompasses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learning,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stress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management,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mental</a:t>
            </a:r>
            <a:r>
              <a:rPr sz="28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illnesses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or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disorders.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165350"/>
            <a:ext cx="3809999" cy="37433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02410" marR="5080" indent="-636905">
              <a:lnSpc>
                <a:spcPts val="5250"/>
              </a:lnSpc>
              <a:spcBef>
                <a:spcPts val="229"/>
              </a:spcBef>
            </a:pPr>
            <a:r>
              <a:rPr spc="-5" dirty="0"/>
              <a:t>Mental</a:t>
            </a:r>
            <a:r>
              <a:rPr spc="-95" dirty="0"/>
              <a:t> </a:t>
            </a:r>
            <a:r>
              <a:rPr spc="-5" dirty="0"/>
              <a:t>Health </a:t>
            </a:r>
            <a:r>
              <a:rPr spc="-121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551554" cy="38862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7825" marR="558165" indent="-365760">
              <a:lnSpc>
                <a:spcPct val="89700"/>
              </a:lnSpc>
              <a:spcBef>
                <a:spcPts val="44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Learning is the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development of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skills,</a:t>
            </a:r>
            <a:r>
              <a:rPr sz="28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behaviors,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knowledge.</a:t>
            </a:r>
            <a:endParaRPr sz="2800">
              <a:latin typeface="Arial"/>
              <a:cs typeface="Arial"/>
            </a:endParaRPr>
          </a:p>
          <a:p>
            <a:pPr marL="377825" marR="5080" indent="-365760">
              <a:lnSpc>
                <a:spcPts val="3000"/>
              </a:lnSpc>
              <a:spcBef>
                <a:spcPts val="40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Learning increases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self-confidence,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awareness,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self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perception. It also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teaches one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coping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skills.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768600"/>
            <a:ext cx="3809999" cy="25399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89535" marR="5080" indent="775970">
              <a:lnSpc>
                <a:spcPts val="5250"/>
              </a:lnSpc>
              <a:spcBef>
                <a:spcPts val="229"/>
              </a:spcBef>
            </a:pPr>
            <a:r>
              <a:rPr spc="-5" dirty="0"/>
              <a:t>Mental Health </a:t>
            </a:r>
            <a:r>
              <a:rPr dirty="0"/>
              <a:t> </a:t>
            </a:r>
            <a:r>
              <a:rPr spc="-10" dirty="0"/>
              <a:t>Stress</a:t>
            </a:r>
            <a:r>
              <a:rPr spc="-105" dirty="0"/>
              <a:t> </a:t>
            </a:r>
            <a:r>
              <a:rPr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663950" cy="38862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7825" marR="5080" indent="-365760">
              <a:lnSpc>
                <a:spcPct val="89700"/>
              </a:lnSpc>
              <a:spcBef>
                <a:spcPts val="44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10" dirty="0">
                <a:solidFill>
                  <a:srgbClr val="003300"/>
                </a:solidFill>
                <a:latin typeface="Arial"/>
                <a:cs typeface="Arial"/>
              </a:rPr>
              <a:t>Stress</a:t>
            </a:r>
            <a:r>
              <a:rPr sz="28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deals</a:t>
            </a:r>
            <a:r>
              <a:rPr sz="28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28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way our bodies and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minds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deal with life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changes.</a:t>
            </a:r>
            <a:endParaRPr sz="2800">
              <a:latin typeface="Arial"/>
              <a:cs typeface="Arial"/>
            </a:endParaRPr>
          </a:p>
          <a:p>
            <a:pPr marL="377825" marR="20320" indent="-365760">
              <a:lnSpc>
                <a:spcPts val="3000"/>
              </a:lnSpc>
              <a:spcBef>
                <a:spcPts val="40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It is important to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learn</a:t>
            </a:r>
            <a:r>
              <a:rPr sz="2800" spc="1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healthy</a:t>
            </a:r>
            <a:r>
              <a:rPr sz="2800" spc="114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ways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28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deal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stress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or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you could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be at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risk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for anxiety or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depression.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768600"/>
            <a:ext cx="3809999" cy="25399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78155" marR="5080" indent="387350">
              <a:lnSpc>
                <a:spcPts val="5250"/>
              </a:lnSpc>
              <a:spcBef>
                <a:spcPts val="229"/>
              </a:spcBef>
            </a:pPr>
            <a:r>
              <a:rPr spc="-5" dirty="0"/>
              <a:t>Mental Health </a:t>
            </a:r>
            <a:r>
              <a:rPr dirty="0"/>
              <a:t> </a:t>
            </a:r>
            <a:r>
              <a:rPr spc="-5" dirty="0"/>
              <a:t>Mental</a:t>
            </a:r>
            <a:r>
              <a:rPr spc="-95" dirty="0"/>
              <a:t> </a:t>
            </a:r>
            <a:r>
              <a:rPr spc="-5" dirty="0"/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653790" cy="32924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74650" marR="5080" indent="-362585">
              <a:lnSpc>
                <a:spcPct val="99500"/>
              </a:lnSpc>
              <a:spcBef>
                <a:spcPts val="11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Stress and problems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with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school,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friends,</a:t>
            </a:r>
            <a:r>
              <a:rPr sz="24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family</a:t>
            </a:r>
            <a:r>
              <a:rPr sz="24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can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cause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mental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illnesses.</a:t>
            </a:r>
            <a:endParaRPr sz="2400">
              <a:latin typeface="Arial"/>
              <a:cs typeface="Arial"/>
            </a:endParaRPr>
          </a:p>
          <a:p>
            <a:pPr marL="374650" marR="513080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Mental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illnesses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include: depression,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bipolar disorder,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003300"/>
                </a:solidFill>
                <a:latin typeface="Calibri"/>
                <a:cs typeface="Calibri"/>
              </a:rPr>
              <a:t>schizophrenia, </a:t>
            </a:r>
            <a:r>
              <a:rPr sz="2400" spc="195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400" spc="-5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170" dirty="0">
                <a:solidFill>
                  <a:srgbClr val="003300"/>
                </a:solidFill>
                <a:latin typeface="Calibri"/>
                <a:cs typeface="Calibri"/>
              </a:rPr>
              <a:t>phobias.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522536"/>
            <a:ext cx="3809999" cy="3032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084" y="1478279"/>
            <a:ext cx="7237730" cy="24669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9605" marR="172085" indent="-637540">
              <a:lnSpc>
                <a:spcPct val="100499"/>
              </a:lnSpc>
              <a:spcBef>
                <a:spcPts val="75"/>
              </a:spcBef>
            </a:pPr>
            <a:r>
              <a:rPr sz="4000" spc="-10" dirty="0"/>
              <a:t>For</a:t>
            </a:r>
            <a:r>
              <a:rPr sz="4000" spc="-30" dirty="0"/>
              <a:t> </a:t>
            </a:r>
            <a:r>
              <a:rPr sz="4000" spc="-5" dirty="0"/>
              <a:t>each</a:t>
            </a:r>
            <a:r>
              <a:rPr sz="4000" spc="-25" dirty="0"/>
              <a:t> </a:t>
            </a:r>
            <a:r>
              <a:rPr sz="4000" dirty="0"/>
              <a:t>statement</a:t>
            </a:r>
            <a:r>
              <a:rPr sz="4000" spc="-25" dirty="0"/>
              <a:t> </a:t>
            </a:r>
            <a:r>
              <a:rPr sz="4000" spc="-10" dirty="0"/>
              <a:t>that</a:t>
            </a:r>
            <a:r>
              <a:rPr sz="4000" spc="-25" dirty="0"/>
              <a:t> </a:t>
            </a:r>
            <a:r>
              <a:rPr sz="4000" spc="-10" dirty="0"/>
              <a:t>follows </a:t>
            </a:r>
            <a:r>
              <a:rPr sz="4000" spc="-1100" dirty="0"/>
              <a:t> </a:t>
            </a:r>
            <a:r>
              <a:rPr sz="4000" spc="-5" dirty="0"/>
              <a:t>answer</a:t>
            </a:r>
            <a:r>
              <a:rPr sz="4000" spc="-15" dirty="0"/>
              <a:t> </a:t>
            </a:r>
            <a:r>
              <a:rPr sz="4000" spc="-10" dirty="0"/>
              <a:t>YES</a:t>
            </a:r>
            <a:r>
              <a:rPr sz="4000" spc="-25" dirty="0"/>
              <a:t> </a:t>
            </a:r>
            <a:r>
              <a:rPr sz="4000" spc="-5" dirty="0"/>
              <a:t>or</a:t>
            </a:r>
            <a:r>
              <a:rPr sz="4000" spc="-15" dirty="0"/>
              <a:t> </a:t>
            </a:r>
            <a:r>
              <a:rPr sz="4000" spc="-5" dirty="0"/>
              <a:t>NO</a:t>
            </a:r>
            <a:r>
              <a:rPr sz="4000" spc="-15" dirty="0"/>
              <a:t> </a:t>
            </a:r>
            <a:r>
              <a:rPr sz="4000" spc="-5" dirty="0"/>
              <a:t>on</a:t>
            </a:r>
            <a:r>
              <a:rPr sz="4000" spc="-15" dirty="0"/>
              <a:t> </a:t>
            </a:r>
            <a:r>
              <a:rPr sz="4000" dirty="0"/>
              <a:t>your</a:t>
            </a:r>
            <a:endParaRPr sz="4000"/>
          </a:p>
          <a:p>
            <a:pPr marL="494665" marR="5080" indent="-297815">
              <a:lnSpc>
                <a:spcPct val="100000"/>
              </a:lnSpc>
            </a:pPr>
            <a:r>
              <a:rPr sz="4000" spc="-5" dirty="0"/>
              <a:t>paper depending upon whether </a:t>
            </a:r>
            <a:r>
              <a:rPr sz="4000" spc="-1105" dirty="0"/>
              <a:t> </a:t>
            </a:r>
            <a:r>
              <a:rPr sz="4000" spc="-10" dirty="0"/>
              <a:t>the</a:t>
            </a:r>
            <a:r>
              <a:rPr sz="4000" spc="-20" dirty="0"/>
              <a:t> </a:t>
            </a:r>
            <a:r>
              <a:rPr sz="4000" dirty="0"/>
              <a:t>statement</a:t>
            </a:r>
            <a:r>
              <a:rPr sz="4000" spc="-15" dirty="0"/>
              <a:t> </a:t>
            </a:r>
            <a:r>
              <a:rPr sz="4000" spc="-5" dirty="0"/>
              <a:t>is</a:t>
            </a:r>
            <a:r>
              <a:rPr sz="4000" spc="-15" dirty="0"/>
              <a:t> </a:t>
            </a:r>
            <a:r>
              <a:rPr sz="4000" spc="-10" dirty="0"/>
              <a:t>true</a:t>
            </a:r>
            <a:r>
              <a:rPr sz="4000" spc="-20" dirty="0"/>
              <a:t> </a:t>
            </a:r>
            <a:r>
              <a:rPr sz="4000" spc="-10" dirty="0"/>
              <a:t>for</a:t>
            </a:r>
            <a:r>
              <a:rPr sz="4000" spc="-20" dirty="0"/>
              <a:t> </a:t>
            </a:r>
            <a:r>
              <a:rPr sz="4000" dirty="0"/>
              <a:t>you.</a:t>
            </a:r>
            <a:endParaRPr sz="4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42" y="812672"/>
            <a:ext cx="33102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588385" cy="344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163830" indent="-365760">
              <a:lnSpc>
                <a:spcPct val="100099"/>
              </a:lnSpc>
              <a:spcBef>
                <a:spcPts val="9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10" dirty="0">
                <a:solidFill>
                  <a:srgbClr val="003300"/>
                </a:solidFill>
                <a:latin typeface="Arial"/>
                <a:cs typeface="Arial"/>
              </a:rPr>
              <a:t>Social</a:t>
            </a:r>
            <a:r>
              <a:rPr sz="28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28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deals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 the way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react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with people within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our</a:t>
            </a:r>
            <a:r>
              <a:rPr sz="28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environment.</a:t>
            </a:r>
            <a:endParaRPr sz="2800">
              <a:latin typeface="Arial"/>
              <a:cs typeface="Arial"/>
            </a:endParaRPr>
          </a:p>
          <a:p>
            <a:pPr marL="377825" marR="5080" indent="-365760">
              <a:lnSpc>
                <a:spcPct val="100400"/>
              </a:lnSpc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This</a:t>
            </a:r>
            <a:r>
              <a:rPr sz="28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includes: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public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health, family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relationships,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peer</a:t>
            </a:r>
            <a:r>
              <a:rPr sz="28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relationships.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565400"/>
            <a:ext cx="3809999" cy="294639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43610" marR="508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Social</a:t>
            </a:r>
            <a:r>
              <a:rPr spc="-105" dirty="0"/>
              <a:t> </a:t>
            </a:r>
            <a:r>
              <a:rPr spc="-5" dirty="0"/>
              <a:t>Health </a:t>
            </a:r>
            <a:r>
              <a:rPr spc="-1205" dirty="0"/>
              <a:t> </a:t>
            </a:r>
            <a:r>
              <a:rPr spc="-10" dirty="0"/>
              <a:t>Public</a:t>
            </a:r>
            <a:r>
              <a:rPr spc="-105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536950" cy="329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4650" marR="5080" indent="-362585">
              <a:lnSpc>
                <a:spcPct val="99300"/>
              </a:lnSpc>
              <a:spcBef>
                <a:spcPts val="12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Public health includes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disease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prevention</a:t>
            </a:r>
            <a:r>
              <a:rPr sz="2400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promoting health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through good decision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making.</a:t>
            </a:r>
            <a:endParaRPr sz="2400">
              <a:latin typeface="Arial"/>
              <a:cs typeface="Arial"/>
            </a:endParaRPr>
          </a:p>
          <a:p>
            <a:pPr marL="374650" marR="227965" indent="-362585">
              <a:lnSpc>
                <a:spcPts val="2850"/>
              </a:lnSpc>
              <a:spcBef>
                <a:spcPts val="9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Keeping</a:t>
            </a:r>
            <a:r>
              <a:rPr sz="2400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yourself</a:t>
            </a:r>
            <a:r>
              <a:rPr sz="24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safe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 healthy benefits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your community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whole.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08262"/>
            <a:ext cx="3809999" cy="28606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93091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Social </a:t>
            </a:r>
            <a:r>
              <a:rPr spc="-5" dirty="0"/>
              <a:t>Health </a:t>
            </a:r>
            <a:r>
              <a:rPr dirty="0"/>
              <a:t> </a:t>
            </a:r>
            <a:r>
              <a:rPr spc="-10" dirty="0"/>
              <a:t>Family</a:t>
            </a:r>
            <a:r>
              <a:rPr spc="-100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702" y="2055367"/>
            <a:ext cx="3486150" cy="37211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74650" marR="56515" indent="-362585">
              <a:lnSpc>
                <a:spcPct val="90900"/>
              </a:lnSpc>
              <a:spcBef>
                <a:spcPts val="36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healthy family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relationship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one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that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supportive,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loving,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responsible,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balanced.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630"/>
              </a:lnSpc>
              <a:spcBef>
                <a:spcPts val="4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Families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work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together to eliminate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stress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negativity</a:t>
            </a:r>
            <a:r>
              <a:rPr sz="2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 home. Promoting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2400" spc="-6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safe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 enjoyable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3809999" cy="39623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5110" marR="5080" indent="698500">
              <a:lnSpc>
                <a:spcPts val="5250"/>
              </a:lnSpc>
              <a:spcBef>
                <a:spcPts val="229"/>
              </a:spcBef>
            </a:pPr>
            <a:r>
              <a:rPr spc="-10" dirty="0"/>
              <a:t>Social </a:t>
            </a:r>
            <a:r>
              <a:rPr spc="-5" dirty="0"/>
              <a:t>Health </a:t>
            </a:r>
            <a:r>
              <a:rPr dirty="0"/>
              <a:t> </a:t>
            </a:r>
            <a:r>
              <a:rPr spc="-10" dirty="0"/>
              <a:t>Peer</a:t>
            </a:r>
            <a:r>
              <a:rPr spc="-100" dirty="0"/>
              <a:t> </a:t>
            </a:r>
            <a:r>
              <a:rPr spc="-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489" y="2188717"/>
            <a:ext cx="3699510" cy="30543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74650" marR="99060" indent="-362585">
              <a:lnSpc>
                <a:spcPct val="90800"/>
              </a:lnSpc>
              <a:spcBef>
                <a:spcPts val="365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Strong and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supportive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friendships increase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happiness,</a:t>
            </a:r>
            <a:r>
              <a:rPr sz="2400" spc="-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self-esteem,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reduces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stress.</a:t>
            </a:r>
            <a:endParaRPr sz="2400">
              <a:latin typeface="Arial"/>
              <a:cs typeface="Arial"/>
            </a:endParaRPr>
          </a:p>
          <a:p>
            <a:pPr marL="374650" marR="5080" indent="-362585">
              <a:lnSpc>
                <a:spcPts val="2630"/>
              </a:lnSpc>
              <a:spcBef>
                <a:spcPts val="40"/>
              </a:spcBef>
              <a:buSzPct val="60416"/>
              <a:buChar char="●"/>
              <a:tabLst>
                <a:tab pos="374650" algn="l"/>
                <a:tab pos="375285" algn="l"/>
              </a:tabLst>
            </a:pP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Friends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are</a:t>
            </a:r>
            <a:r>
              <a:rPr sz="2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there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help </a:t>
            </a:r>
            <a:r>
              <a:rPr sz="2400" spc="-6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celebrate your </a:t>
            </a:r>
            <a:r>
              <a:rPr sz="24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accomplishments and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there to offer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support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times</a:t>
            </a:r>
            <a:r>
              <a:rPr sz="24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Arial"/>
                <a:cs typeface="Arial"/>
              </a:rPr>
              <a:t>need.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7787" y="1981200"/>
            <a:ext cx="2789237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431" y="812672"/>
            <a:ext cx="6907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40" dirty="0"/>
              <a:t> </a:t>
            </a:r>
            <a:r>
              <a:rPr spc="-5" dirty="0"/>
              <a:t>Health</a:t>
            </a:r>
            <a:r>
              <a:rPr spc="-35" dirty="0"/>
              <a:t> </a:t>
            </a:r>
            <a:r>
              <a:rPr spc="-10" dirty="0"/>
              <a:t>Triangle</a:t>
            </a:r>
            <a:r>
              <a:rPr spc="-40" dirty="0"/>
              <a:t> </a:t>
            </a:r>
            <a:r>
              <a:rPr spc="-5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30" y="2063496"/>
            <a:ext cx="3473450" cy="38862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7825" marR="145415" indent="-365760">
              <a:lnSpc>
                <a:spcPct val="89700"/>
              </a:lnSpc>
              <a:spcBef>
                <a:spcPts val="445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There are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3 major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areas</a:t>
            </a:r>
            <a:r>
              <a:rPr sz="28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8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8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triangle: physical,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mental</a:t>
            </a:r>
            <a:r>
              <a:rPr sz="28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800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social.</a:t>
            </a:r>
            <a:endParaRPr sz="2800">
              <a:latin typeface="Arial"/>
              <a:cs typeface="Arial"/>
            </a:endParaRPr>
          </a:p>
          <a:p>
            <a:pPr marL="377825" marR="5080" indent="-365760">
              <a:lnSpc>
                <a:spcPts val="3000"/>
              </a:lnSpc>
              <a:spcBef>
                <a:spcPts val="40"/>
              </a:spcBef>
              <a:buSzPct val="60714"/>
              <a:buChar char="●"/>
              <a:tabLst>
                <a:tab pos="377825" algn="l"/>
                <a:tab pos="378460" algn="l"/>
              </a:tabLst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Good decision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making</a:t>
            </a:r>
            <a:r>
              <a:rPr sz="28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2800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healthy </a:t>
            </a:r>
            <a:r>
              <a:rPr sz="2800" spc="-7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choices reduce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spc="-7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risk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of disease and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increase health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overall.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0275"/>
            <a:ext cx="3809999" cy="367664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633" y="607567"/>
            <a:ext cx="531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Write</a:t>
            </a:r>
            <a:r>
              <a:rPr sz="5400" spc="-60" dirty="0"/>
              <a:t> </a:t>
            </a:r>
            <a:r>
              <a:rPr sz="5400" dirty="0"/>
              <a:t>a</a:t>
            </a:r>
            <a:r>
              <a:rPr sz="5400" spc="-55" dirty="0"/>
              <a:t> </a:t>
            </a:r>
            <a:r>
              <a:rPr sz="5400" spc="-10" dirty="0"/>
              <a:t>Summary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65309" y="2448433"/>
            <a:ext cx="6973570" cy="203200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633730" marR="5080" indent="-621665">
              <a:lnSpc>
                <a:spcPts val="5270"/>
              </a:lnSpc>
              <a:spcBef>
                <a:spcPts val="284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What</a:t>
            </a:r>
            <a:r>
              <a:rPr sz="4400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can</a:t>
            </a:r>
            <a:r>
              <a:rPr sz="44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you</a:t>
            </a:r>
            <a:r>
              <a:rPr sz="4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do</a:t>
            </a:r>
            <a:r>
              <a:rPr sz="44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4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improve </a:t>
            </a:r>
            <a:r>
              <a:rPr sz="4400" spc="-12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4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r>
              <a:rPr sz="4400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4400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balance</a:t>
            </a:r>
            <a:endParaRPr sz="4400">
              <a:latin typeface="Arial"/>
              <a:cs typeface="Arial"/>
            </a:endParaRPr>
          </a:p>
          <a:p>
            <a:pPr marL="1969135">
              <a:lnSpc>
                <a:spcPts val="5075"/>
              </a:lnSpc>
            </a:pPr>
            <a:r>
              <a:rPr sz="4400" dirty="0">
                <a:solidFill>
                  <a:srgbClr val="003300"/>
                </a:solidFill>
                <a:latin typeface="Arial"/>
                <a:cs typeface="Arial"/>
              </a:rPr>
              <a:t>your</a:t>
            </a:r>
            <a:r>
              <a:rPr sz="4400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triangle?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523999" cy="1828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4267200"/>
            <a:ext cx="1825624" cy="17954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Physical</a:t>
            </a:r>
            <a:r>
              <a:rPr spc="-100" dirty="0"/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6808470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5080" indent="-4572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1.)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get at least eight hours of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sleep </a:t>
            </a:r>
            <a:r>
              <a:rPr sz="3200" spc="-88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each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night.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41148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44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575550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2.)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eat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well balanced diet, including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healthful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breakfast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each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day.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1148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8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44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597" y="2624073"/>
            <a:ext cx="738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3.)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keep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my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body,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teeth,</a:t>
            </a:r>
            <a:r>
              <a:rPr sz="3200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32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hair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clean.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1148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8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591" y="612647"/>
            <a:ext cx="3867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4400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3300"/>
                </a:solidFill>
                <a:latin typeface="Arial"/>
                <a:cs typeface="Arial"/>
              </a:rPr>
              <a:t>Health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25" y="2424048"/>
            <a:ext cx="7418705" cy="1003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tabLst>
                <a:tab pos="926465" algn="l"/>
              </a:tabLst>
            </a:pP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4.)	</a:t>
            </a: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do at least 60 minutes of moderate </a:t>
            </a:r>
            <a:r>
              <a:rPr sz="3200" spc="-8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physical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activity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each</a:t>
            </a:r>
            <a:r>
              <a:rPr sz="32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00"/>
                </a:solidFill>
                <a:latin typeface="Arial"/>
                <a:cs typeface="Arial"/>
              </a:rPr>
              <a:t>day.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422399" cy="178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4038600"/>
            <a:ext cx="1752599" cy="2495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5334000"/>
            <a:ext cx="1803399" cy="10128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1245</Words>
  <Application>Microsoft Office PowerPoint</Application>
  <PresentationFormat>On-screen Show (4:3)</PresentationFormat>
  <Paragraphs>153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Your Health  Triangle</vt:lpstr>
      <vt:lpstr>Today’s Learning Target</vt:lpstr>
      <vt:lpstr>Part 1</vt:lpstr>
      <vt:lpstr>Label your paper</vt:lpstr>
      <vt:lpstr>For each statement that follows  answer YES or NO on your paper depending upon whether  the statement is true for you.</vt:lpstr>
      <vt:lpstr>Physical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</vt:lpstr>
      <vt:lpstr>Label your paper</vt:lpstr>
      <vt:lpstr>For each statement that follows  answer YES or NO on your paper depending upon whether  the statement is true for you</vt:lpstr>
      <vt:lpstr>Mental/Emotional  Health</vt:lpstr>
      <vt:lpstr>Mental/Emotional  Health</vt:lpstr>
      <vt:lpstr>PowerPoint Presentation</vt:lpstr>
      <vt:lpstr>Mental/Emotional  Health</vt:lpstr>
      <vt:lpstr>PowerPoint Presentation</vt:lpstr>
      <vt:lpstr>Mental/Emotional  Health</vt:lpstr>
      <vt:lpstr>Part 3</vt:lpstr>
      <vt:lpstr>Label your paper</vt:lpstr>
      <vt:lpstr>For each statement that follows  answer YES or NO on your paper depending upon whether  the statement is true for you</vt:lpstr>
      <vt:lpstr>Social Health</vt:lpstr>
      <vt:lpstr>Social Health</vt:lpstr>
      <vt:lpstr>Social Health</vt:lpstr>
      <vt:lpstr>Social Health</vt:lpstr>
      <vt:lpstr>Social Health</vt:lpstr>
      <vt:lpstr>Social Health</vt:lpstr>
      <vt:lpstr>Part 4</vt:lpstr>
      <vt:lpstr>Analyzing  Your Results</vt:lpstr>
      <vt:lpstr>Analyzing Your Results</vt:lpstr>
      <vt:lpstr>Analyzing  Your Results</vt:lpstr>
      <vt:lpstr>Analyzing Results</vt:lpstr>
      <vt:lpstr>PowerPoint Presentation</vt:lpstr>
      <vt:lpstr>Reflect on your Triangle</vt:lpstr>
      <vt:lpstr>Part 5</vt:lpstr>
      <vt:lpstr>Think about it?</vt:lpstr>
      <vt:lpstr>The Health Triangle</vt:lpstr>
      <vt:lpstr>Physical Health</vt:lpstr>
      <vt:lpstr>Physical Health  Exercise</vt:lpstr>
      <vt:lpstr>Physical Health  Nutrition</vt:lpstr>
      <vt:lpstr>Physical Health  Sleep</vt:lpstr>
      <vt:lpstr>Physical Health  Alcohol &amp; Drugs</vt:lpstr>
      <vt:lpstr>Physical Health  Weight Management</vt:lpstr>
      <vt:lpstr>Mental Health</vt:lpstr>
      <vt:lpstr>Mental Health  Learning</vt:lpstr>
      <vt:lpstr>Mental Health  Stress Management</vt:lpstr>
      <vt:lpstr>Mental Health  Mental Disorders</vt:lpstr>
      <vt:lpstr>Social Health</vt:lpstr>
      <vt:lpstr>Social Health  Public Health</vt:lpstr>
      <vt:lpstr>Social Health  Family Relationships</vt:lpstr>
      <vt:lpstr>Social Health  Peer Relationships</vt:lpstr>
      <vt:lpstr>The Health Triangle Review</vt:lpstr>
      <vt:lpstr>Write 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  Triangle</dc:title>
  <dc:creator>Therese McGuire</dc:creator>
  <cp:lastModifiedBy>Therese McGuire</cp:lastModifiedBy>
  <cp:revision>1</cp:revision>
  <dcterms:created xsi:type="dcterms:W3CDTF">2021-08-02T22:52:59Z</dcterms:created>
  <dcterms:modified xsi:type="dcterms:W3CDTF">2021-08-02T22:53:48Z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