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7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118C6-55BB-45B8-BCDB-B8E1CA114C3A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8E9E7-A080-4CB5-B515-D0E75220F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0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B68DF-14C3-409E-88DB-23F1A0078D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27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B68DF-14C3-409E-88DB-23F1A0078DC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27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87229-76B4-4B15-B1AC-28DD176939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22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E13FB-423A-47A9-BEF1-4CDD11D837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A1ABA-9244-45FB-918C-953FD9EEEF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9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3901-F2F5-43ED-8B48-9D988CDA0B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62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8FE8E-407A-497B-8D42-405D3835DC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52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AB1B8-D77F-4287-BAD8-FC1AB2815A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0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E629E-1ED6-427A-886C-451A6E10E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5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A560-C5E4-4ADB-B586-C3EB5162B1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27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01911-CDB6-4A75-AAB0-BF20442E1D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00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59160-569E-4CEC-8B39-1DE32F2D6C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20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0C03F-94CF-499A-A1E7-27DA24B8FE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69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F2E89A-5337-4007-9664-F4ED51BF8FA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17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99" y="2895600"/>
            <a:ext cx="4572001" cy="305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2775" y="990600"/>
            <a:ext cx="83026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 smtClean="0">
                <a:latin typeface="NAILED" pitchFamily="2" charset="0"/>
              </a:rPr>
              <a:t>RESPONSE</a:t>
            </a:r>
            <a:endParaRPr lang="en-US" sz="13800" dirty="0"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9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767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43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67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2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20" y="15240"/>
            <a:ext cx="2530161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3349" y="137218"/>
            <a:ext cx="49584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0000"/>
                </a:solidFill>
                <a:latin typeface="NAILED" pitchFamily="2" charset="0"/>
              </a:rPr>
              <a:t>RESPONSE</a:t>
            </a:r>
            <a:endParaRPr lang="en-US" sz="8800" dirty="0">
              <a:solidFill>
                <a:srgbClr val="000000"/>
              </a:solidFill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7975" y="2143067"/>
            <a:ext cx="87598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A constructed response is an  </a:t>
            </a:r>
          </a:p>
          <a:p>
            <a:pPr algn="ctr"/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 </a:t>
            </a:r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         answer to a question. </a:t>
            </a:r>
          </a:p>
          <a:p>
            <a:pPr algn="ctr"/>
            <a:r>
              <a:rPr lang="en-US" sz="5400" dirty="0">
                <a:solidFill>
                  <a:srgbClr val="000000"/>
                </a:solidFill>
                <a:latin typeface="Impact" panose="020B0806030902050204" pitchFamily="34" charset="0"/>
              </a:rPr>
              <a:t>        You build the response with sentences that you write. </a:t>
            </a:r>
            <a:endParaRPr lang="en-US" sz="5400" dirty="0">
              <a:solidFill>
                <a:srgbClr val="000000"/>
              </a:solidFill>
              <a:latin typeface="Impact" panose="020B0806030902050204" pitchFamily="34" charset="0"/>
            </a:endParaRPr>
          </a:p>
        </p:txBody>
      </p:sp>
      <p:pic>
        <p:nvPicPr>
          <p:cNvPr id="19466" name="Picture 10" descr="http://cdn.tristro.com/uploads/ideas/full/construction-cone-hi.png?v=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3100422"/>
            <a:ext cx="1478973" cy="15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2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20" y="15240"/>
            <a:ext cx="2530161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3349" y="137218"/>
            <a:ext cx="49584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NAILED" pitchFamily="2" charset="0"/>
              </a:rPr>
              <a:t>RESPONSE</a:t>
            </a:r>
            <a:endParaRPr lang="en-US" sz="8800" dirty="0"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7975" y="2143067"/>
            <a:ext cx="87598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Impact" panose="020B0806030902050204" pitchFamily="34" charset="0"/>
              </a:rPr>
              <a:t>It is important that you answer  </a:t>
            </a:r>
          </a:p>
          <a:p>
            <a:pPr algn="ctr"/>
            <a:r>
              <a:rPr lang="en-US" sz="5400" dirty="0">
                <a:latin typeface="Impact" panose="020B0806030902050204" pitchFamily="34" charset="0"/>
              </a:rPr>
              <a:t> </a:t>
            </a:r>
            <a:r>
              <a:rPr lang="en-US" sz="5400" dirty="0" smtClean="0">
                <a:latin typeface="Impact" panose="020B0806030902050204" pitchFamily="34" charset="0"/>
              </a:rPr>
              <a:t>           the </a:t>
            </a:r>
            <a:r>
              <a:rPr lang="en-US" sz="5400" dirty="0" smtClean="0">
                <a:latin typeface="Impact" panose="020B0806030902050204" pitchFamily="34" charset="0"/>
              </a:rPr>
              <a:t>exact question </a:t>
            </a:r>
            <a:r>
              <a:rPr lang="en-US" sz="5400" dirty="0" smtClean="0">
                <a:latin typeface="Impact" panose="020B0806030902050204" pitchFamily="34" charset="0"/>
              </a:rPr>
              <a:t>with        </a:t>
            </a:r>
          </a:p>
          <a:p>
            <a:pPr algn="ctr"/>
            <a:r>
              <a:rPr lang="en-US" sz="5400" dirty="0">
                <a:latin typeface="Impact" panose="020B0806030902050204" pitchFamily="34" charset="0"/>
              </a:rPr>
              <a:t> </a:t>
            </a:r>
            <a:r>
              <a:rPr lang="en-US" sz="5400" dirty="0" smtClean="0">
                <a:latin typeface="Impact" panose="020B0806030902050204" pitchFamily="34" charset="0"/>
              </a:rPr>
              <a:t>         information you find in     </a:t>
            </a:r>
          </a:p>
          <a:p>
            <a:pPr algn="ctr"/>
            <a:r>
              <a:rPr lang="en-US" sz="5400" dirty="0">
                <a:latin typeface="Impact" panose="020B0806030902050204" pitchFamily="34" charset="0"/>
              </a:rPr>
              <a:t> </a:t>
            </a:r>
            <a:r>
              <a:rPr lang="en-US" sz="5400" dirty="0" smtClean="0">
                <a:latin typeface="Impact" panose="020B0806030902050204" pitchFamily="34" charset="0"/>
              </a:rPr>
              <a:t>              the text. </a:t>
            </a:r>
            <a:endParaRPr lang="en-US" sz="5400" dirty="0">
              <a:latin typeface="Impact" panose="020B0806030902050204" pitchFamily="34" charset="0"/>
            </a:endParaRPr>
          </a:p>
        </p:txBody>
      </p:sp>
      <p:pic>
        <p:nvPicPr>
          <p:cNvPr id="19466" name="Picture 10" descr="http://cdn.tristro.com/uploads/ideas/full/construction-cone-hi.png?v=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" y="3100422"/>
            <a:ext cx="1478973" cy="15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62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s.clipartpanda.com/construction-clip-art-acq6XzKc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720" y="15240"/>
            <a:ext cx="2530161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83349" y="137218"/>
            <a:ext cx="495840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NAILED" pitchFamily="2" charset="0"/>
              </a:rPr>
              <a:t>RESPONSE</a:t>
            </a:r>
            <a:endParaRPr lang="en-US" sz="8800" dirty="0">
              <a:latin typeface="NAILED" pitchFamily="2" charset="0"/>
            </a:endParaRPr>
          </a:p>
        </p:txBody>
      </p:sp>
      <p:sp>
        <p:nvSpPr>
          <p:cNvPr id="5" name="AutoShape 4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://www.clipartbest.com/cliparts/KTn/bKd/KTnbKdATq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66804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6377142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1" y="6365383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http://www.graggadvertising.com/wp-content/uploads/2013/04/kids-at-wo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6347710"/>
            <a:ext cx="1600199" cy="492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07975" y="1981200"/>
            <a:ext cx="875982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Impact" panose="020B0806030902050204" pitchFamily="34" charset="0"/>
              </a:rPr>
              <a:t>Here are the steps to writing a constructed response: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Read the question carefully until you understand 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Form a topic sentence using words from the prompt.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Look for support in the text by reading closely.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Support your topic sentence by citing text evidence.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Impact" panose="020B0806030902050204" pitchFamily="34" charset="0"/>
              </a:rPr>
              <a:t>End your answer with a conclusion that restates your topic and links supporting details to that topic.</a:t>
            </a:r>
            <a:endParaRPr lang="en-US" sz="28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114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ccs</dc:creator>
  <cp:lastModifiedBy>ccs</cp:lastModifiedBy>
  <cp:revision>2</cp:revision>
  <dcterms:created xsi:type="dcterms:W3CDTF">2015-01-02T20:51:28Z</dcterms:created>
  <dcterms:modified xsi:type="dcterms:W3CDTF">2015-01-02T20:54:33Z</dcterms:modified>
</cp:coreProperties>
</file>