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7" r:id="rId3"/>
    <p:sldId id="276" r:id="rId4"/>
    <p:sldId id="257" r:id="rId5"/>
    <p:sldId id="275" r:id="rId6"/>
    <p:sldId id="280" r:id="rId7"/>
    <p:sldId id="278" r:id="rId8"/>
    <p:sldId id="281" r:id="rId9"/>
    <p:sldId id="279" r:id="rId10"/>
    <p:sldId id="259" r:id="rId11"/>
    <p:sldId id="258" r:id="rId12"/>
    <p:sldId id="274" r:id="rId13"/>
    <p:sldId id="260" r:id="rId14"/>
    <p:sldId id="261" r:id="rId15"/>
    <p:sldId id="262" r:id="rId16"/>
    <p:sldId id="273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</p:sldIdLst>
  <p:sldSz cx="9144000" cy="6858000" type="screen4x3"/>
  <p:notesSz cx="6858000" cy="9144000"/>
  <p:embeddedFontLst>
    <p:embeddedFont>
      <p:font typeface="Segoe Print" pitchFamily="2" charset="0"/>
      <p:regular r:id="rId28"/>
      <p:bold r:id="rId29"/>
    </p:embeddedFont>
    <p:embeddedFont>
      <p:font typeface="Cooper Black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omic Sans MS" pitchFamily="66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9" autoAdjust="0"/>
    <p:restoredTop sz="94660"/>
  </p:normalViewPr>
  <p:slideViewPr>
    <p:cSldViewPr>
      <p:cViewPr>
        <p:scale>
          <a:sx n="57" d="100"/>
          <a:sy n="57" d="100"/>
        </p:scale>
        <p:origin x="-1608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D004-C972-415B-9855-9A681AC69177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34314-26CE-4723-AF1E-93D4AF4F66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people_cartoon_wizard_in_sorcerers_robe_and_a_magic_wand_0521-1010-2714-0148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davis@camden.k12.ga.u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people_cartoon_wizard_in_sorcerers_robe_and_a_magic_wand_0521-1010-2714-014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people_cartoon_wizard_in_sorcerers_robe_and_a_magic_wand_0521-1010-2714-014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people_cartoon_wizard_in_sorcerers_robe_and_a_magic_wand_0521-1010-2714-014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ople-clipart.com/people_clipart_images/people_cartoon_wizard_in_sorcerers_robe_and_a_magic_wand_0521-1010-2714-014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eople-clipart.com/people_clipart_images/people_cartoon_wizard_in_sorcerers_robe_and_a_magic_wand_0521-1010-2714-0148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 flipH="1">
            <a:off x="0" y="381000"/>
            <a:ext cx="6064271" cy="50292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3048000" y="3048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495800" y="1143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191000" y="3581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990600" y="1524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248400" y="19812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162800" y="3048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848600" y="1600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534400" y="2667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248400" y="838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86106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09600" y="3124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5410200"/>
            <a:ext cx="9144000" cy="461665"/>
          </a:xfrm>
          <a:prstGeom prst="rect">
            <a:avLst/>
          </a:prstGeom>
          <a:solidFill>
            <a:srgbClr val="0070C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Segoe Print" pitchFamily="2" charset="0"/>
              </a:rPr>
              <a:t>CHANGING QUESTIONS INTO TOPIC SENTENCES</a:t>
            </a:r>
            <a:endParaRPr lang="en-US" sz="2400" b="1" dirty="0">
              <a:solidFill>
                <a:srgbClr val="FFFF0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50223"/>
            <a:ext cx="116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3"/>
              </a:rPr>
              <a:t>wizard clipart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5836159" y="6488668"/>
            <a:ext cx="326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mdavis@camden.k12.ga.us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944815"/>
            <a:ext cx="2667000" cy="40011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  <a:latin typeface="Segoe Print" pitchFamily="2" charset="0"/>
              </a:rPr>
              <a:t>by Michelle Davis</a:t>
            </a:r>
            <a:endParaRPr lang="en-US" sz="2000" b="1" dirty="0">
              <a:solidFill>
                <a:schemeClr val="tx2"/>
              </a:solidFill>
              <a:latin typeface="Segoe Print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53" y="2426937"/>
            <a:ext cx="3924300" cy="2918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 flipH="1">
            <a:off x="-1" y="4343400"/>
            <a:ext cx="3200399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600200" y="228600"/>
            <a:ext cx="7162800" cy="4648200"/>
          </a:xfrm>
          <a:prstGeom prst="wedgeEllipseCallout">
            <a:avLst>
              <a:gd name="adj1" fmla="val -47370"/>
              <a:gd name="adj2" fmla="val 43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Speaking in complete sentences makes you a better speaker, reader, and writer!</a:t>
            </a:r>
            <a:endParaRPr lang="en-US" sz="44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62000" y="3124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292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534400" y="426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620000" y="60198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57600" y="5638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048000" y="6248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629400" y="5257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304800" y="1752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" y="152400"/>
            <a:ext cx="7162800" cy="4876800"/>
          </a:xfrm>
          <a:prstGeom prst="wedgeEllipseCallout">
            <a:avLst>
              <a:gd name="adj1" fmla="val 49342"/>
              <a:gd name="adj2" fmla="val 39963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You can use </a:t>
            </a:r>
            <a:r>
              <a:rPr lang="en-US" sz="4400" b="1" dirty="0">
                <a:solidFill>
                  <a:srgbClr val="002060"/>
                </a:solidFill>
                <a:latin typeface="Segoe Print" pitchFamily="2" charset="0"/>
              </a:rPr>
              <a:t>words from the question </a:t>
            </a:r>
            <a:r>
              <a:rPr lang="en-US" sz="4400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to form an answer that is complete.</a:t>
            </a:r>
            <a:endParaRPr lang="en-US" sz="44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172200" y="6078387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90945" y="4343401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00891" y="6192062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86400" y="5773587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96200" y="3352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73181" y="1447800"/>
            <a:ext cx="55086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Segoe Print" pitchFamily="2" charset="0"/>
              </a:rPr>
              <a:t>words from the </a:t>
            </a:r>
            <a:r>
              <a:rPr lang="en-US" sz="4400" b="1" dirty="0" smtClean="0">
                <a:solidFill>
                  <a:srgbClr val="FFFF00"/>
                </a:solidFill>
                <a:latin typeface="Segoe Print" pitchFamily="2" charset="0"/>
              </a:rPr>
              <a:t>question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691" y="5050312"/>
            <a:ext cx="46354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Ready for that topic sentence?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" y="152400"/>
            <a:ext cx="7162800" cy="4876800"/>
          </a:xfrm>
          <a:prstGeom prst="wedgeEllipseCallout">
            <a:avLst>
              <a:gd name="adj1" fmla="val 49342"/>
              <a:gd name="adj2" fmla="val 3996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Remember your “magic” words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Include those in your answer.</a:t>
            </a:r>
            <a:endParaRPr lang="en-US" sz="44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292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8200" y="58674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57600" y="5638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52600" y="5181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96200" y="3352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209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When does your football practice start?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My football practice starts at 4:00.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0" y="51054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9600" y="5562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Capital Letter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7467600" y="51054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943600" y="548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Punctuation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5334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33550" y="1638300"/>
            <a:ext cx="5067300" cy="4686300"/>
            <a:chOff x="1733550" y="1638300"/>
            <a:chExt cx="5067300" cy="4686300"/>
          </a:xfrm>
        </p:grpSpPr>
        <p:sp>
          <p:nvSpPr>
            <p:cNvPr id="33" name="7-Point Star 32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9" grpId="0" animBg="1"/>
      <p:bldP spid="30" grpId="0"/>
      <p:bldP spid="31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209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What kind of car does your mom drive?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Honda is the kind of car my mom drives.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0" y="5105400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7200" y="5562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Capital Letter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382000" y="5164975"/>
            <a:ext cx="5334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5562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 pitchFamily="66" charset="0"/>
              </a:rPr>
              <a:t>Punctuation </a:t>
            </a:r>
            <a:endParaRPr lang="en-US" sz="20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4572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924050" y="1295400"/>
            <a:ext cx="5067300" cy="4686300"/>
            <a:chOff x="1733550" y="1638300"/>
            <a:chExt cx="5067300" cy="4686300"/>
          </a:xfrm>
        </p:grpSpPr>
        <p:sp>
          <p:nvSpPr>
            <p:cNvPr id="35" name="7-Point Star 34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 animBg="1"/>
      <p:bldP spid="15" grpId="0"/>
      <p:bldP spid="16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209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Where were you born?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I was born in Kingsland, Georgia.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5334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66800" y="698090"/>
            <a:ext cx="5067300" cy="4686300"/>
            <a:chOff x="1733550" y="1638300"/>
            <a:chExt cx="5067300" cy="4686300"/>
          </a:xfrm>
        </p:grpSpPr>
        <p:sp>
          <p:nvSpPr>
            <p:cNvPr id="16" name="7-Point Star 15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" y="152400"/>
            <a:ext cx="7162800" cy="4876800"/>
          </a:xfrm>
          <a:prstGeom prst="wedgeEllipseCallout">
            <a:avLst>
              <a:gd name="adj1" fmla="val 49342"/>
              <a:gd name="adj2" fmla="val 3996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Print" pitchFamily="2" charset="0"/>
              </a:rPr>
              <a:t>When given a choice between two or more options, include all of the choices in your answer! The reader should be able to guess the question from your response!</a:t>
            </a:r>
            <a:endParaRPr lang="en-US" sz="32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292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8200" y="58674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57600" y="5638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52600" y="5181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96200" y="3352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1752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If you had to choose between a new pet and a new video game, which would you choose?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If I had to choose between a new pet and a new video game, I would choose the video game .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3733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Don’t leave out crucial information!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6150114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 would choose the video game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is a complete sentence, but the reader can’t determine the question based on this response.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5334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733550" y="1638300"/>
            <a:ext cx="5067300" cy="4686300"/>
            <a:chOff x="1733550" y="1638300"/>
            <a:chExt cx="5067300" cy="4686300"/>
          </a:xfrm>
        </p:grpSpPr>
        <p:sp>
          <p:nvSpPr>
            <p:cNvPr id="31" name="7-Point Star 30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17526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If you had only one day of vacation, how would you spend it?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" y="39624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600" dirty="0" smtClean="0">
                <a:solidFill>
                  <a:schemeClr val="tx2"/>
                </a:solidFill>
                <a:latin typeface="Comic Sans MS" pitchFamily="66" charset="0"/>
              </a:rPr>
              <a:t>If I had only one day of vacation, I would spend it surfing.</a:t>
            </a:r>
            <a:endParaRPr lang="en-US" sz="3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0" y="3733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Don’t leave out crucial information!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867400"/>
            <a:ext cx="929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omic Sans MS" pitchFamily="66" charset="0"/>
              </a:rPr>
              <a:t>I would spend it surfing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is a complete sentence, but the reader can’t determine the question based on this response.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5334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733550" y="1638300"/>
            <a:ext cx="5067300" cy="4686300"/>
            <a:chOff x="1733550" y="1638300"/>
            <a:chExt cx="5067300" cy="4686300"/>
          </a:xfrm>
        </p:grpSpPr>
        <p:sp>
          <p:nvSpPr>
            <p:cNvPr id="33" name="7-Point Star 32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6916696" y="0"/>
            <a:ext cx="2227304" cy="1905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15240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Would you rather be an alligator or a giraffe?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743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Answer:  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I would rather be a giraffe. </a:t>
            </a:r>
            <a:endParaRPr lang="en-US" sz="32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228600" y="304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2057400" y="228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876800" y="1524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3716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4038600" y="152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791200" y="381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8600" y="1295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858000" y="1447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25908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Don’t leave out crucial information!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86200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The reader can’t determine the question based on this response.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505200"/>
            <a:ext cx="541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48400" y="3276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Than what?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191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Better answer: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I would rather be a giraffe than an alligator.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Awesome answer:</a:t>
            </a:r>
          </a:p>
          <a:p>
            <a:r>
              <a:rPr lang="en-US" sz="3200" dirty="0" smtClean="0">
                <a:solidFill>
                  <a:schemeClr val="tx2"/>
                </a:solidFill>
                <a:latin typeface="Comic Sans MS" pitchFamily="66" charset="0"/>
              </a:rPr>
              <a:t>I would rather be a giraffe than an alligator, because I would like being as tall as a tree. 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-1" r="14376" b="77125"/>
          <a:stretch/>
        </p:blipFill>
        <p:spPr bwMode="auto">
          <a:xfrm>
            <a:off x="533400" y="-152400"/>
            <a:ext cx="7351776" cy="22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733550" y="1638300"/>
            <a:ext cx="5067300" cy="4686300"/>
            <a:chOff x="1733550" y="1638300"/>
            <a:chExt cx="5067300" cy="4686300"/>
          </a:xfrm>
        </p:grpSpPr>
        <p:sp>
          <p:nvSpPr>
            <p:cNvPr id="39" name="7-Point Star 38"/>
            <p:cNvSpPr/>
            <p:nvPr/>
          </p:nvSpPr>
          <p:spPr>
            <a:xfrm>
              <a:off x="1733550" y="1638300"/>
              <a:ext cx="5067300" cy="4686300"/>
            </a:xfrm>
            <a:prstGeom prst="star7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19474">
              <a:off x="2473975" y="2809965"/>
              <a:ext cx="3992881" cy="29695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4" grpId="0"/>
      <p:bldP spid="16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457200" y="19050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751293" y="1118937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48000" y="4411579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239126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85800" y="4940968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47800" y="224589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295400" y="4166938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029200" y="4411579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562798" y="1785134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694" y="545574"/>
            <a:ext cx="85584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Segoe Print" pitchFamily="2" charset="0"/>
              </a:rPr>
              <a:t>When you are given a question, also called a </a:t>
            </a:r>
            <a:r>
              <a:rPr lang="en-US" sz="4000" b="1" dirty="0" smtClean="0">
                <a:solidFill>
                  <a:srgbClr val="0070C0"/>
                </a:solidFill>
                <a:latin typeface="Segoe Print" pitchFamily="2" charset="0"/>
              </a:rPr>
              <a:t>prompt</a:t>
            </a:r>
            <a:r>
              <a:rPr lang="en-US" sz="4000" dirty="0" smtClean="0">
                <a:solidFill>
                  <a:srgbClr val="002060"/>
                </a:solidFill>
                <a:latin typeface="Segoe Print" pitchFamily="2" charset="0"/>
              </a:rPr>
              <a:t>, you need a plan to construct your answer. Once you learn the steps, you will be prepared for any question that you are given. 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4086726" y="4636168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4" t="12500" r="20853" b="32986"/>
          <a:stretch/>
        </p:blipFill>
        <p:spPr bwMode="auto">
          <a:xfrm>
            <a:off x="304800" y="1371600"/>
            <a:ext cx="5540869" cy="485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33"/>
          <a:stretch>
            <a:fillRect/>
          </a:stretch>
        </p:blipFill>
        <p:spPr bwMode="auto">
          <a:xfrm>
            <a:off x="3962400" y="629502"/>
            <a:ext cx="4876800" cy="4171098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 rot="1979549">
            <a:off x="3258099" y="429561"/>
            <a:ext cx="4087566" cy="27150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Would you rather travel 100 years in the past or 100 years in the future?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581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Would you rather live in a tree house or a houseboat?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01753" y="4706281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53" y="4706281"/>
            <a:ext cx="1923047" cy="1628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77953" y="1295400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3" y="1295400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Would you rather go back to Kindergarten or skip ahead to 5</a:t>
            </a:r>
            <a:r>
              <a:rPr lang="en-US" baseline="30000" dirty="0" smtClean="0">
                <a:solidFill>
                  <a:schemeClr val="tx2"/>
                </a:solidFill>
                <a:latin typeface="Comic Sans MS" pitchFamily="66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 grade?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657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If you could travel anywhere, would you choose the Moon or somewhere here on the planet Earth?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77953" y="4696406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3" y="4696406"/>
            <a:ext cx="1923047" cy="1628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4153" y="1285525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3" y="1285525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</a:t>
            </a:r>
          </a:p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If you could change your name to something else, would you and what would it be?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657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 If your house caught on fire and you could only save one thing, what would it be? (not counting your family)</a:t>
            </a:r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54153" y="4620206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3" y="4620206"/>
            <a:ext cx="1923047" cy="1628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36106" y="1267406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3" y="1267406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Question:  Would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you rather meet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your great-great-grandparents </a:t>
            </a:r>
            <a:r>
              <a:rPr lang="en-US" dirty="0">
                <a:solidFill>
                  <a:srgbClr val="002060"/>
                </a:solidFill>
                <a:latin typeface="Comic Sans MS" pitchFamily="66" charset="0"/>
              </a:rPr>
              <a:t>or your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great-great grandchildren?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6486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If you could only have one food for a whole month, which food would you choose?</a:t>
            </a:r>
          </a:p>
          <a:p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01753" y="4630081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53" y="4630081"/>
            <a:ext cx="1923047" cy="1628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77953" y="1219200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3" y="1219200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Question:  If you had a superpower, would you rather be able to fly or to be invisible?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657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If you won a million dollars in the lottery, what is the first thing you would buy?</a:t>
            </a:r>
          </a:p>
          <a:p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01753" y="4630081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53" y="4630081"/>
            <a:ext cx="1923047" cy="16281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77953" y="1219200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3" y="1219200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Question:  If you could become animated and jump into any cartoon, which one would you choose?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6858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609600"/>
            <a:ext cx="1295400" cy="11079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8494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Question: If you could meet any celebrity, who would you choose?</a:t>
            </a:r>
          </a:p>
          <a:p>
            <a:endParaRPr lang="en-US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4267200"/>
            <a:ext cx="8839200" cy="2514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www.people-clipart.com/people_clipart_images/people_cartoon_wizard_in_sorcerers_robe_and_a_magic_wand_0521-1010-2714-0148_SM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3633"/>
          <a:stretch>
            <a:fillRect/>
          </a:stretch>
        </p:blipFill>
        <p:spPr bwMode="auto">
          <a:xfrm>
            <a:off x="7772400" y="4191000"/>
            <a:ext cx="1295400" cy="110794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943600" y="4477681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477681"/>
            <a:ext cx="1923047" cy="16281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019800" y="1066800"/>
            <a:ext cx="1923047" cy="162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6800"/>
            <a:ext cx="1923047" cy="1628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 flipH="1">
            <a:off x="22508" y="381000"/>
            <a:ext cx="1653892" cy="13716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41390" y="381000"/>
            <a:ext cx="717401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Prompt: (Underline Magic Words)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828800"/>
            <a:ext cx="88392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What do I have to understand to be able to answer this question?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3558988"/>
            <a:ext cx="8839200" cy="19274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What do I have to do to answer this question?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2400" y="5638800"/>
            <a:ext cx="8839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My Presto Change-O Topic Sentence: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116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Print" panose="02000600000000000000" pitchFamily="2" charset="0"/>
              </a:rPr>
              <a:t>Name: _________________________________________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PRESTO CHANGE-O!</a:t>
            </a:r>
            <a:endParaRPr lang="en-US" sz="2400" dirty="0"/>
          </a:p>
        </p:txBody>
      </p:sp>
      <p:sp>
        <p:nvSpPr>
          <p:cNvPr id="9" name="5-Point Star 8"/>
          <p:cNvSpPr/>
          <p:nvPr/>
        </p:nvSpPr>
        <p:spPr>
          <a:xfrm>
            <a:off x="58271" y="31623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17341" y="52197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633012" y="5450542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86800" y="3276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371600" y="1340224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6106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" y="152400"/>
            <a:ext cx="7162800" cy="4876800"/>
          </a:xfrm>
          <a:prstGeom prst="wedgeEllipseCallout">
            <a:avLst>
              <a:gd name="adj1" fmla="val 49342"/>
              <a:gd name="adj2" fmla="val 3996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First, you have to analyze the question!</a:t>
            </a:r>
            <a:endParaRPr lang="en-US" sz="44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0292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38200" y="586740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657600" y="5638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52600" y="5181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96200" y="3352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2562726" y="3733800"/>
            <a:ext cx="3344778" cy="2743200"/>
          </a:xfrm>
          <a:prstGeom prst="wedgeEllipseCallout">
            <a:avLst>
              <a:gd name="adj1" fmla="val 66981"/>
              <a:gd name="adj2" fmla="val 2549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Print" pitchFamily="2" charset="0"/>
              </a:rPr>
              <a:t>What do I need to understand?</a:t>
            </a:r>
            <a:endParaRPr lang="en-US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6096000" y="1143000"/>
            <a:ext cx="2963778" cy="2743200"/>
          </a:xfrm>
          <a:prstGeom prst="wedgeEllipseCallout">
            <a:avLst>
              <a:gd name="adj1" fmla="val 7509"/>
              <a:gd name="adj2" fmla="val 67010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Segoe Print" pitchFamily="2" charset="0"/>
              </a:rPr>
              <a:t>What do I need to do?</a:t>
            </a:r>
            <a:endParaRPr lang="en-US" sz="24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 flipH="1">
            <a:off x="44441" y="4343400"/>
            <a:ext cx="2927359" cy="2514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1524000" y="76200"/>
            <a:ext cx="7162800" cy="4876800"/>
          </a:xfrm>
          <a:prstGeom prst="wedgeEllipseCallout">
            <a:avLst>
              <a:gd name="adj1" fmla="val -44973"/>
              <a:gd name="adj2" fmla="val 37627"/>
            </a:avLst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Ask yourself: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Segoe Print" pitchFamily="2" charset="0"/>
              </a:rPr>
              <a:t>What are the </a:t>
            </a:r>
            <a:r>
              <a:rPr lang="en-US" sz="4400" dirty="0" smtClean="0">
                <a:solidFill>
                  <a:srgbClr val="002060"/>
                </a:solidFill>
                <a:latin typeface="Segoe Print" pitchFamily="2" charset="0"/>
              </a:rPr>
              <a:t>“magic” words?</a:t>
            </a:r>
            <a:endParaRPr lang="en-US" sz="4400" dirty="0">
              <a:solidFill>
                <a:srgbClr val="002060"/>
              </a:solidFill>
              <a:latin typeface="Segoe Print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533400" y="2286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19800" y="6445624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6200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153400" y="4298576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0" y="6172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106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696200" y="3352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8328" y="5029200"/>
            <a:ext cx="55446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Segoe Print" pitchFamily="2" charset="0"/>
              </a:rPr>
              <a:t>Magic Words are the words that are important to this SPECIFIC question.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2819400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FF00"/>
                </a:solidFill>
                <a:latin typeface="Segoe Print" pitchFamily="2" charset="0"/>
              </a:rPr>
              <a:t>“magic” words?</a:t>
            </a:r>
          </a:p>
        </p:txBody>
      </p:sp>
    </p:spTree>
    <p:extLst>
      <p:ext uri="{BB962C8B-B14F-4D97-AF65-F5344CB8AC3E}">
        <p14:creationId xmlns:p14="http://schemas.microsoft.com/office/powerpoint/2010/main" val="7881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>
            <a:off x="5943599" y="4343401"/>
            <a:ext cx="2940041" cy="25146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152400" y="585537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43800" y="280737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048000" y="5273841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239126" y="228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85800" y="580323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447800" y="224589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295400" y="5029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029200" y="5273841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482263" y="946934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694" y="545574"/>
            <a:ext cx="85584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Segoe Print" pitchFamily="2" charset="0"/>
              </a:rPr>
              <a:t>Ask yourself, </a:t>
            </a:r>
          </a:p>
          <a:p>
            <a:pPr algn="ctr"/>
            <a:endParaRPr lang="en-US" sz="14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Segoe Print" pitchFamily="2" charset="0"/>
              </a:rPr>
              <a:t>“What is this question all about?”</a:t>
            </a:r>
          </a:p>
          <a:p>
            <a:pPr algn="ctr"/>
            <a:endParaRPr lang="en-US" sz="1600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Segoe Print" pitchFamily="2" charset="0"/>
              </a:rPr>
              <a:t>What do I need to understand in order to answer this question?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Segoe Print" pitchFamily="2" charset="0"/>
              </a:rPr>
              <a:t>What do I need to do to answer it effectively? </a:t>
            </a:r>
          </a:p>
        </p:txBody>
      </p:sp>
      <p:sp>
        <p:nvSpPr>
          <p:cNvPr id="17" name="5-Point Star 16"/>
          <p:cNvSpPr/>
          <p:nvPr/>
        </p:nvSpPr>
        <p:spPr>
          <a:xfrm>
            <a:off x="4086726" y="5498430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6781800" y="39624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9" y="680383"/>
            <a:ext cx="80772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cause and effect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sequence of events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a character’s feelings/motivation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the similarities/differences between two things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clues to help me figure something out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problem and solution, </a:t>
            </a:r>
          </a:p>
          <a:p>
            <a:pPr marL="571500" indent="-571500">
              <a:buFont typeface="Arial" charset="0"/>
              <a:buChar char="•"/>
            </a:pPr>
            <a:r>
              <a:rPr lang="en-US" sz="4000" dirty="0" smtClean="0">
                <a:latin typeface="Cooper Black" panose="0208090404030B020404" pitchFamily="18" charset="0"/>
              </a:rPr>
              <a:t>etc. </a:t>
            </a:r>
          </a:p>
          <a:p>
            <a:endParaRPr lang="en-US" sz="4000" dirty="0"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797" y="-22086"/>
            <a:ext cx="812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What do I need to understand?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066800" y="838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1066800" y="1447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066800" y="2057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66800" y="3276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1066800" y="4495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066800" y="57150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0668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eople-clipart.com/people_clipart_images/people_cartoon_wizard_in_sorcerers_robe_and_a_magic_wand_0521-1010-2714-0148_SMU.jpg"/>
          <p:cNvPicPr>
            <a:picLocks noChangeAspect="1" noChangeArrowheads="1"/>
          </p:cNvPicPr>
          <p:nvPr/>
        </p:nvPicPr>
        <p:blipFill>
          <a:blip r:embed="rId2" cstate="print"/>
          <a:srcRect r="3633"/>
          <a:stretch>
            <a:fillRect/>
          </a:stretch>
        </p:blipFill>
        <p:spPr bwMode="auto">
          <a:xfrm flipH="1">
            <a:off x="44441" y="4343400"/>
            <a:ext cx="2927359" cy="25146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228600" y="1066800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610600" y="2209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019800" y="6445624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8458200" y="10668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1000" y="3765176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286000" y="6172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8610600" y="63246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8382000" y="2819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8382000" y="4572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3920" y="1079480"/>
            <a:ext cx="7269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atin typeface="Segoe Print" pitchFamily="2" charset="0"/>
              </a:rPr>
              <a:t>First, you </a:t>
            </a:r>
            <a:r>
              <a:rPr lang="en-US" sz="3600" dirty="0">
                <a:latin typeface="Segoe Print" pitchFamily="2" charset="0"/>
              </a:rPr>
              <a:t>need the right tool!</a:t>
            </a:r>
          </a:p>
          <a:p>
            <a:pPr algn="ctr"/>
            <a:r>
              <a:rPr lang="en-US" sz="3600" dirty="0">
                <a:latin typeface="Segoe Print" pitchFamily="2" charset="0"/>
              </a:rPr>
              <a:t>You don’t drive a nail with a pair of scissors, and you can’t cut paper </a:t>
            </a:r>
            <a:r>
              <a:rPr lang="en-US" sz="3600" dirty="0" smtClean="0">
                <a:latin typeface="Segoe Print" pitchFamily="2" charset="0"/>
              </a:rPr>
              <a:t>with a hammer. </a:t>
            </a:r>
          </a:p>
          <a:p>
            <a:pPr algn="ctr"/>
            <a:r>
              <a:rPr lang="en-US" sz="3600" dirty="0" smtClean="0">
                <a:latin typeface="Segoe Print" pitchFamily="2" charset="0"/>
              </a:rPr>
              <a:t>Make sure you choose the right writing tool for the job! </a:t>
            </a:r>
            <a:endParaRPr lang="en-US" sz="3600" dirty="0"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4784" y="143470"/>
            <a:ext cx="7691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What do I need to do?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t3.gstatic.com/images?q=tbn:ANd9GcTpEQslUhQO7RnDL78cvmrLUW_BN7D_ce7cYC5EV6LsIMLlFVBu:reportsyouneed.com/wp-content/uploads/2012/10/iStock_000020378687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9375" y="4560552"/>
            <a:ext cx="2541277" cy="20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oicemagazine.org/articles/images/Column-WritersTool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904999"/>
            <a:ext cx="2971800" cy="354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983" y="609599"/>
            <a:ext cx="925570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 panose="0208090404030B020404" pitchFamily="18" charset="0"/>
              </a:rPr>
              <a:t>explain				connect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identify				summarize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describe				express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compare				prove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persuade				support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state					elaborate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predict				cite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infer					retell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analyze				clarify</a:t>
            </a:r>
          </a:p>
          <a:p>
            <a:r>
              <a:rPr lang="en-US" sz="4000" dirty="0" smtClean="0">
                <a:latin typeface="Cooper Black" panose="0208090404030B020404" pitchFamily="18" charset="0"/>
              </a:rPr>
              <a:t>justify					infer</a:t>
            </a:r>
          </a:p>
          <a:p>
            <a:endParaRPr lang="en-US" sz="4000" dirty="0">
              <a:latin typeface="Cooper Black" panose="0208090404030B0204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784" y="-76200"/>
            <a:ext cx="7691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ooper Black" panose="0208090404030B020404" pitchFamily="18" charset="0"/>
              </a:rPr>
              <a:t>What do I need to do?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3236424" y="1348943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499350" y="914400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590801" y="1667598"/>
            <a:ext cx="609600" cy="6096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257801" y="947651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4076701" y="1362798"/>
            <a:ext cx="304800" cy="3048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869</Words>
  <Application>Microsoft Office PowerPoint</Application>
  <PresentationFormat>On-screen Show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Segoe Print</vt:lpstr>
      <vt:lpstr>Cooper Black</vt:lpstr>
      <vt:lpstr>Calibri</vt:lpstr>
      <vt:lpstr>Wingdings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mdavis</dc:creator>
  <cp:lastModifiedBy>Rebecca Ellis</cp:lastModifiedBy>
  <cp:revision>38</cp:revision>
  <dcterms:created xsi:type="dcterms:W3CDTF">2012-08-25T14:27:12Z</dcterms:created>
  <dcterms:modified xsi:type="dcterms:W3CDTF">2015-01-16T14:52:46Z</dcterms:modified>
</cp:coreProperties>
</file>