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6"/>
  </p:notesMasterIdLst>
  <p:sldIdLst>
    <p:sldId id="274" r:id="rId4"/>
    <p:sldId id="305" r:id="rId5"/>
    <p:sldId id="284" r:id="rId6"/>
    <p:sldId id="282" r:id="rId7"/>
    <p:sldId id="294" r:id="rId8"/>
    <p:sldId id="292" r:id="rId9"/>
    <p:sldId id="304" r:id="rId10"/>
    <p:sldId id="285" r:id="rId11"/>
    <p:sldId id="314" r:id="rId12"/>
    <p:sldId id="315" r:id="rId13"/>
    <p:sldId id="283" r:id="rId14"/>
    <p:sldId id="287" r:id="rId15"/>
    <p:sldId id="291" r:id="rId16"/>
    <p:sldId id="288" r:id="rId17"/>
    <p:sldId id="312" r:id="rId18"/>
    <p:sldId id="289" r:id="rId19"/>
    <p:sldId id="311" r:id="rId20"/>
    <p:sldId id="290" r:id="rId21"/>
    <p:sldId id="313" r:id="rId22"/>
    <p:sldId id="295" r:id="rId23"/>
    <p:sldId id="302" r:id="rId24"/>
    <p:sldId id="296" r:id="rId25"/>
    <p:sldId id="299" r:id="rId26"/>
    <p:sldId id="347" r:id="rId27"/>
    <p:sldId id="349" r:id="rId28"/>
    <p:sldId id="371" r:id="rId29"/>
    <p:sldId id="372" r:id="rId30"/>
    <p:sldId id="373" r:id="rId31"/>
    <p:sldId id="374" r:id="rId32"/>
    <p:sldId id="375" r:id="rId33"/>
    <p:sldId id="376" r:id="rId34"/>
    <p:sldId id="377" r:id="rId35"/>
  </p:sldIdLst>
  <p:sldSz cx="9144000" cy="6858000" type="screen4x3"/>
  <p:notesSz cx="7010400" cy="9296400"/>
  <p:embeddedFontLst>
    <p:embeddedFont>
      <p:font typeface="Bell MT" pitchFamily="18" charset="0"/>
      <p:regular r:id="rId37"/>
      <p:bold r:id="rId38"/>
      <p:italic r:id="rId39"/>
    </p:embeddedFont>
    <p:embeddedFont>
      <p:font typeface="Calibri" pitchFamily="34" charset="0"/>
      <p:regular r:id="rId40"/>
      <p:bold r:id="rId41"/>
      <p:italic r:id="rId42"/>
      <p:boldItalic r:id="rId43"/>
    </p:embeddedFont>
    <p:embeddedFont>
      <p:font typeface="Beautiful Every Time" charset="0"/>
      <p:regular r:id="rId44"/>
    </p:embeddedFont>
    <p:embeddedFont>
      <p:font typeface="KG Love You Through It 3" charset="0"/>
      <p:regular r:id="rId45"/>
    </p:embeddedFont>
    <p:embeddedFont>
      <p:font typeface="MingLiU" pitchFamily="49" charset="-120"/>
      <p:regular r:id="rId46"/>
    </p:embeddedFont>
    <p:embeddedFont>
      <p:font typeface="MV Boli" pitchFamily="2" charset="0"/>
      <p:regular r:id="rId47"/>
    </p:embeddedFont>
    <p:embeddedFont>
      <p:font typeface="Always In My Heart"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3A7"/>
    <a:srgbClr val="99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8632" autoAdjust="0"/>
  </p:normalViewPr>
  <p:slideViewPr>
    <p:cSldViewPr>
      <p:cViewPr>
        <p:scale>
          <a:sx n="51" d="100"/>
          <a:sy n="51" d="100"/>
        </p:scale>
        <p:origin x="-1068" y="-4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70" tIns="46585" rIns="93170" bIns="46585" rtlCol="0"/>
          <a:lstStyle>
            <a:lvl1pPr algn="r">
              <a:defRPr sz="1200"/>
            </a:lvl1pPr>
          </a:lstStyle>
          <a:p>
            <a:fld id="{5CA5AEF9-6FF6-49C6-A01C-17E699031617}" type="datetimeFigureOut">
              <a:rPr lang="en-US" smtClean="0"/>
              <a:pPr/>
              <a:t>1/20/2015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0" tIns="46585" rIns="93170"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70" tIns="46585" rIns="93170" bIns="46585" rtlCol="0" anchor="b"/>
          <a:lstStyle>
            <a:lvl1pPr algn="r">
              <a:defRPr sz="1200"/>
            </a:lvl1pPr>
          </a:lstStyle>
          <a:p>
            <a:fld id="{21DB68DF-14C3-409E-88DB-23F1A0078DC9}" type="slidenum">
              <a:rPr lang="en-US" smtClean="0"/>
              <a:pPr/>
              <a:t>‹#›</a:t>
            </a:fld>
            <a:endParaRPr lang="en-US"/>
          </a:p>
        </p:txBody>
      </p:sp>
    </p:spTree>
    <p:extLst>
      <p:ext uri="{BB962C8B-B14F-4D97-AF65-F5344CB8AC3E}">
        <p14:creationId xmlns:p14="http://schemas.microsoft.com/office/powerpoint/2010/main" xmlns="" val="245207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focus of this lesson is identifying sensory language when we read and also adding sensory language into our writing.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a:t>
            </a:fld>
            <a:endParaRPr lang="en-US"/>
          </a:p>
        </p:txBody>
      </p:sp>
    </p:spTree>
    <p:extLst>
      <p:ext uri="{BB962C8B-B14F-4D97-AF65-F5344CB8AC3E}">
        <p14:creationId xmlns:p14="http://schemas.microsoft.com/office/powerpoint/2010/main" xmlns="" val="80364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each box to show the difference between</a:t>
            </a:r>
            <a:r>
              <a:rPr lang="en-US" baseline="0" dirty="0" smtClean="0"/>
              <a:t> a telling sentence and a sentence that uses sensory language to show the reader.  Stop and discuss each pair of examples.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11</a:t>
            </a:fld>
            <a:endParaRPr lang="en-US"/>
          </a:p>
        </p:txBody>
      </p:sp>
    </p:spTree>
    <p:extLst>
      <p:ext uri="{BB962C8B-B14F-4D97-AF65-F5344CB8AC3E}">
        <p14:creationId xmlns:p14="http://schemas.microsoft.com/office/powerpoint/2010/main" xmlns="" val="62738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bakery</a:t>
            </a:r>
            <a:r>
              <a:rPr lang="en-US" baseline="0" dirty="0" smtClean="0"/>
              <a:t> is a perfect spot for a total sensory experience. So, inform students that you will be taking an imaginary field trip to the bakery.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12</a:t>
            </a:fld>
            <a:endParaRPr lang="en-US"/>
          </a:p>
        </p:txBody>
      </p:sp>
    </p:spTree>
    <p:extLst>
      <p:ext uri="{BB962C8B-B14F-4D97-AF65-F5344CB8AC3E}">
        <p14:creationId xmlns:p14="http://schemas.microsoft.com/office/powerpoint/2010/main" xmlns="" val="47805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graphic organizer to think about what you</a:t>
            </a:r>
            <a:r>
              <a:rPr lang="en-US" baseline="0" dirty="0" smtClean="0"/>
              <a:t> might see, hear, taste, touch, or smell on our imaginary field trip. </a:t>
            </a:r>
          </a:p>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13</a:t>
            </a:fld>
            <a:endParaRPr lang="en-US"/>
          </a:p>
        </p:txBody>
      </p:sp>
    </p:spTree>
    <p:extLst>
      <p:ext uri="{BB962C8B-B14F-4D97-AF65-F5344CB8AC3E}">
        <p14:creationId xmlns:p14="http://schemas.microsoft.com/office/powerpoint/2010/main" xmlns="" val="387375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students look at the pictures, be sure that</a:t>
            </a:r>
            <a:r>
              <a:rPr lang="en-US" baseline="0" dirty="0" smtClean="0"/>
              <a:t> they note how items are arranged to be pleasing to the senses.  The organization and the visual presentation are important.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14</a:t>
            </a:fld>
            <a:endParaRPr lang="en-US"/>
          </a:p>
        </p:txBody>
      </p:sp>
    </p:spTree>
    <p:extLst>
      <p:ext uri="{BB962C8B-B14F-4D97-AF65-F5344CB8AC3E}">
        <p14:creationId xmlns:p14="http://schemas.microsoft.com/office/powerpoint/2010/main" xmlns="" val="312552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15</a:t>
            </a:fld>
            <a:endParaRPr lang="en-US"/>
          </a:p>
        </p:txBody>
      </p:sp>
    </p:spTree>
    <p:extLst>
      <p:ext uri="{BB962C8B-B14F-4D97-AF65-F5344CB8AC3E}">
        <p14:creationId xmlns:p14="http://schemas.microsoft.com/office/powerpoint/2010/main" xmlns="" val="193864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18</a:t>
            </a:fld>
            <a:endParaRPr lang="en-US"/>
          </a:p>
        </p:txBody>
      </p:sp>
    </p:spTree>
    <p:extLst>
      <p:ext uri="{BB962C8B-B14F-4D97-AF65-F5344CB8AC3E}">
        <p14:creationId xmlns:p14="http://schemas.microsoft.com/office/powerpoint/2010/main" xmlns="" val="378604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write:  Students should describe what they saw, smelled, heard, touched, and tasted. They are not allowed to used the words bake, baker, baking, baked, or bakery!  Remember SHOW, don’t TELL.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20</a:t>
            </a:fld>
            <a:endParaRPr lang="en-US"/>
          </a:p>
        </p:txBody>
      </p:sp>
    </p:spTree>
    <p:extLst>
      <p:ext uri="{BB962C8B-B14F-4D97-AF65-F5344CB8AC3E}">
        <p14:creationId xmlns:p14="http://schemas.microsoft.com/office/powerpoint/2010/main" xmlns="" val="204333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 Analysis: Students will look at two samples.  One is very basic with little or no sensory language.  It is overly simple, and</a:t>
            </a:r>
            <a:r>
              <a:rPr lang="en-US" baseline="0" dirty="0" smtClean="0"/>
              <a:t> it does not engage the reader at all. The second sample uses rich and vivid word choices to make it easy for the reader to visualize and connect.  Read aloud the two questions/prompts on this slide and set the purpose for reading.  Divide students into partners and provide them with the two samples.  Have them do a close reading of each and be prepared for class discussion.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21</a:t>
            </a:fld>
            <a:endParaRPr lang="en-US"/>
          </a:p>
        </p:txBody>
      </p:sp>
    </p:spTree>
    <p:extLst>
      <p:ext uri="{BB962C8B-B14F-4D97-AF65-F5344CB8AC3E}">
        <p14:creationId xmlns:p14="http://schemas.microsoft.com/office/powerpoint/2010/main" xmlns="" val="111695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  Just</a:t>
            </a:r>
            <a:r>
              <a:rPr lang="en-US" baseline="0" dirty="0" smtClean="0"/>
              <a:t> like the main character of the book, students really enjoy imagining what could possibly go into a pie to get rid of an enemy!</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24</a:t>
            </a:fld>
            <a:endParaRPr lang="en-US"/>
          </a:p>
        </p:txBody>
      </p:sp>
    </p:spTree>
    <p:extLst>
      <p:ext uri="{BB962C8B-B14F-4D97-AF65-F5344CB8AC3E}">
        <p14:creationId xmlns:p14="http://schemas.microsoft.com/office/powerpoint/2010/main" xmlns="" val="174322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 Question</a:t>
            </a:r>
            <a:r>
              <a:rPr lang="en-US" baseline="0" dirty="0" smtClean="0"/>
              <a:t> and additional prompts for Lesson 1.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25</a:t>
            </a:fld>
            <a:endParaRPr lang="en-US"/>
          </a:p>
        </p:txBody>
      </p:sp>
    </p:spTree>
    <p:extLst>
      <p:ext uri="{BB962C8B-B14F-4D97-AF65-F5344CB8AC3E}">
        <p14:creationId xmlns:p14="http://schemas.microsoft.com/office/powerpoint/2010/main" xmlns="" val="174322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a:t>
            </a:fld>
            <a:endParaRPr lang="en-US"/>
          </a:p>
        </p:txBody>
      </p:sp>
    </p:spTree>
    <p:extLst>
      <p:ext uri="{BB962C8B-B14F-4D97-AF65-F5344CB8AC3E}">
        <p14:creationId xmlns:p14="http://schemas.microsoft.com/office/powerpoint/2010/main" xmlns="" val="1040607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would be a great time to discuss recipes with students: their purpose, how to read them, and how to find crucial information.  Also, the teacher should remind students about temporal words and phrases to signal steps in a process.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26</a:t>
            </a:fld>
            <a:endParaRPr lang="en-US"/>
          </a:p>
        </p:txBody>
      </p:sp>
    </p:spTree>
    <p:extLst>
      <p:ext uri="{BB962C8B-B14F-4D97-AF65-F5344CB8AC3E}">
        <p14:creationId xmlns:p14="http://schemas.microsoft.com/office/powerpoint/2010/main" xmlns="" val="146541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reflect upon all they have learned in this lesson.  Think about Mr. Potato</a:t>
            </a:r>
            <a:r>
              <a:rPr lang="en-US" baseline="0" dirty="0" smtClean="0"/>
              <a:t> Head and our 5 senses graphic organizer. Try to incorporate some interesting language into this writing. Remember the difference: Show vs. tell. </a:t>
            </a:r>
          </a:p>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27</a:t>
            </a:fld>
            <a:endParaRPr lang="en-US"/>
          </a:p>
        </p:txBody>
      </p:sp>
    </p:spTree>
    <p:extLst>
      <p:ext uri="{BB962C8B-B14F-4D97-AF65-F5344CB8AC3E}">
        <p14:creationId xmlns:p14="http://schemas.microsoft.com/office/powerpoint/2010/main" xmlns="" val="145904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Differentiation for struggling writers.</a:t>
            </a:r>
            <a:r>
              <a:rPr lang="en-US" baseline="0" dirty="0" smtClean="0"/>
              <a:t>  The paragraph frame will help get reluctant writers started.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28</a:t>
            </a:fld>
            <a:endParaRPr lang="en-US"/>
          </a:p>
        </p:txBody>
      </p:sp>
    </p:spTree>
    <p:extLst>
      <p:ext uri="{BB962C8B-B14F-4D97-AF65-F5344CB8AC3E}">
        <p14:creationId xmlns:p14="http://schemas.microsoft.com/office/powerpoint/2010/main" xmlns="" val="251475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Vocabulary</a:t>
            </a:r>
            <a:r>
              <a:rPr lang="en-US" baseline="0" dirty="0" smtClean="0"/>
              <a:t> help.</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29</a:t>
            </a:fld>
            <a:endParaRPr lang="en-US"/>
          </a:p>
        </p:txBody>
      </p:sp>
    </p:spTree>
    <p:extLst>
      <p:ext uri="{BB962C8B-B14F-4D97-AF65-F5344CB8AC3E}">
        <p14:creationId xmlns:p14="http://schemas.microsoft.com/office/powerpoint/2010/main" xmlns="" val="200094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student is given a “pie”  made from a brown lunch bag.</a:t>
            </a:r>
            <a:r>
              <a:rPr lang="en-US" baseline="0" dirty="0" smtClean="0"/>
              <a:t> They may choose to decorate this any way they like to match their recipe. When they are returned to school, I will attach them to a plate, add a napkin and fork, and post them with their writing in the hall for an awesome display!</a:t>
            </a:r>
          </a:p>
        </p:txBody>
      </p:sp>
      <p:sp>
        <p:nvSpPr>
          <p:cNvPr id="4" name="Slide Number Placeholder 3"/>
          <p:cNvSpPr>
            <a:spLocks noGrp="1"/>
          </p:cNvSpPr>
          <p:nvPr>
            <p:ph type="sldNum" sz="quarter" idx="10"/>
          </p:nvPr>
        </p:nvSpPr>
        <p:spPr/>
        <p:txBody>
          <a:bodyPr/>
          <a:lstStyle/>
          <a:p>
            <a:fld id="{21DB68DF-14C3-409E-88DB-23F1A0078DC9}" type="slidenum">
              <a:rPr lang="en-US" smtClean="0"/>
              <a:pPr/>
              <a:t>31</a:t>
            </a:fld>
            <a:endParaRPr lang="en-US"/>
          </a:p>
        </p:txBody>
      </p:sp>
    </p:spTree>
    <p:extLst>
      <p:ext uri="{BB962C8B-B14F-4D97-AF65-F5344CB8AC3E}">
        <p14:creationId xmlns:p14="http://schemas.microsoft.com/office/powerpoint/2010/main" xmlns="" val="2894314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Scoring/Grading Rubric</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32</a:t>
            </a:fld>
            <a:endParaRPr lang="en-US"/>
          </a:p>
        </p:txBody>
      </p:sp>
    </p:spTree>
    <p:extLst>
      <p:ext uri="{BB962C8B-B14F-4D97-AF65-F5344CB8AC3E}">
        <p14:creationId xmlns:p14="http://schemas.microsoft.com/office/powerpoint/2010/main" xmlns="" val="5608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photos help students identify and relate to the five senses.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3</a:t>
            </a:fld>
            <a:endParaRPr lang="en-US"/>
          </a:p>
        </p:txBody>
      </p:sp>
    </p:spTree>
    <p:extLst>
      <p:ext uri="{BB962C8B-B14F-4D97-AF65-F5344CB8AC3E}">
        <p14:creationId xmlns:p14="http://schemas.microsoft.com/office/powerpoint/2010/main" xmlns="" val="381573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Activate prior knowledge.</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4</a:t>
            </a:fld>
            <a:endParaRPr lang="en-US"/>
          </a:p>
        </p:txBody>
      </p:sp>
    </p:spTree>
    <p:extLst>
      <p:ext uri="{BB962C8B-B14F-4D97-AF65-F5344CB8AC3E}">
        <p14:creationId xmlns:p14="http://schemas.microsoft.com/office/powerpoint/2010/main" xmlns="" val="182171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Mr. Potato</a:t>
            </a:r>
            <a:r>
              <a:rPr lang="en-US" baseline="0" dirty="0" smtClean="0"/>
              <a:t> Head to isolate a specific sense and focus on writing just about that one sense.  For example, what might you see?  How could you describe that? (Take off all the pieces except for the eyes.)  You can pick one up at any toy store or maybe you even have one lying around your house!  Very effective for sensory language lessons!</a:t>
            </a:r>
          </a:p>
        </p:txBody>
      </p:sp>
      <p:sp>
        <p:nvSpPr>
          <p:cNvPr id="4" name="Slide Number Placeholder 3"/>
          <p:cNvSpPr>
            <a:spLocks noGrp="1"/>
          </p:cNvSpPr>
          <p:nvPr>
            <p:ph type="sldNum" sz="quarter" idx="10"/>
          </p:nvPr>
        </p:nvSpPr>
        <p:spPr/>
        <p:txBody>
          <a:bodyPr/>
          <a:lstStyle/>
          <a:p>
            <a:fld id="{21DB68DF-14C3-409E-88DB-23F1A0078DC9}" type="slidenum">
              <a:rPr lang="en-US" smtClean="0"/>
              <a:pPr/>
              <a:t>5</a:t>
            </a:fld>
            <a:endParaRPr lang="en-US"/>
          </a:p>
        </p:txBody>
      </p:sp>
    </p:spTree>
    <p:extLst>
      <p:ext uri="{BB962C8B-B14F-4D97-AF65-F5344CB8AC3E}">
        <p14:creationId xmlns:p14="http://schemas.microsoft.com/office/powerpoint/2010/main" xmlns="" val="365493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6</a:t>
            </a:fld>
            <a:endParaRPr lang="en-US"/>
          </a:p>
        </p:txBody>
      </p:sp>
    </p:spTree>
    <p:extLst>
      <p:ext uri="{BB962C8B-B14F-4D97-AF65-F5344CB8AC3E}">
        <p14:creationId xmlns:p14="http://schemas.microsoft.com/office/powerpoint/2010/main" xmlns="" val="20731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Activating Strategy #2: Have students</a:t>
            </a:r>
            <a:r>
              <a:rPr lang="en-US" baseline="0" dirty="0" smtClean="0"/>
              <a:t> listen to the commercial with no picture, then watch the commercial with no sound. Then allow them to watch it with both sound and picture.  Discuss:  Which sense was most powerful in that experiment?  Which version made you the most hungry?  What does your reaction tell you about the power of your 5 senses?  How is it important for writers to include sensory input?</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7</a:t>
            </a:fld>
            <a:endParaRPr lang="en-US"/>
          </a:p>
        </p:txBody>
      </p:sp>
    </p:spTree>
    <p:extLst>
      <p:ext uri="{BB962C8B-B14F-4D97-AF65-F5344CB8AC3E}">
        <p14:creationId xmlns:p14="http://schemas.microsoft.com/office/powerpoint/2010/main" xmlns="" val="241445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already taught</a:t>
            </a:r>
            <a:r>
              <a:rPr lang="en-US" baseline="0" dirty="0" smtClean="0"/>
              <a:t> a lesson on “Show vs. Tell”,  you can use this slide to remind students about that concept.  If you have not, this would be a great time to introduce them to the idea. I recommend a more in-depth series of lessons on this topic at some point in the year.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9</a:t>
            </a:fld>
            <a:endParaRPr lang="en-US"/>
          </a:p>
        </p:txBody>
      </p:sp>
    </p:spTree>
    <p:extLst>
      <p:ext uri="{BB962C8B-B14F-4D97-AF65-F5344CB8AC3E}">
        <p14:creationId xmlns:p14="http://schemas.microsoft.com/office/powerpoint/2010/main" xmlns="" val="275520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Telling is boring! </a:t>
            </a:r>
            <a:r>
              <a:rPr lang="en-US" baseline="0" dirty="0" smtClean="0"/>
              <a:t> “The moon is shining” is not a very interesting sentence.  “There is a glint of light on broken glass” is really interesting, and we can figure out that the moon is shining without hearing it directly stated. </a:t>
            </a:r>
            <a:endParaRPr lang="en-US" dirty="0"/>
          </a:p>
        </p:txBody>
      </p:sp>
      <p:sp>
        <p:nvSpPr>
          <p:cNvPr id="4" name="Slide Number Placeholder 3"/>
          <p:cNvSpPr>
            <a:spLocks noGrp="1"/>
          </p:cNvSpPr>
          <p:nvPr>
            <p:ph type="sldNum" sz="quarter" idx="10"/>
          </p:nvPr>
        </p:nvSpPr>
        <p:spPr/>
        <p:txBody>
          <a:bodyPr/>
          <a:lstStyle/>
          <a:p>
            <a:fld id="{21DB68DF-14C3-409E-88DB-23F1A0078DC9}" type="slidenum">
              <a:rPr lang="en-US" smtClean="0"/>
              <a:pPr/>
              <a:t>10</a:t>
            </a:fld>
            <a:endParaRPr lang="en-US"/>
          </a:p>
        </p:txBody>
      </p:sp>
    </p:spTree>
    <p:extLst>
      <p:ext uri="{BB962C8B-B14F-4D97-AF65-F5344CB8AC3E}">
        <p14:creationId xmlns:p14="http://schemas.microsoft.com/office/powerpoint/2010/main" xmlns="" val="31040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400168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11295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055026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187229-76B4-4B15-B1AC-28DD176939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652317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3901-F2F5-43ED-8B48-9D988CDA0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1083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8FE8E-407A-497B-8D42-405D3835DC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417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8AB1B8-D77F-4287-BAD8-FC1AB2815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9801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3E629E-1ED6-427A-886C-451A6E10E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91831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12A560-C5E4-4ADB-B586-C3EB5162B1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32773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301911-CDB6-4A75-AAB0-BF20442E1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0672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359160-569E-4CEC-8B39-1DE32F2D6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7571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4109636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40C03F-94CF-499A-A1E7-27DA24B8F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437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E13FB-423A-47A9-BEF1-4CDD11D83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65143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A1ABA-9244-45FB-918C-953FD9EE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5055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F9CE-13DF-4338-8CC9-1D90C25CCCC4}" type="slidenum">
              <a:rPr lang="en-US"/>
              <a:pPr>
                <a:defRPr/>
              </a:pPr>
              <a:t>‹#›</a:t>
            </a:fld>
            <a:endParaRPr lang="en-US"/>
          </a:p>
        </p:txBody>
      </p:sp>
    </p:spTree>
    <p:extLst>
      <p:ext uri="{BB962C8B-B14F-4D97-AF65-F5344CB8AC3E}">
        <p14:creationId xmlns:p14="http://schemas.microsoft.com/office/powerpoint/2010/main" xmlns="" val="3065387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1A24AC-A18D-4227-8886-C27B7B492AF6}" type="slidenum">
              <a:rPr lang="en-US"/>
              <a:pPr>
                <a:defRPr/>
              </a:pPr>
              <a:t>‹#›</a:t>
            </a:fld>
            <a:endParaRPr lang="en-US"/>
          </a:p>
        </p:txBody>
      </p:sp>
    </p:spTree>
    <p:extLst>
      <p:ext uri="{BB962C8B-B14F-4D97-AF65-F5344CB8AC3E}">
        <p14:creationId xmlns:p14="http://schemas.microsoft.com/office/powerpoint/2010/main" xmlns="" val="3409224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A677B5-0E84-4057-BD39-2D0C26C2DD0A}" type="slidenum">
              <a:rPr lang="en-US"/>
              <a:pPr>
                <a:defRPr/>
              </a:pPr>
              <a:t>‹#›</a:t>
            </a:fld>
            <a:endParaRPr lang="en-US"/>
          </a:p>
        </p:txBody>
      </p:sp>
    </p:spTree>
    <p:extLst>
      <p:ext uri="{BB962C8B-B14F-4D97-AF65-F5344CB8AC3E}">
        <p14:creationId xmlns:p14="http://schemas.microsoft.com/office/powerpoint/2010/main" xmlns="" val="2528629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DFDFAF-F8FA-401D-9369-2AC23660F4BC}" type="slidenum">
              <a:rPr lang="en-US"/>
              <a:pPr>
                <a:defRPr/>
              </a:pPr>
              <a:t>‹#›</a:t>
            </a:fld>
            <a:endParaRPr lang="en-US"/>
          </a:p>
        </p:txBody>
      </p:sp>
    </p:spTree>
    <p:extLst>
      <p:ext uri="{BB962C8B-B14F-4D97-AF65-F5344CB8AC3E}">
        <p14:creationId xmlns:p14="http://schemas.microsoft.com/office/powerpoint/2010/main" xmlns="" val="3826932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1161B1-04CB-463E-AA0B-6CB689161EE5}" type="slidenum">
              <a:rPr lang="en-US"/>
              <a:pPr>
                <a:defRPr/>
              </a:pPr>
              <a:t>‹#›</a:t>
            </a:fld>
            <a:endParaRPr lang="en-US"/>
          </a:p>
        </p:txBody>
      </p:sp>
    </p:spTree>
    <p:extLst>
      <p:ext uri="{BB962C8B-B14F-4D97-AF65-F5344CB8AC3E}">
        <p14:creationId xmlns:p14="http://schemas.microsoft.com/office/powerpoint/2010/main" xmlns="" val="4045503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34AF56-545A-43E3-B9C7-09BA1D1CA4CF}" type="slidenum">
              <a:rPr lang="en-US"/>
              <a:pPr>
                <a:defRPr/>
              </a:pPr>
              <a:t>‹#›</a:t>
            </a:fld>
            <a:endParaRPr lang="en-US"/>
          </a:p>
        </p:txBody>
      </p:sp>
    </p:spTree>
    <p:extLst>
      <p:ext uri="{BB962C8B-B14F-4D97-AF65-F5344CB8AC3E}">
        <p14:creationId xmlns:p14="http://schemas.microsoft.com/office/powerpoint/2010/main" xmlns="" val="2845740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B598F-1363-456C-B064-5F46BE945949}" type="slidenum">
              <a:rPr lang="en-US"/>
              <a:pPr>
                <a:defRPr/>
              </a:pPr>
              <a:t>‹#›</a:t>
            </a:fld>
            <a:endParaRPr lang="en-US"/>
          </a:p>
        </p:txBody>
      </p:sp>
    </p:spTree>
    <p:extLst>
      <p:ext uri="{BB962C8B-B14F-4D97-AF65-F5344CB8AC3E}">
        <p14:creationId xmlns:p14="http://schemas.microsoft.com/office/powerpoint/2010/main" xmlns="" val="332366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EEE75-798E-44F5-AB2F-3FB65B6DB9E1}" type="datetimeFigureOut">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047954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22884A-82FC-4DA5-9572-6736D1BA07C7}" type="slidenum">
              <a:rPr lang="en-US"/>
              <a:pPr>
                <a:defRPr/>
              </a:pPr>
              <a:t>‹#›</a:t>
            </a:fld>
            <a:endParaRPr lang="en-US"/>
          </a:p>
        </p:txBody>
      </p:sp>
    </p:spTree>
    <p:extLst>
      <p:ext uri="{BB962C8B-B14F-4D97-AF65-F5344CB8AC3E}">
        <p14:creationId xmlns:p14="http://schemas.microsoft.com/office/powerpoint/2010/main" xmlns="" val="563343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4ACD9-4DBC-4272-92CB-199EF0527C5D}" type="slidenum">
              <a:rPr lang="en-US"/>
              <a:pPr>
                <a:defRPr/>
              </a:pPr>
              <a:t>‹#›</a:t>
            </a:fld>
            <a:endParaRPr lang="en-US"/>
          </a:p>
        </p:txBody>
      </p:sp>
    </p:spTree>
    <p:extLst>
      <p:ext uri="{BB962C8B-B14F-4D97-AF65-F5344CB8AC3E}">
        <p14:creationId xmlns:p14="http://schemas.microsoft.com/office/powerpoint/2010/main" xmlns="" val="86864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CD12A-AD67-44E5-8F7A-601D05C66121}" type="slidenum">
              <a:rPr lang="en-US"/>
              <a:pPr>
                <a:defRPr/>
              </a:pPr>
              <a:t>‹#›</a:t>
            </a:fld>
            <a:endParaRPr lang="en-US"/>
          </a:p>
        </p:txBody>
      </p:sp>
    </p:spTree>
    <p:extLst>
      <p:ext uri="{BB962C8B-B14F-4D97-AF65-F5344CB8AC3E}">
        <p14:creationId xmlns:p14="http://schemas.microsoft.com/office/powerpoint/2010/main" xmlns="" val="428752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50E1CB-9F20-48A7-B2B7-652E2AB0407C}" type="slidenum">
              <a:rPr lang="en-US"/>
              <a:pPr>
                <a:defRPr/>
              </a:pPr>
              <a:t>‹#›</a:t>
            </a:fld>
            <a:endParaRPr lang="en-US"/>
          </a:p>
        </p:txBody>
      </p:sp>
    </p:spTree>
    <p:extLst>
      <p:ext uri="{BB962C8B-B14F-4D97-AF65-F5344CB8AC3E}">
        <p14:creationId xmlns:p14="http://schemas.microsoft.com/office/powerpoint/2010/main" xmlns="" val="263629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63580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EEE75-798E-44F5-AB2F-3FB65B6DB9E1}" type="datetimeFigureOut">
              <a:rPr lang="en-US" smtClean="0"/>
              <a:pPr/>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75127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EEE75-798E-44F5-AB2F-3FB65B6DB9E1}" type="datetimeFigureOut">
              <a:rPr lang="en-US" smtClean="0"/>
              <a:pPr/>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68672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EEE75-798E-44F5-AB2F-3FB65B6DB9E1}" type="datetimeFigureOut">
              <a:rPr lang="en-US" smtClean="0"/>
              <a:pPr/>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13442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73782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EEE75-798E-44F5-AB2F-3FB65B6DB9E1}" type="datetimeFigureOut">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331113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EEE75-798E-44F5-AB2F-3FB65B6DB9E1}" type="datetimeFigureOut">
              <a:rPr lang="en-US" smtClean="0"/>
              <a:pPr/>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021B0-D72E-4706-B857-87782BFA60A1}" type="slidenum">
              <a:rPr lang="en-US" smtClean="0"/>
              <a:pPr/>
              <a:t>‹#›</a:t>
            </a:fld>
            <a:endParaRPr lang="en-US"/>
          </a:p>
        </p:txBody>
      </p:sp>
    </p:spTree>
    <p:extLst>
      <p:ext uri="{BB962C8B-B14F-4D97-AF65-F5344CB8AC3E}">
        <p14:creationId xmlns:p14="http://schemas.microsoft.com/office/powerpoint/2010/main" xmlns="" val="2168635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0F2E89A-5337-4007-9664-F4ED51BF8FA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1666057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FF995A66-BE31-43EF-8622-08DA3861C74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xmlns="" val="1318363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9.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youtube.com/watch?v=PS4UMEcMDQ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158829" y="187814"/>
            <a:ext cx="4648200" cy="1015663"/>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Lesson 2:</a:t>
            </a:r>
            <a:endParaRPr lang="en-US" sz="6000" dirty="0">
              <a:latin typeface="Bell MT" panose="02020503060305020303" pitchFamily="18" charset="0"/>
            </a:endParaRPr>
          </a:p>
        </p:txBody>
      </p:sp>
      <p:sp>
        <p:nvSpPr>
          <p:cNvPr id="19" name="TextBox 18"/>
          <p:cNvSpPr txBox="1"/>
          <p:nvPr/>
        </p:nvSpPr>
        <p:spPr>
          <a:xfrm>
            <a:off x="417428" y="3083748"/>
            <a:ext cx="8036791" cy="3046988"/>
          </a:xfrm>
          <a:prstGeom prst="rect">
            <a:avLst/>
          </a:prstGeom>
          <a:solidFill>
            <a:schemeClr val="bg1"/>
          </a:solidFill>
          <a:ln w="38100">
            <a:solidFill>
              <a:schemeClr val="tx1"/>
            </a:solidFill>
            <a:prstDash val="sysDash"/>
          </a:ln>
        </p:spPr>
        <p:txBody>
          <a:bodyPr wrap="square" rtlCol="0">
            <a:spAutoFit/>
          </a:bodyPr>
          <a:lstStyle/>
          <a:p>
            <a:pPr algn="ctr"/>
            <a:r>
              <a:rPr lang="en-US" sz="3200" dirty="0">
                <a:latin typeface="Bell MT" panose="02020503060305020303" pitchFamily="18" charset="0"/>
              </a:rPr>
              <a:t>What are our five senses? </a:t>
            </a:r>
          </a:p>
          <a:p>
            <a:pPr algn="ctr"/>
            <a:r>
              <a:rPr lang="en-US" sz="3200" dirty="0">
                <a:latin typeface="Bell MT" panose="02020503060305020303" pitchFamily="18" charset="0"/>
              </a:rPr>
              <a:t>Which sense is the most important? </a:t>
            </a:r>
          </a:p>
          <a:p>
            <a:pPr algn="ctr"/>
            <a:r>
              <a:rPr lang="en-US" sz="3200" dirty="0">
                <a:latin typeface="Bell MT" panose="02020503060305020303" pitchFamily="18" charset="0"/>
              </a:rPr>
              <a:t>How does sensory language help us visualize and connect?</a:t>
            </a:r>
          </a:p>
          <a:p>
            <a:pPr algn="ctr"/>
            <a:r>
              <a:rPr lang="en-US" sz="3200" dirty="0">
                <a:latin typeface="Bell MT" panose="02020503060305020303" pitchFamily="18" charset="0"/>
              </a:rPr>
              <a:t>How can I use sensory language in my writing?</a:t>
            </a:r>
          </a:p>
        </p:txBody>
      </p:sp>
      <p:sp>
        <p:nvSpPr>
          <p:cNvPr id="2" name="Oval 1"/>
          <p:cNvSpPr/>
          <p:nvPr/>
        </p:nvSpPr>
        <p:spPr>
          <a:xfrm>
            <a:off x="7543800" y="5561025"/>
            <a:ext cx="1600200" cy="13499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643420" y="5608794"/>
            <a:ext cx="1504732" cy="83208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17428" y="1792515"/>
            <a:ext cx="8116972" cy="1077218"/>
          </a:xfrm>
          <a:prstGeom prst="rect">
            <a:avLst/>
          </a:prstGeom>
          <a:solidFill>
            <a:schemeClr val="bg1"/>
          </a:solidFill>
          <a:ln w="38100">
            <a:solidFill>
              <a:schemeClr val="tx1"/>
            </a:solidFill>
            <a:prstDash val="dash"/>
          </a:ln>
        </p:spPr>
        <p:txBody>
          <a:bodyPr wrap="square" rtlCol="0">
            <a:spAutoFit/>
          </a:bodyPr>
          <a:lstStyle/>
          <a:p>
            <a:r>
              <a:rPr lang="en-US" sz="3200" dirty="0" smtClean="0">
                <a:latin typeface="Bell MT" panose="02020503060305020303" pitchFamily="18" charset="0"/>
              </a:rPr>
              <a:t>EQ: How do people form impressions about the   </a:t>
            </a:r>
          </a:p>
          <a:p>
            <a:r>
              <a:rPr lang="en-US" sz="3200" dirty="0">
                <a:latin typeface="Bell MT" panose="02020503060305020303" pitchFamily="18" charset="0"/>
              </a:rPr>
              <a:t> </a:t>
            </a:r>
            <a:r>
              <a:rPr lang="en-US" sz="3200" dirty="0" smtClean="0">
                <a:latin typeface="Bell MT" panose="02020503060305020303" pitchFamily="18" charset="0"/>
              </a:rPr>
              <a:t>       world around them?</a:t>
            </a:r>
            <a:endParaRPr lang="en-US" sz="3200" dirty="0">
              <a:latin typeface="Bell MT" panose="02020503060305020303" pitchFamily="18" charset="0"/>
            </a:endParaRPr>
          </a:p>
        </p:txBody>
      </p:sp>
    </p:spTree>
    <p:extLst>
      <p:ext uri="{BB962C8B-B14F-4D97-AF65-F5344CB8AC3E}">
        <p14:creationId xmlns:p14="http://schemas.microsoft.com/office/powerpoint/2010/main" xmlns="" val="2535758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3380" r="86177"/>
          <a:stretch/>
        </p:blipFill>
        <p:spPr bwMode="auto">
          <a:xfrm>
            <a:off x="-33068" y="0"/>
            <a:ext cx="9177068"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084"/>
          <a:stretch/>
        </p:blipFill>
        <p:spPr bwMode="auto">
          <a:xfrm>
            <a:off x="1886984" y="364227"/>
            <a:ext cx="7101741" cy="6477958"/>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api.ning.com/files/kV4MbYiv7oRn6G6gavQpSzOQZKB6Xa6iunnk386QpiA0o4SSBPltZLX0u6b68-APHQHnfckspSRJB9YC16w3HXs1FPRHy2hY/1082052381.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64" y="838200"/>
            <a:ext cx="2613129" cy="3919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9793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rot="21097318">
            <a:off x="3027363" y="3055938"/>
            <a:ext cx="2833687" cy="238918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foul stench of the rotting fish caused us to throw the cooler in the garbage.</a:t>
            </a:r>
          </a:p>
        </p:txBody>
      </p:sp>
      <p:pic>
        <p:nvPicPr>
          <p:cNvPr id="3075" name="Picture 40" descr="as3399t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741243" y="1730825"/>
            <a:ext cx="10953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rot="21229424">
            <a:off x="120514" y="1298589"/>
            <a:ext cx="3219545" cy="20836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I love the </a:t>
            </a:r>
            <a:r>
              <a:rPr lang="en-US" sz="2400" dirty="0" smtClean="0">
                <a:solidFill>
                  <a:srgbClr val="FFFFFF"/>
                </a:solidFill>
                <a:latin typeface="Beautiful Every Time" pitchFamily="2" charset="0"/>
              </a:rPr>
              <a:t>crunch </a:t>
            </a:r>
            <a:r>
              <a:rPr lang="en-US" sz="2400" dirty="0">
                <a:solidFill>
                  <a:srgbClr val="FFFFFF"/>
                </a:solidFill>
                <a:latin typeface="Beautiful Every Time" pitchFamily="2" charset="0"/>
              </a:rPr>
              <a:t>of the salty pretzels and </a:t>
            </a:r>
            <a:r>
              <a:rPr lang="en-US" sz="2400" dirty="0" smtClean="0">
                <a:solidFill>
                  <a:srgbClr val="FFFFFF"/>
                </a:solidFill>
                <a:latin typeface="Beautiful Every Time" pitchFamily="2" charset="0"/>
              </a:rPr>
              <a:t>the smooth feel of the </a:t>
            </a:r>
            <a:r>
              <a:rPr lang="en-US" sz="2400" dirty="0">
                <a:solidFill>
                  <a:srgbClr val="FFFFFF"/>
                </a:solidFill>
                <a:latin typeface="Beautiful Every Time" pitchFamily="2" charset="0"/>
              </a:rPr>
              <a:t>sweet chocolate coating. </a:t>
            </a:r>
          </a:p>
        </p:txBody>
      </p:sp>
      <p:pic>
        <p:nvPicPr>
          <p:cNvPr id="3077" name="Picture 38" descr="63602_12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6400" t="25600" r="3999" b="29599"/>
          <a:stretch>
            <a:fillRect/>
          </a:stretch>
        </p:blipFill>
        <p:spPr bwMode="auto">
          <a:xfrm rot="-1141685">
            <a:off x="-54724" y="302768"/>
            <a:ext cx="1676401"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rot="189537">
            <a:off x="5961063" y="4403725"/>
            <a:ext cx="2935287" cy="23050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gorgeous sunset painted the sky with pinks, purples  and blues. </a:t>
            </a:r>
          </a:p>
        </p:txBody>
      </p:sp>
      <p:pic>
        <p:nvPicPr>
          <p:cNvPr id="3079" name="Picture 32" descr="Cartoon Eye Clip Ar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43850" y="3505200"/>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ounded Rectangle 12"/>
          <p:cNvSpPr/>
          <p:nvPr/>
        </p:nvSpPr>
        <p:spPr>
          <a:xfrm rot="305907">
            <a:off x="58738" y="4610100"/>
            <a:ext cx="3009900" cy="21177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As she dove in, the icy pool water cooled her hot, sunburned skin.</a:t>
            </a:r>
          </a:p>
        </p:txBody>
      </p:sp>
      <p:pic>
        <p:nvPicPr>
          <p:cNvPr id="3081"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rot="-3739888">
            <a:off x="1754788" y="3414159"/>
            <a:ext cx="914400"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 name="TextBox 13"/>
          <p:cNvSpPr txBox="1">
            <a:spLocks noChangeArrowheads="1"/>
          </p:cNvSpPr>
          <p:nvPr/>
        </p:nvSpPr>
        <p:spPr bwMode="auto">
          <a:xfrm rot="-456350">
            <a:off x="1584086" y="90488"/>
            <a:ext cx="145891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taste</a:t>
            </a:r>
          </a:p>
        </p:txBody>
      </p:sp>
      <p:sp>
        <p:nvSpPr>
          <p:cNvPr id="3083" name="TextBox 14"/>
          <p:cNvSpPr txBox="1">
            <a:spLocks noChangeArrowheads="1"/>
          </p:cNvSpPr>
          <p:nvPr/>
        </p:nvSpPr>
        <p:spPr bwMode="auto">
          <a:xfrm>
            <a:off x="0" y="3629025"/>
            <a:ext cx="15811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touch</a:t>
            </a:r>
          </a:p>
        </p:txBody>
      </p:sp>
      <p:sp>
        <p:nvSpPr>
          <p:cNvPr id="3084" name="TextBox 15"/>
          <p:cNvSpPr txBox="1">
            <a:spLocks noChangeArrowheads="1"/>
          </p:cNvSpPr>
          <p:nvPr/>
        </p:nvSpPr>
        <p:spPr bwMode="auto">
          <a:xfrm rot="-495074">
            <a:off x="3388077" y="2152755"/>
            <a:ext cx="155416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smell</a:t>
            </a:r>
          </a:p>
        </p:txBody>
      </p:sp>
      <p:sp>
        <p:nvSpPr>
          <p:cNvPr id="3085" name="TextBox 16"/>
          <p:cNvSpPr txBox="1">
            <a:spLocks noChangeArrowheads="1"/>
          </p:cNvSpPr>
          <p:nvPr/>
        </p:nvSpPr>
        <p:spPr bwMode="auto">
          <a:xfrm rot="372047">
            <a:off x="6468269" y="-136736"/>
            <a:ext cx="1633537" cy="132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sound</a:t>
            </a:r>
          </a:p>
        </p:txBody>
      </p:sp>
      <p:sp>
        <p:nvSpPr>
          <p:cNvPr id="3086" name="TextBox 17"/>
          <p:cNvSpPr txBox="1">
            <a:spLocks noChangeArrowheads="1"/>
          </p:cNvSpPr>
          <p:nvPr/>
        </p:nvSpPr>
        <p:spPr bwMode="auto">
          <a:xfrm rot="364815">
            <a:off x="6390638" y="3479704"/>
            <a:ext cx="14509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8000" dirty="0">
                <a:solidFill>
                  <a:srgbClr val="000000"/>
                </a:solidFill>
                <a:latin typeface="Stereofidelic" pitchFamily="2" charset="0"/>
              </a:rPr>
              <a:t>sight</a:t>
            </a:r>
          </a:p>
        </p:txBody>
      </p:sp>
      <p:sp>
        <p:nvSpPr>
          <p:cNvPr id="19" name="Oval 18"/>
          <p:cNvSpPr/>
          <p:nvPr/>
        </p:nvSpPr>
        <p:spPr>
          <a:xfrm rot="21172985">
            <a:off x="3319209" y="256168"/>
            <a:ext cx="2133600" cy="1905000"/>
          </a:xfrm>
          <a:prstGeom prst="ellipse">
            <a:avLst/>
          </a:prstGeom>
          <a:ln w="76200">
            <a:solidFill>
              <a:srgbClr val="FF0000"/>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20" name="Oval 19"/>
          <p:cNvSpPr/>
          <p:nvPr/>
        </p:nvSpPr>
        <p:spPr>
          <a:xfrm rot="646333">
            <a:off x="4184650" y="5573713"/>
            <a:ext cx="1308100" cy="1208087"/>
          </a:xfrm>
          <a:prstGeom prst="ellipse">
            <a:avLst/>
          </a:prstGeom>
          <a:ln w="76200">
            <a:solidFill>
              <a:srgbClr val="FF0000"/>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7200" dirty="0">
                <a:solidFill>
                  <a:srgbClr val="FFFFFF"/>
                </a:solidFill>
                <a:latin typeface="Beautiful Every Time" pitchFamily="2" charset="0"/>
              </a:rPr>
              <a:t>5</a:t>
            </a:r>
          </a:p>
        </p:txBody>
      </p:sp>
      <p:sp>
        <p:nvSpPr>
          <p:cNvPr id="11" name="Rounded Rectangle 10"/>
          <p:cNvSpPr/>
          <p:nvPr/>
        </p:nvSpPr>
        <p:spPr>
          <a:xfrm rot="498805">
            <a:off x="5864225" y="838200"/>
            <a:ext cx="3101975" cy="26860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a:solidFill>
                  <a:srgbClr val="FFFFFF"/>
                </a:solidFill>
                <a:latin typeface="Beautiful Every Time" pitchFamily="2" charset="0"/>
              </a:rPr>
              <a:t>The peaceful lullaby soothed the cranky baby with the gentle sounds of the harp.</a:t>
            </a:r>
          </a:p>
        </p:txBody>
      </p:sp>
      <p:pic>
        <p:nvPicPr>
          <p:cNvPr id="3090" name="Picture 34" descr="ea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05788" y="52388"/>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ounded Rectangle 20"/>
          <p:cNvSpPr/>
          <p:nvPr/>
        </p:nvSpPr>
        <p:spPr>
          <a:xfrm rot="21229424">
            <a:off x="102745" y="1330583"/>
            <a:ext cx="3219545" cy="20836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1. Chocolate covered pretzels taste good.</a:t>
            </a:r>
            <a:endParaRPr lang="en-US" sz="2400" dirty="0">
              <a:solidFill>
                <a:srgbClr val="FFFFFF"/>
              </a:solidFill>
              <a:latin typeface="Beautiful Every Time" pitchFamily="2" charset="0"/>
            </a:endParaRPr>
          </a:p>
        </p:txBody>
      </p:sp>
      <p:sp>
        <p:nvSpPr>
          <p:cNvPr id="22" name="Rounded Rectangle 21"/>
          <p:cNvSpPr/>
          <p:nvPr/>
        </p:nvSpPr>
        <p:spPr>
          <a:xfrm rot="578511">
            <a:off x="5962353" y="1054112"/>
            <a:ext cx="2973194" cy="22945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2. The mother played a lullaby.</a:t>
            </a:r>
            <a:endParaRPr lang="en-US" sz="2400" dirty="0">
              <a:solidFill>
                <a:srgbClr val="FFFFFF"/>
              </a:solidFill>
              <a:latin typeface="Beautiful Every Time" pitchFamily="2" charset="0"/>
            </a:endParaRPr>
          </a:p>
        </p:txBody>
      </p:sp>
      <p:sp>
        <p:nvSpPr>
          <p:cNvPr id="23" name="Rounded Rectangle 22"/>
          <p:cNvSpPr/>
          <p:nvPr/>
        </p:nvSpPr>
        <p:spPr>
          <a:xfrm rot="21229424">
            <a:off x="3040047" y="3279286"/>
            <a:ext cx="2661878" cy="20836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3. The cooler really smelled bad. </a:t>
            </a:r>
            <a:endParaRPr lang="en-US" sz="2400" dirty="0">
              <a:solidFill>
                <a:srgbClr val="FFFFFF"/>
              </a:solidFill>
              <a:latin typeface="Beautiful Every Time" pitchFamily="2" charset="0"/>
            </a:endParaRPr>
          </a:p>
        </p:txBody>
      </p:sp>
      <p:sp>
        <p:nvSpPr>
          <p:cNvPr id="24" name="Rounded Rectangle 23"/>
          <p:cNvSpPr/>
          <p:nvPr/>
        </p:nvSpPr>
        <p:spPr>
          <a:xfrm rot="256651">
            <a:off x="21516" y="4838327"/>
            <a:ext cx="2975430" cy="18328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4. My skin felt hot, but the pool felt cool.</a:t>
            </a:r>
            <a:endParaRPr lang="en-US" sz="2400" dirty="0">
              <a:solidFill>
                <a:srgbClr val="FFFFFF"/>
              </a:solidFill>
              <a:latin typeface="Beautiful Every Time" pitchFamily="2" charset="0"/>
            </a:endParaRPr>
          </a:p>
        </p:txBody>
      </p:sp>
      <p:sp>
        <p:nvSpPr>
          <p:cNvPr id="25" name="Rounded Rectangle 24"/>
          <p:cNvSpPr/>
          <p:nvPr/>
        </p:nvSpPr>
        <p:spPr>
          <a:xfrm rot="256651">
            <a:off x="6084531" y="4630890"/>
            <a:ext cx="2736133" cy="18328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smtClean="0">
                <a:solidFill>
                  <a:srgbClr val="FFFFFF"/>
                </a:solidFill>
                <a:latin typeface="Beautiful Every Time" pitchFamily="2" charset="0"/>
              </a:rPr>
              <a:t>5. The sunset was pretty. </a:t>
            </a:r>
            <a:endParaRPr lang="en-US" sz="2400" dirty="0">
              <a:solidFill>
                <a:srgbClr val="FFFFFF"/>
              </a:solidFill>
              <a:latin typeface="Beautiful Every Time" pitchFamily="2" charset="0"/>
            </a:endParaRPr>
          </a:p>
        </p:txBody>
      </p:sp>
      <p:sp>
        <p:nvSpPr>
          <p:cNvPr id="2" name="TextBox 1"/>
          <p:cNvSpPr txBox="1"/>
          <p:nvPr/>
        </p:nvSpPr>
        <p:spPr>
          <a:xfrm>
            <a:off x="3276600" y="152400"/>
            <a:ext cx="2261484" cy="1644205"/>
          </a:xfrm>
          <a:prstGeom prst="rect">
            <a:avLst/>
          </a:prstGeom>
          <a:noFill/>
        </p:spPr>
        <p:txBody>
          <a:bodyPr wrap="none" rtlCol="0">
            <a:prstTxWarp prst="textArchUp">
              <a:avLst/>
            </a:prstTxWarp>
            <a:spAutoFit/>
          </a:bodyPr>
          <a:lstStyle/>
          <a:p>
            <a:r>
              <a:rPr lang="en-US" dirty="0" smtClean="0"/>
              <a:t>Click on each box to see show vs. tell!</a:t>
            </a:r>
            <a:endParaRPr lang="en-US" dirty="0"/>
          </a:p>
        </p:txBody>
      </p:sp>
    </p:spTree>
    <p:extLst>
      <p:ext uri="{BB962C8B-B14F-4D97-AF65-F5344CB8AC3E}">
        <p14:creationId xmlns:p14="http://schemas.microsoft.com/office/powerpoint/2010/main" xmlns="" val="37346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1"/>
                                        </p:tgtEl>
                                      </p:cBhvr>
                                    </p:animEffect>
                                    <p:anim calcmode="lin" valueType="num">
                                      <p:cBhvr>
                                        <p:cTn id="7"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1"/>
                                        </p:tgtEl>
                                        <p:attrNameLst>
                                          <p:attrName>ppt_h</p:attrName>
                                        </p:attrNameLst>
                                      </p:cBhvr>
                                      <p:tavLst>
                                        <p:tav tm="0">
                                          <p:val>
                                            <p:strVal val="ppt_h"/>
                                          </p:val>
                                        </p:tav>
                                        <p:tav tm="100000">
                                          <p:val>
                                            <p:strVal val="ppt_h"/>
                                          </p:val>
                                        </p:tav>
                                      </p:tavLst>
                                    </p:anim>
                                    <p:set>
                                      <p:cBhvr>
                                        <p:cTn id="9" dur="1" fill="hold">
                                          <p:stCondLst>
                                            <p:cond delay="1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22"/>
                                        </p:tgtEl>
                                      </p:cBhvr>
                                    </p:animEffect>
                                    <p:anim calcmode="lin" valueType="num">
                                      <p:cBhvr>
                                        <p:cTn id="14"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22"/>
                                        </p:tgtEl>
                                        <p:attrNameLst>
                                          <p:attrName>ppt_h</p:attrName>
                                        </p:attrNameLst>
                                      </p:cBhvr>
                                      <p:tavLst>
                                        <p:tav tm="0">
                                          <p:val>
                                            <p:strVal val="ppt_h"/>
                                          </p:val>
                                        </p:tav>
                                        <p:tav tm="100000">
                                          <p:val>
                                            <p:strVal val="ppt_h"/>
                                          </p:val>
                                        </p:tav>
                                      </p:tavLst>
                                    </p:anim>
                                    <p:set>
                                      <p:cBhvr>
                                        <p:cTn id="16" dur="1" fill="hold">
                                          <p:stCondLst>
                                            <p:cond delay="19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grpId="0" nodeType="clickEffect">
                                  <p:stCondLst>
                                    <p:cond delay="0"/>
                                  </p:stCondLst>
                                  <p:childTnLst>
                                    <p:animEffect transition="out" filter="fade">
                                      <p:cBhvr>
                                        <p:cTn id="20" dur="2000"/>
                                        <p:tgtEl>
                                          <p:spTgt spid="23"/>
                                        </p:tgtEl>
                                      </p:cBhvr>
                                    </p:animEffect>
                                    <p:anim calcmode="lin" valueType="num">
                                      <p:cBhvr>
                                        <p:cTn id="21"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23"/>
                                        </p:tgtEl>
                                        <p:attrNameLst>
                                          <p:attrName>ppt_h</p:attrName>
                                        </p:attrNameLst>
                                      </p:cBhvr>
                                      <p:tavLst>
                                        <p:tav tm="0">
                                          <p:val>
                                            <p:strVal val="ppt_h"/>
                                          </p:val>
                                        </p:tav>
                                        <p:tav tm="100000">
                                          <p:val>
                                            <p:strVal val="ppt_h"/>
                                          </p:val>
                                        </p:tav>
                                      </p:tavLst>
                                    </p:anim>
                                    <p:set>
                                      <p:cBhvr>
                                        <p:cTn id="23" dur="1" fill="hold">
                                          <p:stCondLst>
                                            <p:cond delay="19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5" presetClass="exit" presetSubtype="0" fill="hold" grpId="0" nodeType="clickEffect">
                                  <p:stCondLst>
                                    <p:cond delay="0"/>
                                  </p:stCondLst>
                                  <p:childTnLst>
                                    <p:animEffect transition="out" filter="fade">
                                      <p:cBhvr>
                                        <p:cTn id="27" dur="2000"/>
                                        <p:tgtEl>
                                          <p:spTgt spid="24"/>
                                        </p:tgtEl>
                                      </p:cBhvr>
                                    </p:animEffect>
                                    <p:anim calcmode="lin" valueType="num">
                                      <p:cBhvr>
                                        <p:cTn id="28"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9" dur="2000"/>
                                        <p:tgtEl>
                                          <p:spTgt spid="24"/>
                                        </p:tgtEl>
                                        <p:attrNameLst>
                                          <p:attrName>ppt_h</p:attrName>
                                        </p:attrNameLst>
                                      </p:cBhvr>
                                      <p:tavLst>
                                        <p:tav tm="0">
                                          <p:val>
                                            <p:strVal val="ppt_h"/>
                                          </p:val>
                                        </p:tav>
                                        <p:tav tm="100000">
                                          <p:val>
                                            <p:strVal val="ppt_h"/>
                                          </p:val>
                                        </p:tav>
                                      </p:tavLst>
                                    </p:anim>
                                    <p:set>
                                      <p:cBhvr>
                                        <p:cTn id="30" dur="1" fill="hold">
                                          <p:stCondLst>
                                            <p:cond delay="1999"/>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grpId="0" nodeType="clickEffect">
                                  <p:stCondLst>
                                    <p:cond delay="0"/>
                                  </p:stCondLst>
                                  <p:childTnLst>
                                    <p:animEffect transition="out" filter="fade">
                                      <p:cBhvr>
                                        <p:cTn id="34" dur="2000"/>
                                        <p:tgtEl>
                                          <p:spTgt spid="25"/>
                                        </p:tgtEl>
                                      </p:cBhvr>
                                    </p:animEffect>
                                    <p:anim calcmode="lin" valueType="num">
                                      <p:cBhvr>
                                        <p:cTn id="35" dur="2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25"/>
                                        </p:tgtEl>
                                        <p:attrNameLst>
                                          <p:attrName>ppt_h</p:attrName>
                                        </p:attrNameLst>
                                      </p:cBhvr>
                                      <p:tavLst>
                                        <p:tav tm="0">
                                          <p:val>
                                            <p:strVal val="ppt_h"/>
                                          </p:val>
                                        </p:tav>
                                        <p:tav tm="100000">
                                          <p:val>
                                            <p:strVal val="ppt_h"/>
                                          </p:val>
                                        </p:tav>
                                      </p:tavLst>
                                    </p:anim>
                                    <p:set>
                                      <p:cBhvr>
                                        <p:cTn id="3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09_03_35---Bakery-Sign_web"/>
          <p:cNvPicPr>
            <a:picLocks noChangeAspect="1" noChangeArrowheads="1"/>
          </p:cNvPicPr>
          <p:nvPr/>
        </p:nvPicPr>
        <p:blipFill>
          <a:blip r:embed="rId3" cstate="print">
            <a:extLst>
              <a:ext uri="{28A0092B-C50C-407E-A947-70E740481C1C}">
                <a14:useLocalDpi xmlns:a14="http://schemas.microsoft.com/office/drawing/2010/main" xmlns="" val="0"/>
              </a:ext>
            </a:extLst>
          </a:blip>
          <a:srcRect b="8749"/>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57200" y="304800"/>
            <a:ext cx="6781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5400" b="1" dirty="0">
                <a:solidFill>
                  <a:srgbClr val="000000"/>
                </a:solidFill>
                <a:latin typeface="Beautiful Every Time" pitchFamily="2" charset="0"/>
              </a:rPr>
              <a:t>Let’s visit a. . .</a:t>
            </a:r>
          </a:p>
        </p:txBody>
      </p:sp>
    </p:spTree>
    <p:extLst>
      <p:ext uri="{BB962C8B-B14F-4D97-AF65-F5344CB8AC3E}">
        <p14:creationId xmlns:p14="http://schemas.microsoft.com/office/powerpoint/2010/main" xmlns="" val="242525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2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0" name="Group 30"/>
          <p:cNvGraphicFramePr>
            <a:graphicFrameLocks noGrp="1"/>
          </p:cNvGraphicFramePr>
          <p:nvPr/>
        </p:nvGraphicFramePr>
        <p:xfrm>
          <a:off x="0" y="0"/>
          <a:ext cx="9144000" cy="6858002"/>
        </p:xfrm>
        <a:graphic>
          <a:graphicData uri="http://schemas.openxmlformats.org/drawingml/2006/table">
            <a:tbl>
              <a:tblPr/>
              <a:tblGrid>
                <a:gridCol w="1828800"/>
                <a:gridCol w="7315200"/>
              </a:tblGrid>
              <a:tr h="1370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0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310" name="Picture 32" descr="Cartoon Eye Clip Ar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95250"/>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1" name="Picture 34" descr="ea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14478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2" name="Picture 36" descr="finger_point"/>
          <p:cNvPicPr>
            <a:picLocks noChangeAspect="1" noChangeArrowheads="1"/>
          </p:cNvPicPr>
          <p:nvPr/>
        </p:nvPicPr>
        <p:blipFill>
          <a:blip r:embed="rId5" cstate="print">
            <a:extLst>
              <a:ext uri="{28A0092B-C50C-407E-A947-70E740481C1C}">
                <a14:useLocalDpi xmlns:a14="http://schemas.microsoft.com/office/drawing/2010/main" xmlns="" val="0"/>
              </a:ext>
            </a:extLst>
          </a:blip>
          <a:srcRect r="11440"/>
          <a:stretch>
            <a:fillRect/>
          </a:stretch>
        </p:blipFill>
        <p:spPr bwMode="auto">
          <a:xfrm>
            <a:off x="381000" y="2819400"/>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3" name="Picture 38" descr="63602_125"/>
          <p:cNvPicPr>
            <a:picLocks noChangeAspect="1" noChangeArrowheads="1"/>
          </p:cNvPicPr>
          <p:nvPr/>
        </p:nvPicPr>
        <p:blipFill>
          <a:blip r:embed="rId6" cstate="print">
            <a:extLst>
              <a:ext uri="{28A0092B-C50C-407E-A947-70E740481C1C}">
                <a14:useLocalDpi xmlns:a14="http://schemas.microsoft.com/office/drawing/2010/main" xmlns="" val="0"/>
              </a:ext>
            </a:extLst>
          </a:blip>
          <a:srcRect l="6400" t="25600" r="3999" b="29599"/>
          <a:stretch>
            <a:fillRect/>
          </a:stretch>
        </p:blipFill>
        <p:spPr bwMode="auto">
          <a:xfrm>
            <a:off x="381000" y="4572000"/>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4" name="Picture 40" descr="as3399t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2912" y="5638800"/>
            <a:ext cx="942975" cy="1049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8939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akery_displa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739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hillphoenix.com/wp-content/uploads/2011/07/BMD_Bakery2_4863-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6252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akery_cas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7200"/>
            <a:ext cx="91440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40616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evinandamanda.com/whatsnew/wp-content/uploads/2013/03/sweet-tooth-fairy-bakery-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 y="381000"/>
            <a:ext cx="9029700" cy="601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960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BakeryCas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8600"/>
            <a:ext cx="91440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7782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interiordecodir.com/image/red/red-bakery-shop-inspiration.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32" t="6180" b="-6125"/>
          <a:stretch/>
        </p:blipFill>
        <p:spPr bwMode="auto">
          <a:xfrm>
            <a:off x="-228600" y="609600"/>
            <a:ext cx="9126894" cy="5755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5627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927" y="187814"/>
            <a:ext cx="8457273" cy="1015663"/>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Additional Standards:</a:t>
            </a:r>
            <a:endParaRPr lang="en-US" sz="6000" dirty="0">
              <a:latin typeface="Bell MT" panose="02020503060305020303" pitchFamily="18" charset="0"/>
            </a:endParaRPr>
          </a:p>
        </p:txBody>
      </p:sp>
      <p:sp>
        <p:nvSpPr>
          <p:cNvPr id="19" name="TextBox 18"/>
          <p:cNvSpPr txBox="1"/>
          <p:nvPr/>
        </p:nvSpPr>
        <p:spPr>
          <a:xfrm>
            <a:off x="228600" y="1371600"/>
            <a:ext cx="8036791" cy="5016758"/>
          </a:xfrm>
          <a:prstGeom prst="rect">
            <a:avLst/>
          </a:prstGeom>
          <a:solidFill>
            <a:schemeClr val="bg1"/>
          </a:solidFill>
          <a:ln w="38100">
            <a:solidFill>
              <a:schemeClr val="tx1"/>
            </a:solidFill>
            <a:prstDash val="sysDash"/>
          </a:ln>
        </p:spPr>
        <p:txBody>
          <a:bodyPr wrap="square" rtlCol="0">
            <a:spAutoFit/>
          </a:bodyPr>
          <a:lstStyle/>
          <a:p>
            <a:r>
              <a:rPr lang="en-US" sz="1600" dirty="0" smtClean="0">
                <a:latin typeface="Bell MT" panose="02020503060305020303" pitchFamily="18" charset="0"/>
              </a:rPr>
              <a:t>ELACC3RL4</a:t>
            </a:r>
            <a:r>
              <a:rPr lang="en-US" sz="1600" dirty="0">
                <a:latin typeface="Bell MT" panose="02020503060305020303" pitchFamily="18" charset="0"/>
              </a:rPr>
              <a:t>: Determine the meaning of words and phrases as they are used in </a:t>
            </a:r>
          </a:p>
          <a:p>
            <a:r>
              <a:rPr lang="en-US" sz="1600" dirty="0">
                <a:latin typeface="Bell MT" panose="02020503060305020303" pitchFamily="18" charset="0"/>
              </a:rPr>
              <a:t>a text, distinguishing literal from non-literal language. </a:t>
            </a:r>
            <a:endParaRPr lang="en-US" sz="1600" dirty="0" smtClean="0">
              <a:latin typeface="Bell MT" panose="02020503060305020303" pitchFamily="18" charset="0"/>
            </a:endParaRPr>
          </a:p>
          <a:p>
            <a:r>
              <a:rPr lang="en-US" sz="1600" dirty="0">
                <a:latin typeface="Bell MT" panose="02020503060305020303" pitchFamily="18" charset="0"/>
              </a:rPr>
              <a:t>ELACC3W3: Write narratives to develop real or imagined experiences or events using effective technique, descriptive details, and clear event sequences. </a:t>
            </a:r>
            <a:endParaRPr lang="en-US" sz="1600" dirty="0" smtClean="0">
              <a:latin typeface="Bell MT" panose="02020503060305020303" pitchFamily="18" charset="0"/>
            </a:endParaRPr>
          </a:p>
          <a:p>
            <a:r>
              <a:rPr lang="en-US" sz="1600" dirty="0" smtClean="0">
                <a:latin typeface="Bell MT" panose="02020503060305020303" pitchFamily="18" charset="0"/>
              </a:rPr>
              <a:t>ELACC3W4</a:t>
            </a:r>
            <a:r>
              <a:rPr lang="en-US" sz="1600" dirty="0">
                <a:latin typeface="Bell MT" panose="02020503060305020303" pitchFamily="18" charset="0"/>
              </a:rPr>
              <a:t>: With guidance and support from adults, produce writing in which the development and organization are appropriate to task and purpose. (Grade-</a:t>
            </a:r>
          </a:p>
          <a:p>
            <a:r>
              <a:rPr lang="en-US" sz="1600" dirty="0">
                <a:latin typeface="Bell MT" panose="02020503060305020303" pitchFamily="18" charset="0"/>
              </a:rPr>
              <a:t>specific expectations for writing types are defined in standards 1-3 above.) </a:t>
            </a:r>
          </a:p>
          <a:p>
            <a:r>
              <a:rPr lang="en-US" sz="1600" dirty="0" smtClean="0">
                <a:latin typeface="Bell MT" panose="02020503060305020303" pitchFamily="18" charset="0"/>
              </a:rPr>
              <a:t>ELACC3W5</a:t>
            </a:r>
            <a:r>
              <a:rPr lang="en-US" sz="1600" dirty="0">
                <a:latin typeface="Bell MT" panose="02020503060305020303" pitchFamily="18" charset="0"/>
              </a:rPr>
              <a:t>: With guidance and support from peers and adults, develop and strengthen writing as needed by planning, revising, and editing. (Editing for </a:t>
            </a:r>
          </a:p>
          <a:p>
            <a:r>
              <a:rPr lang="en-US" sz="1600" dirty="0">
                <a:latin typeface="Bell MT" panose="02020503060305020303" pitchFamily="18" charset="0"/>
              </a:rPr>
              <a:t>conventions should demonstrate command of Language standards 1–3 up to and including grade 3.) </a:t>
            </a:r>
          </a:p>
          <a:p>
            <a:r>
              <a:rPr lang="en-US" sz="1600" dirty="0" smtClean="0">
                <a:latin typeface="Bell MT" panose="02020503060305020303" pitchFamily="18" charset="0"/>
              </a:rPr>
              <a:t>ELACC3W6</a:t>
            </a:r>
            <a:r>
              <a:rPr lang="en-US" sz="1600" dirty="0">
                <a:latin typeface="Bell MT" panose="02020503060305020303" pitchFamily="18" charset="0"/>
              </a:rPr>
              <a:t>: With guidance and support from adults, use technology to produce and publish writing (using keyboarding skills) as well as to interact and </a:t>
            </a:r>
          </a:p>
          <a:p>
            <a:r>
              <a:rPr lang="en-US" sz="1600" dirty="0">
                <a:latin typeface="Bell MT" panose="02020503060305020303" pitchFamily="18" charset="0"/>
              </a:rPr>
              <a:t>collaborate with others. </a:t>
            </a:r>
            <a:endParaRPr lang="en-US" sz="1600" dirty="0" smtClean="0">
              <a:latin typeface="Bell MT" panose="02020503060305020303" pitchFamily="18" charset="0"/>
            </a:endParaRPr>
          </a:p>
          <a:p>
            <a:r>
              <a:rPr lang="en-US" sz="1600" dirty="0">
                <a:latin typeface="Bell MT" panose="02020503060305020303" pitchFamily="18" charset="0"/>
              </a:rPr>
              <a:t>ELACC3SL1: Engage effectively in a range of collaborative discussions (one-on-one, in groups, and teacher-led) with diverse partners on grade 3 </a:t>
            </a:r>
          </a:p>
          <a:p>
            <a:r>
              <a:rPr lang="en-US" sz="1600" dirty="0">
                <a:latin typeface="Bell MT" panose="02020503060305020303" pitchFamily="18" charset="0"/>
              </a:rPr>
              <a:t>topics and texts, building on others’ ideas and expressing their own clearly. </a:t>
            </a:r>
          </a:p>
          <a:p>
            <a:r>
              <a:rPr lang="en-US" sz="1600" dirty="0">
                <a:latin typeface="Bell MT" panose="02020503060305020303" pitchFamily="18" charset="0"/>
              </a:rPr>
              <a:t>a. Come to discussions prepared, having read or studied required material; explicitly draw on that preparation and other information known about </a:t>
            </a:r>
          </a:p>
          <a:p>
            <a:r>
              <a:rPr lang="en-US" sz="1600" dirty="0">
                <a:latin typeface="Bell MT" panose="02020503060305020303" pitchFamily="18" charset="0"/>
              </a:rPr>
              <a:t>the topic to explore ideas under discussion.</a:t>
            </a:r>
            <a:endParaRPr lang="en-US" sz="1600" dirty="0" smtClean="0">
              <a:latin typeface="Bell MT" panose="02020503060305020303" pitchFamily="18" charset="0"/>
            </a:endParaRPr>
          </a:p>
        </p:txBody>
      </p:sp>
      <p:sp>
        <p:nvSpPr>
          <p:cNvPr id="9" name="TextBox 8"/>
          <p:cNvSpPr txBox="1"/>
          <p:nvPr/>
        </p:nvSpPr>
        <p:spPr>
          <a:xfrm>
            <a:off x="200891" y="1371600"/>
            <a:ext cx="8064500" cy="5262979"/>
          </a:xfrm>
          <a:prstGeom prst="rect">
            <a:avLst/>
          </a:prstGeom>
          <a:solidFill>
            <a:schemeClr val="bg1"/>
          </a:solidFill>
          <a:ln w="38100">
            <a:solidFill>
              <a:schemeClr val="tx1"/>
            </a:solidFill>
            <a:prstDash val="sysDash"/>
          </a:ln>
        </p:spPr>
        <p:txBody>
          <a:bodyPr wrap="square" rtlCol="0">
            <a:spAutoFit/>
          </a:bodyPr>
          <a:lstStyle/>
          <a:p>
            <a:pPr marL="342900" indent="-342900">
              <a:buFont typeface="Arial" panose="020B0604020202020204" pitchFamily="34" charset="0"/>
              <a:buChar char="•"/>
            </a:pPr>
            <a:r>
              <a:rPr lang="en-US" sz="2400" dirty="0" smtClean="0">
                <a:latin typeface="Bell MT" panose="02020503060305020303" pitchFamily="18" charset="0"/>
              </a:rPr>
              <a:t>I can identify expressions and how figurative language helps to create a certain image. </a:t>
            </a:r>
          </a:p>
          <a:p>
            <a:pPr marL="342900" indent="-342900">
              <a:buFont typeface="Arial" panose="020B0604020202020204" pitchFamily="34" charset="0"/>
              <a:buChar char="•"/>
            </a:pPr>
            <a:r>
              <a:rPr lang="en-US" sz="2400" dirty="0" smtClean="0">
                <a:latin typeface="Bell MT" panose="02020503060305020303" pitchFamily="18" charset="0"/>
              </a:rPr>
              <a:t>I can write a narrative story about something that really happened or something imaginary, like a trip to a bakery. </a:t>
            </a:r>
          </a:p>
          <a:p>
            <a:pPr marL="342900" indent="-342900">
              <a:buFont typeface="Arial" panose="020B0604020202020204" pitchFamily="34" charset="0"/>
              <a:buChar char="•"/>
            </a:pPr>
            <a:r>
              <a:rPr lang="en-US" sz="2400" dirty="0" smtClean="0">
                <a:latin typeface="Bell MT" panose="02020503060305020303" pitchFamily="18" charset="0"/>
              </a:rPr>
              <a:t>I can add details to my story that help describe events clearly, so that my reader can visualize and connect to it. </a:t>
            </a:r>
          </a:p>
          <a:p>
            <a:pPr marL="342900" indent="-342900">
              <a:buFont typeface="Arial" panose="020B0604020202020204" pitchFamily="34" charset="0"/>
              <a:buChar char="•"/>
            </a:pPr>
            <a:r>
              <a:rPr lang="en-US" sz="2400" dirty="0" smtClean="0">
                <a:latin typeface="Bell MT" panose="02020503060305020303" pitchFamily="18" charset="0"/>
              </a:rPr>
              <a:t>I can plan for my writing in a variety of ways.  For example, I may use graphic organizers or word banks. </a:t>
            </a:r>
          </a:p>
          <a:p>
            <a:pPr marL="342900" indent="-342900">
              <a:buFont typeface="Arial" panose="020B0604020202020204" pitchFamily="34" charset="0"/>
              <a:buChar char="•"/>
            </a:pPr>
            <a:r>
              <a:rPr lang="en-US" sz="2400" dirty="0" smtClean="0">
                <a:latin typeface="Bell MT" panose="02020503060305020303" pitchFamily="18" charset="0"/>
              </a:rPr>
              <a:t>I can use technology to write, edit, and share my              writing. </a:t>
            </a:r>
          </a:p>
          <a:p>
            <a:pPr marL="342900" indent="-342900">
              <a:buFont typeface="Arial" panose="020B0604020202020204" pitchFamily="34" charset="0"/>
              <a:buChar char="•"/>
            </a:pPr>
            <a:r>
              <a:rPr lang="en-US" sz="2400" dirty="0" smtClean="0">
                <a:latin typeface="Bell MT" panose="02020503060305020303" pitchFamily="18" charset="0"/>
              </a:rPr>
              <a:t>I can read something ahead of time and prepare for a class discussion.  I can show that I understand the guidelines for the discussion.</a:t>
            </a:r>
          </a:p>
          <a:p>
            <a:pPr marL="342900" indent="-342900">
              <a:buFont typeface="Arial" panose="020B0604020202020204" pitchFamily="34" charset="0"/>
              <a:buChar char="•"/>
            </a:pPr>
            <a:endParaRPr lang="en-US" sz="2400" dirty="0" smtClean="0">
              <a:latin typeface="Bell MT" panose="02020503060305020303" pitchFamily="18" charset="0"/>
            </a:endParaRPr>
          </a:p>
        </p:txBody>
      </p:sp>
      <p:sp>
        <p:nvSpPr>
          <p:cNvPr id="2" name="Oval 1"/>
          <p:cNvSpPr/>
          <p:nvPr/>
        </p:nvSpPr>
        <p:spPr>
          <a:xfrm>
            <a:off x="7848600" y="5715000"/>
            <a:ext cx="1295400" cy="119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878277" y="5786218"/>
            <a:ext cx="1265345" cy="6997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43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lipartclipart.com/free_clipart_images/gold_bakery_banner_with_cupcakes_and_hearts_0515-1104-2202-4156_SMU.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431"/>
            <a:ext cx="3962400" cy="22585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 y="165080"/>
            <a:ext cx="8686800" cy="3323987"/>
          </a:xfrm>
          <a:prstGeom prst="rect">
            <a:avLst/>
          </a:prstGeom>
          <a:noFill/>
        </p:spPr>
        <p:txBody>
          <a:bodyPr wrap="square" rtlCol="0">
            <a:spAutoFit/>
          </a:bodyPr>
          <a:lstStyle/>
          <a:p>
            <a:pPr algn="ctr"/>
            <a:r>
              <a:rPr lang="en-US" dirty="0" smtClean="0">
                <a:latin typeface="Bell MT" panose="02020503060305020303" pitchFamily="18" charset="0"/>
              </a:rPr>
              <a:t>				Describe your “trip” to the bakery. What kinds of 	           things did you experience? </a:t>
            </a:r>
          </a:p>
          <a:p>
            <a:pPr algn="ctr"/>
            <a:endParaRPr lang="en-US" sz="1200" dirty="0">
              <a:latin typeface="Bell MT" panose="02020503060305020303" pitchFamily="18" charset="0"/>
            </a:endParaRPr>
          </a:p>
          <a:p>
            <a:r>
              <a:rPr lang="en-US" dirty="0" smtClean="0">
                <a:latin typeface="Bell MT" panose="02020503060305020303" pitchFamily="18" charset="0"/>
              </a:rPr>
              <a:t>				  Here’s the catch. . .</a:t>
            </a:r>
            <a:r>
              <a:rPr lang="en-US" b="1" dirty="0" smtClean="0">
                <a:latin typeface="Bell MT" panose="02020503060305020303" pitchFamily="18" charset="0"/>
              </a:rPr>
              <a:t>You cannot use the word 					  bakery!  (or bake, baked, baking, baker</a:t>
            </a:r>
            <a:r>
              <a:rPr lang="en-US" dirty="0" smtClean="0">
                <a:latin typeface="Bell MT" panose="02020503060305020303" pitchFamily="18" charset="0"/>
              </a:rPr>
              <a:t>) </a:t>
            </a:r>
            <a:r>
              <a:rPr lang="en-US" dirty="0">
                <a:latin typeface="Bell MT" panose="02020503060305020303" pitchFamily="18" charset="0"/>
              </a:rPr>
              <a:t>Tell us </a:t>
            </a:r>
            <a:r>
              <a:rPr lang="en-US" dirty="0" smtClean="0">
                <a:latin typeface="Bell MT" panose="02020503060305020303" pitchFamily="18" charset="0"/>
              </a:rPr>
              <a:t>				  what </a:t>
            </a:r>
            <a:r>
              <a:rPr lang="en-US" dirty="0">
                <a:latin typeface="Bell MT" panose="02020503060305020303" pitchFamily="18" charset="0"/>
              </a:rPr>
              <a:t>you saw, smelled, heard, touched, and tasted. </a:t>
            </a:r>
            <a:r>
              <a:rPr lang="en-US" dirty="0" smtClean="0">
                <a:latin typeface="Bell MT" panose="02020503060305020303" pitchFamily="18" charset="0"/>
              </a:rPr>
              <a:t> 	</a:t>
            </a:r>
          </a:p>
          <a:p>
            <a:endParaRPr lang="en-US" dirty="0" smtClean="0">
              <a:latin typeface="Bell MT" panose="02020503060305020303" pitchFamily="18" charset="0"/>
            </a:endParaRPr>
          </a:p>
          <a:p>
            <a:r>
              <a:rPr lang="en-US" dirty="0">
                <a:latin typeface="Bell MT" panose="02020503060305020303" pitchFamily="18" charset="0"/>
              </a:rPr>
              <a:t> </a:t>
            </a:r>
            <a:r>
              <a:rPr lang="en-US" dirty="0" smtClean="0">
                <a:latin typeface="Bell MT" panose="02020503060305020303" pitchFamily="18" charset="0"/>
              </a:rPr>
              <a:t>                			  Let us figure out where you went! </a:t>
            </a:r>
          </a:p>
          <a:p>
            <a:pPr algn="ctr"/>
            <a:r>
              <a:rPr lang="en-US" dirty="0" smtClean="0">
                <a:latin typeface="Bell MT" panose="02020503060305020303" pitchFamily="18" charset="0"/>
              </a:rPr>
              <a:t>Be </a:t>
            </a:r>
            <a:r>
              <a:rPr lang="en-US" dirty="0">
                <a:latin typeface="Bell MT" panose="02020503060305020303" pitchFamily="18" charset="0"/>
              </a:rPr>
              <a:t>sure to include lots of sensory details so </a:t>
            </a:r>
            <a:r>
              <a:rPr lang="en-US" dirty="0" smtClean="0">
                <a:latin typeface="Bell MT" panose="02020503060305020303" pitchFamily="18" charset="0"/>
              </a:rPr>
              <a:t>that </a:t>
            </a:r>
            <a:r>
              <a:rPr lang="en-US" dirty="0">
                <a:latin typeface="Bell MT" panose="02020503060305020303" pitchFamily="18" charset="0"/>
              </a:rPr>
              <a:t>your reader can </a:t>
            </a:r>
            <a:r>
              <a:rPr lang="en-US" b="1" dirty="0">
                <a:latin typeface="Bell MT" panose="02020503060305020303" pitchFamily="18" charset="0"/>
              </a:rPr>
              <a:t>visualize</a:t>
            </a:r>
            <a:r>
              <a:rPr lang="en-US" dirty="0">
                <a:latin typeface="Bell MT" panose="02020503060305020303" pitchFamily="18" charset="0"/>
              </a:rPr>
              <a:t> and </a:t>
            </a:r>
            <a:r>
              <a:rPr lang="en-US" b="1" dirty="0">
                <a:latin typeface="Bell MT" panose="02020503060305020303" pitchFamily="18" charset="0"/>
              </a:rPr>
              <a:t>connect</a:t>
            </a:r>
            <a:r>
              <a:rPr lang="en-US" dirty="0" smtClean="0">
                <a:latin typeface="Bell MT" panose="02020503060305020303" pitchFamily="18" charset="0"/>
              </a:rPr>
              <a:t>.</a:t>
            </a:r>
          </a:p>
          <a:p>
            <a:endParaRPr lang="en-US" dirty="0">
              <a:latin typeface="Bell MT" panose="02020503060305020303" pitchFamily="18" charset="0"/>
            </a:endParaRPr>
          </a:p>
          <a:p>
            <a:endParaRPr lang="en-US" dirty="0">
              <a:latin typeface="Bell MT" panose="02020503060305020303" pitchFamily="18" charset="0"/>
            </a:endParaRPr>
          </a:p>
        </p:txBody>
      </p:sp>
      <p:sp>
        <p:nvSpPr>
          <p:cNvPr id="3" name="TextBox 2"/>
          <p:cNvSpPr txBox="1"/>
          <p:nvPr/>
        </p:nvSpPr>
        <p:spPr>
          <a:xfrm>
            <a:off x="228600" y="2971800"/>
            <a:ext cx="8534400" cy="3785652"/>
          </a:xfrm>
          <a:prstGeom prst="rect">
            <a:avLst/>
          </a:prstGeom>
          <a:noFill/>
          <a:ln w="38100">
            <a:solidFill>
              <a:srgbClr val="993300"/>
            </a:solidFill>
            <a:prstDash val="sysDash"/>
          </a:ln>
        </p:spPr>
        <p:txBody>
          <a:bodyPr wrap="square" rtlCol="0">
            <a:spAutoFit/>
          </a:bodyPr>
          <a:lstStyle/>
          <a:p>
            <a:r>
              <a:rPr lang="en-US" sz="20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p>
        </p:txBody>
      </p:sp>
      <p:sp>
        <p:nvSpPr>
          <p:cNvPr id="4" name="TextBox 3"/>
          <p:cNvSpPr txBox="1"/>
          <p:nvPr/>
        </p:nvSpPr>
        <p:spPr>
          <a:xfrm rot="587151">
            <a:off x="973927" y="675487"/>
            <a:ext cx="2205495" cy="435652"/>
          </a:xfrm>
          <a:prstGeom prst="rect">
            <a:avLst/>
          </a:prstGeom>
          <a:noFill/>
        </p:spPr>
        <p:txBody>
          <a:bodyPr wrap="none" rtlCol="0">
            <a:prstTxWarp prst="textWave1">
              <a:avLst/>
            </a:prstTxWarp>
            <a:spAutoFit/>
          </a:bodyPr>
          <a:lstStyle/>
          <a:p>
            <a:r>
              <a:rPr lang="en-US" b="1" dirty="0" smtClean="0">
                <a:latin typeface="Bell MT" panose="02020503060305020303" pitchFamily="18" charset="0"/>
              </a:rPr>
              <a:t>Writing with Sensory Language</a:t>
            </a:r>
            <a:endParaRPr lang="en-US" b="1" dirty="0">
              <a:latin typeface="Bell MT" panose="02020503060305020303" pitchFamily="18" charset="0"/>
            </a:endParaRPr>
          </a:p>
        </p:txBody>
      </p:sp>
      <p:pic>
        <p:nvPicPr>
          <p:cNvPr id="3076" name="Picture 4" descr="http://tcmexperten.net/wp-content/uploads/2014/09/cupcake-clipart-black-and-white-1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353050"/>
            <a:ext cx="1071563"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18615" y="1992868"/>
            <a:ext cx="2810385" cy="369332"/>
          </a:xfrm>
          <a:prstGeom prst="rect">
            <a:avLst/>
          </a:prstGeom>
          <a:noFill/>
        </p:spPr>
        <p:txBody>
          <a:bodyPr wrap="none" rtlCol="0">
            <a:spAutoFit/>
          </a:bodyPr>
          <a:lstStyle/>
          <a:p>
            <a:r>
              <a:rPr lang="en-US" dirty="0" smtClean="0">
                <a:latin typeface="Bell MT" panose="02020503060305020303" pitchFamily="18" charset="0"/>
              </a:rPr>
              <a:t>Name: _________________</a:t>
            </a:r>
            <a:endParaRPr lang="en-US" dirty="0">
              <a:latin typeface="Bell MT" panose="02020503060305020303" pitchFamily="18" charset="0"/>
            </a:endParaRPr>
          </a:p>
        </p:txBody>
      </p:sp>
    </p:spTree>
    <p:extLst>
      <p:ext uri="{BB962C8B-B14F-4D97-AF65-F5344CB8AC3E}">
        <p14:creationId xmlns:p14="http://schemas.microsoft.com/office/powerpoint/2010/main" xmlns="" val="594135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011"/>
            <a:ext cx="8153400" cy="6709529"/>
          </a:xfrm>
          <a:prstGeom prst="rect">
            <a:avLst/>
          </a:prstGeom>
          <a:noFill/>
        </p:spPr>
        <p:txBody>
          <a:bodyPr wrap="square" rtlCol="0">
            <a:spAutoFit/>
          </a:bodyPr>
          <a:lstStyle/>
          <a:p>
            <a:pPr algn="ctr"/>
            <a:r>
              <a:rPr lang="en-US" sz="8800" dirty="0" smtClean="0">
                <a:latin typeface="Bell MT" panose="02020503060305020303" pitchFamily="18" charset="0"/>
              </a:rPr>
              <a:t>Summarize:</a:t>
            </a:r>
          </a:p>
          <a:p>
            <a:pPr algn="ctr"/>
            <a:r>
              <a:rPr lang="en-US" sz="3600" dirty="0" smtClean="0">
                <a:latin typeface="Bell MT" panose="02020503060305020303" pitchFamily="18" charset="0"/>
              </a:rPr>
              <a:t>With your partner, read the following two writing samples </a:t>
            </a:r>
            <a:r>
              <a:rPr lang="en-US" sz="3600" b="1" i="1" u="sng" dirty="0" smtClean="0">
                <a:latin typeface="Bell MT" panose="02020503060305020303" pitchFamily="18" charset="0"/>
              </a:rPr>
              <a:t>closely</a:t>
            </a:r>
            <a:r>
              <a:rPr lang="en-US" sz="3600" dirty="0" smtClean="0">
                <a:latin typeface="Bell MT" panose="02020503060305020303" pitchFamily="18" charset="0"/>
              </a:rPr>
              <a:t>. Read with a pencil! Think about the following questions and be prepared to discuss them as a group. </a:t>
            </a:r>
          </a:p>
          <a:p>
            <a:pPr algn="ctr"/>
            <a:endParaRPr lang="en-US" dirty="0" smtClean="0">
              <a:latin typeface="Bell MT" panose="02020503060305020303" pitchFamily="18" charset="0"/>
            </a:endParaRPr>
          </a:p>
          <a:p>
            <a:pPr marL="571500" indent="-571500">
              <a:buFont typeface="Arial" panose="020B0604020202020204" pitchFamily="34" charset="0"/>
              <a:buChar char="•"/>
            </a:pPr>
            <a:r>
              <a:rPr lang="en-US" sz="3600" dirty="0" smtClean="0">
                <a:latin typeface="Bell MT" panose="02020503060305020303" pitchFamily="18" charset="0"/>
              </a:rPr>
              <a:t>How does sensory language make writing more exciting?</a:t>
            </a:r>
          </a:p>
          <a:p>
            <a:pPr marL="571500" indent="-571500">
              <a:buFont typeface="Arial" panose="020B0604020202020204" pitchFamily="34" charset="0"/>
              <a:buChar char="•"/>
            </a:pPr>
            <a:r>
              <a:rPr lang="en-US" sz="3600" dirty="0" smtClean="0">
                <a:latin typeface="Bell MT" panose="02020503060305020303" pitchFamily="18" charset="0"/>
              </a:rPr>
              <a:t>How does sensory language help us to visualize and connect?</a:t>
            </a:r>
          </a:p>
        </p:txBody>
      </p:sp>
      <p:pic>
        <p:nvPicPr>
          <p:cNvPr id="3" name="Picture 2" descr="http://t3.gstatic.com/images?q=tbn:ANd9GcShXWnD8DzUXxd1cxbGUDsa7gASrBYRl4qLHVQjZUHd2cVbzxFPsQ:cliparts2014.com/wp-content/uploads/2014/07/clipart-cupcake-pink-cupcake-clip-art-vector-clip-art-online-royalty-free-dyentdl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46120"/>
            <a:ext cx="1033463" cy="11049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http://t2.gstatic.com/images?q=tbn:ANd9GcTpeno4Ed6tHyivDfOiYOjbc8oCXDkPK5BCxB6L19cy4wIakl9yRg:cliparts2014.com/wp-content/uploads/2014/07/clipart-cupcake-free-to-use-amp-public-domain-cupcake-clip-art-lhxelouq.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48600" y="142340"/>
            <a:ext cx="963157" cy="10297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6655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853"/>
          <a:stretch/>
        </p:blipFill>
        <p:spPr bwMode="auto">
          <a:xfrm>
            <a:off x="1828800" y="288757"/>
            <a:ext cx="5257800" cy="62644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66999" y="1279358"/>
            <a:ext cx="4267201" cy="4524315"/>
          </a:xfrm>
          <a:prstGeom prst="rect">
            <a:avLst/>
          </a:prstGeom>
          <a:noFill/>
        </p:spPr>
        <p:txBody>
          <a:bodyPr wrap="square" rtlCol="0">
            <a:spAutoFit/>
          </a:bodyPr>
          <a:lstStyle/>
          <a:p>
            <a:r>
              <a:rPr lang="en-US" sz="3200" dirty="0" smtClean="0">
                <a:latin typeface="MV Boli" panose="02000500030200090000" pitchFamily="2" charset="0"/>
                <a:cs typeface="MV Boli" panose="02000500030200090000" pitchFamily="2" charset="0"/>
              </a:rPr>
              <a:t>I went to the bakery. It smelled so good, and I loved it. the doughnuts was really good. The </a:t>
            </a:r>
            <a:r>
              <a:rPr lang="en-US" sz="3200" dirty="0" err="1" smtClean="0">
                <a:latin typeface="MV Boli" panose="02000500030200090000" pitchFamily="2" charset="0"/>
                <a:cs typeface="MV Boli" panose="02000500030200090000" pitchFamily="2" charset="0"/>
              </a:rPr>
              <a:t>stawberries</a:t>
            </a:r>
            <a:r>
              <a:rPr lang="en-US" sz="3200" dirty="0" smtClean="0">
                <a:latin typeface="MV Boli" panose="02000500030200090000" pitchFamily="2" charset="0"/>
                <a:cs typeface="MV Boli" panose="02000500030200090000" pitchFamily="2" charset="0"/>
              </a:rPr>
              <a:t> too. </a:t>
            </a:r>
          </a:p>
          <a:p>
            <a:r>
              <a:rPr lang="en-US" sz="3200" dirty="0" smtClean="0">
                <a:latin typeface="MV Boli" panose="02000500030200090000" pitchFamily="2" charset="0"/>
                <a:cs typeface="MV Boli" panose="02000500030200090000" pitchFamily="2" charset="0"/>
              </a:rPr>
              <a:t>I heard a buzzer. I want to go there every day. </a:t>
            </a:r>
            <a:endParaRPr lang="en-US" sz="3200" dirty="0">
              <a:latin typeface="MV Boli" panose="02000500030200090000" pitchFamily="2" charset="0"/>
              <a:cs typeface="MV Boli" panose="02000500030200090000" pitchFamily="2" charset="0"/>
            </a:endParaRPr>
          </a:p>
        </p:txBody>
      </p:sp>
      <p:sp>
        <p:nvSpPr>
          <p:cNvPr id="5" name="Rectangle 4"/>
          <p:cNvSpPr/>
          <p:nvPr/>
        </p:nvSpPr>
        <p:spPr>
          <a:xfrm>
            <a:off x="3200400" y="457200"/>
            <a:ext cx="2847694" cy="646331"/>
          </a:xfrm>
          <a:prstGeom prst="rect">
            <a:avLst/>
          </a:prstGeom>
        </p:spPr>
        <p:txBody>
          <a:bodyPr wrap="square">
            <a:spAutoFit/>
          </a:bodyPr>
          <a:lstStyle/>
          <a:p>
            <a:r>
              <a:rPr lang="en-US" sz="3600" b="1" dirty="0" smtClean="0">
                <a:solidFill>
                  <a:srgbClr val="FF0000"/>
                </a:solidFill>
                <a:latin typeface="MV Boli" panose="02000500030200090000" pitchFamily="2" charset="0"/>
                <a:cs typeface="MV Boli" panose="02000500030200090000" pitchFamily="2" charset="0"/>
              </a:rPr>
              <a:t>Sample 1</a:t>
            </a:r>
            <a:endParaRPr lang="en-US" sz="3600" b="1" dirty="0">
              <a:solidFill>
                <a:srgbClr val="FF0000"/>
              </a:solidFill>
            </a:endParaRPr>
          </a:p>
        </p:txBody>
      </p:sp>
    </p:spTree>
    <p:extLst>
      <p:ext uri="{BB962C8B-B14F-4D97-AF65-F5344CB8AC3E}">
        <p14:creationId xmlns:p14="http://schemas.microsoft.com/office/powerpoint/2010/main" xmlns="" val="1672926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566" t="2242" r="1182" b="-879"/>
          <a:stretch/>
        </p:blipFill>
        <p:spPr bwMode="auto">
          <a:xfrm>
            <a:off x="5446294" y="152399"/>
            <a:ext cx="3693695" cy="67056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images.reallygreattoys.com/product/CD11404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363"/>
          <a:stretch/>
        </p:blipFill>
        <p:spPr bwMode="auto">
          <a:xfrm>
            <a:off x="124106" y="0"/>
            <a:ext cx="5257800" cy="67056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14399" y="856357"/>
            <a:ext cx="4267201" cy="5632311"/>
          </a:xfrm>
          <a:prstGeom prst="rect">
            <a:avLst/>
          </a:prstGeom>
          <a:noFill/>
        </p:spPr>
        <p:txBody>
          <a:bodyPr wrap="square" rtlCol="0">
            <a:spAutoFit/>
          </a:bodyPr>
          <a:lstStyle/>
          <a:p>
            <a:r>
              <a:rPr lang="en-US" sz="2400" dirty="0" smtClean="0">
                <a:latin typeface="MV Boli" panose="02000500030200090000" pitchFamily="2" charset="0"/>
                <a:cs typeface="MV Boli" panose="02000500030200090000" pitchFamily="2" charset="0"/>
              </a:rPr>
              <a:t>As I entered, a pleasant jingle let the workers know a customer had arrived. I enjoyed the sight of all the employees hustling back and forth—stirring, mixing, and decorating. It was a happy, busy place. The chocolate-scented aroma of fresh-baked brownies made my mouth water and my tummy growl! “Would you like one of these?” a baker asked, wiping her flour-dusted hands on her apron. </a:t>
            </a:r>
            <a:endParaRPr lang="en-US" sz="2400" dirty="0">
              <a:latin typeface="MV Boli" panose="02000500030200090000" pitchFamily="2" charset="0"/>
              <a:cs typeface="MV Boli" panose="02000500030200090000" pitchFamily="2" charset="0"/>
            </a:endParaRPr>
          </a:p>
        </p:txBody>
      </p:sp>
      <p:sp>
        <p:nvSpPr>
          <p:cNvPr id="3" name="Rectangle 2"/>
          <p:cNvSpPr/>
          <p:nvPr/>
        </p:nvSpPr>
        <p:spPr>
          <a:xfrm>
            <a:off x="1447800" y="177942"/>
            <a:ext cx="2847694" cy="646331"/>
          </a:xfrm>
          <a:prstGeom prst="rect">
            <a:avLst/>
          </a:prstGeom>
        </p:spPr>
        <p:txBody>
          <a:bodyPr wrap="square">
            <a:spAutoFit/>
          </a:bodyPr>
          <a:lstStyle/>
          <a:p>
            <a:r>
              <a:rPr lang="en-US" sz="3600" b="1" dirty="0" smtClean="0">
                <a:solidFill>
                  <a:srgbClr val="FF0000"/>
                </a:solidFill>
                <a:latin typeface="MV Boli" panose="02000500030200090000" pitchFamily="2" charset="0"/>
                <a:cs typeface="MV Boli" panose="02000500030200090000" pitchFamily="2" charset="0"/>
              </a:rPr>
              <a:t>Sample 2</a:t>
            </a:r>
            <a:endParaRPr lang="en-US" sz="3600" b="1" dirty="0">
              <a:solidFill>
                <a:srgbClr val="FF0000"/>
              </a:solidFill>
            </a:endParaRPr>
          </a:p>
        </p:txBody>
      </p:sp>
      <p:sp>
        <p:nvSpPr>
          <p:cNvPr id="5" name="TextBox 4"/>
          <p:cNvSpPr txBox="1"/>
          <p:nvPr/>
        </p:nvSpPr>
        <p:spPr>
          <a:xfrm>
            <a:off x="5923547" y="351978"/>
            <a:ext cx="3124200" cy="6001643"/>
          </a:xfrm>
          <a:prstGeom prst="rect">
            <a:avLst/>
          </a:prstGeom>
          <a:noFill/>
        </p:spPr>
        <p:txBody>
          <a:bodyPr wrap="square" rtlCol="0">
            <a:spAutoFit/>
          </a:bodyPr>
          <a:lstStyle/>
          <a:p>
            <a:r>
              <a:rPr lang="en-US" sz="2400" dirty="0" smtClean="0">
                <a:latin typeface="MV Boli" panose="02000500030200090000" pitchFamily="2" charset="0"/>
                <a:cs typeface="MV Boli" panose="02000500030200090000" pitchFamily="2" charset="0"/>
              </a:rPr>
              <a:t>She placed a thick slab of rich, dark, chocolate heaven on a plate.  A tall glass of cold, creamy milk completed my order. I retreated to a corner booth where I could devour my delectable treat. I knew I would be coming back again  and again to this amazing place.</a:t>
            </a:r>
            <a:endParaRPr lang="en-US"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xmlns="" val="1023022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000" y="304800"/>
            <a:ext cx="7924799" cy="1938992"/>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Descriptive Writing Project</a:t>
            </a:r>
            <a:endParaRPr lang="en-US" sz="6000" dirty="0">
              <a:latin typeface="Bell MT" panose="02020503060305020303" pitchFamily="18" charset="0"/>
            </a:endParaRPr>
          </a:p>
        </p:txBody>
      </p:sp>
      <p:sp>
        <p:nvSpPr>
          <p:cNvPr id="9" name="TextBox 8"/>
          <p:cNvSpPr txBox="1"/>
          <p:nvPr/>
        </p:nvSpPr>
        <p:spPr>
          <a:xfrm>
            <a:off x="257695" y="2514600"/>
            <a:ext cx="8229600" cy="3785652"/>
          </a:xfrm>
          <a:prstGeom prst="rect">
            <a:avLst/>
          </a:prstGeom>
          <a:solidFill>
            <a:schemeClr val="bg1"/>
          </a:solidFill>
          <a:ln w="38100">
            <a:solidFill>
              <a:schemeClr val="tx1"/>
            </a:solidFill>
            <a:prstDash val="sysDash"/>
          </a:ln>
        </p:spPr>
        <p:txBody>
          <a:bodyPr wrap="square" rtlCol="0">
            <a:spAutoFit/>
          </a:bodyPr>
          <a:lstStyle/>
          <a:p>
            <a:pPr algn="ctr"/>
            <a:r>
              <a:rPr lang="en-US" sz="4800" dirty="0" smtClean="0">
                <a:latin typeface="Bell MT" panose="02020503060305020303" pitchFamily="18" charset="0"/>
              </a:rPr>
              <a:t>Create your own version of </a:t>
            </a:r>
          </a:p>
          <a:p>
            <a:pPr algn="ctr"/>
            <a:r>
              <a:rPr lang="en-US" sz="4800" dirty="0" smtClean="0">
                <a:latin typeface="Bell MT" panose="02020503060305020303" pitchFamily="18" charset="0"/>
              </a:rPr>
              <a:t>Enemy Pie!</a:t>
            </a:r>
          </a:p>
          <a:p>
            <a:pPr algn="ctr"/>
            <a:r>
              <a:rPr lang="en-US" sz="4800" dirty="0" smtClean="0">
                <a:latin typeface="Bell MT" panose="02020503060305020303" pitchFamily="18" charset="0"/>
              </a:rPr>
              <a:t>What ingredients would </a:t>
            </a:r>
          </a:p>
          <a:p>
            <a:pPr algn="ctr"/>
            <a:r>
              <a:rPr lang="en-US" sz="4800" dirty="0" smtClean="0">
                <a:latin typeface="Bell MT" panose="02020503060305020303" pitchFamily="18" charset="0"/>
              </a:rPr>
              <a:t>you include in a pie made</a:t>
            </a:r>
          </a:p>
          <a:p>
            <a:pPr algn="ctr"/>
            <a:r>
              <a:rPr lang="en-US" sz="4800" dirty="0" smtClean="0">
                <a:latin typeface="Bell MT" panose="02020503060305020303" pitchFamily="18" charset="0"/>
              </a:rPr>
              <a:t> for an enemy?</a:t>
            </a:r>
          </a:p>
        </p:txBody>
      </p:sp>
      <p:sp>
        <p:nvSpPr>
          <p:cNvPr id="2" name="Oval 1"/>
          <p:cNvSpPr/>
          <p:nvPr/>
        </p:nvSpPr>
        <p:spPr>
          <a:xfrm>
            <a:off x="6865840" y="5193060"/>
            <a:ext cx="2336971" cy="1855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6838323" y="5128955"/>
            <a:ext cx="2325355" cy="1285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4559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000" y="304800"/>
            <a:ext cx="7924799" cy="1938992"/>
          </a:xfrm>
          <a:prstGeom prst="rect">
            <a:avLst/>
          </a:prstGeom>
          <a:solidFill>
            <a:schemeClr val="bg1"/>
          </a:solidFill>
          <a:ln w="38100">
            <a:solidFill>
              <a:schemeClr val="tx1"/>
            </a:solidFill>
            <a:prstDash val="sysDash"/>
          </a:ln>
        </p:spPr>
        <p:txBody>
          <a:bodyPr wrap="square" rtlCol="0">
            <a:spAutoFit/>
          </a:bodyPr>
          <a:lstStyle/>
          <a:p>
            <a:pPr algn="ctr"/>
            <a:r>
              <a:rPr lang="en-US" sz="6000" dirty="0" smtClean="0">
                <a:latin typeface="Bell MT" panose="02020503060305020303" pitchFamily="18" charset="0"/>
              </a:rPr>
              <a:t>Descriptive Writing Project</a:t>
            </a:r>
            <a:endParaRPr lang="en-US" sz="6000" dirty="0">
              <a:latin typeface="Bell MT" panose="02020503060305020303" pitchFamily="18" charset="0"/>
            </a:endParaRPr>
          </a:p>
        </p:txBody>
      </p:sp>
      <p:sp>
        <p:nvSpPr>
          <p:cNvPr id="9" name="TextBox 8"/>
          <p:cNvSpPr txBox="1"/>
          <p:nvPr/>
        </p:nvSpPr>
        <p:spPr>
          <a:xfrm>
            <a:off x="257695" y="2514600"/>
            <a:ext cx="8229600" cy="2800767"/>
          </a:xfrm>
          <a:prstGeom prst="rect">
            <a:avLst/>
          </a:prstGeom>
          <a:solidFill>
            <a:schemeClr val="bg1"/>
          </a:solidFill>
          <a:ln w="38100">
            <a:solidFill>
              <a:schemeClr val="tx1"/>
            </a:solidFill>
            <a:prstDash val="sysDash"/>
          </a:ln>
        </p:spPr>
        <p:txBody>
          <a:bodyPr wrap="square" rtlCol="0">
            <a:spAutoFit/>
          </a:bodyPr>
          <a:lstStyle/>
          <a:p>
            <a:pPr algn="ctr"/>
            <a:r>
              <a:rPr lang="en-US" sz="4400" dirty="0" smtClean="0">
                <a:latin typeface="Bell MT" panose="02020503060305020303" pitchFamily="18" charset="0"/>
              </a:rPr>
              <a:t>For this project you will complete:</a:t>
            </a:r>
          </a:p>
          <a:p>
            <a:pPr marL="571500" indent="-571500">
              <a:buFont typeface="Arial" panose="020B0604020202020204" pitchFamily="34" charset="0"/>
              <a:buChar char="•"/>
            </a:pPr>
            <a:r>
              <a:rPr lang="en-US" sz="4400" dirty="0" smtClean="0">
                <a:latin typeface="Bell MT" panose="02020503060305020303" pitchFamily="18" charset="0"/>
              </a:rPr>
              <a:t>A recipe</a:t>
            </a:r>
          </a:p>
          <a:p>
            <a:pPr marL="571500" indent="-571500">
              <a:buFont typeface="Arial" panose="020B0604020202020204" pitchFamily="34" charset="0"/>
              <a:buChar char="•"/>
            </a:pPr>
            <a:r>
              <a:rPr lang="en-US" sz="4400" dirty="0" smtClean="0">
                <a:latin typeface="Bell MT" panose="02020503060305020303" pitchFamily="18" charset="0"/>
              </a:rPr>
              <a:t>A descriptive paragraph</a:t>
            </a:r>
          </a:p>
          <a:p>
            <a:pPr marL="571500" indent="-571500">
              <a:buFont typeface="Arial" panose="020B0604020202020204" pitchFamily="34" charset="0"/>
              <a:buChar char="•"/>
            </a:pPr>
            <a:r>
              <a:rPr lang="en-US" sz="4400" dirty="0" smtClean="0">
                <a:latin typeface="Bell MT" panose="02020503060305020303" pitchFamily="18" charset="0"/>
              </a:rPr>
              <a:t>A decorated slice of your pie!</a:t>
            </a:r>
          </a:p>
        </p:txBody>
      </p:sp>
      <p:sp>
        <p:nvSpPr>
          <p:cNvPr id="2" name="Oval 1"/>
          <p:cNvSpPr/>
          <p:nvPr/>
        </p:nvSpPr>
        <p:spPr>
          <a:xfrm>
            <a:off x="6865840" y="5193060"/>
            <a:ext cx="2336971" cy="1855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6838323" y="5128955"/>
            <a:ext cx="2325355" cy="1285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9782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28600" y="935772"/>
            <a:ext cx="3124200"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81400" y="934387"/>
            <a:ext cx="5410200"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686160"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Recipe by ________________</a:t>
            </a:r>
            <a:endParaRPr lang="en-US" sz="4800" dirty="0">
              <a:latin typeface="Always In My Heart" panose="02000603000000000000" pitchFamily="2" charset="0"/>
              <a:ea typeface="Always In My Heart" panose="02000603000000000000" pitchFamily="2" charset="0"/>
            </a:endParaRPr>
          </a:p>
        </p:txBody>
      </p:sp>
      <p:sp>
        <p:nvSpPr>
          <p:cNvPr id="7" name="TextBox 6"/>
          <p:cNvSpPr txBox="1"/>
          <p:nvPr/>
        </p:nvSpPr>
        <p:spPr>
          <a:xfrm>
            <a:off x="381000" y="1102578"/>
            <a:ext cx="2610414" cy="5755422"/>
          </a:xfrm>
          <a:prstGeom prst="rect">
            <a:avLst/>
          </a:prstGeom>
          <a:noFill/>
        </p:spPr>
        <p:txBody>
          <a:bodyPr wrap="square" rtlCol="0">
            <a:spAutoFit/>
          </a:bodyPr>
          <a:lstStyle/>
          <a:p>
            <a:r>
              <a:rPr lang="en-US" sz="4800" dirty="0" smtClean="0">
                <a:latin typeface="Always In My Heart" panose="02000603000000000000" pitchFamily="2" charset="0"/>
                <a:ea typeface="Always In My Heart" panose="02000603000000000000" pitchFamily="2" charset="0"/>
              </a:rPr>
              <a:t>Ingredients:</a:t>
            </a:r>
          </a:p>
          <a:p>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114800" y="1033895"/>
            <a:ext cx="4419600" cy="5755422"/>
          </a:xfrm>
          <a:prstGeom prst="rect">
            <a:avLst/>
          </a:prstGeom>
          <a:noFill/>
        </p:spPr>
        <p:txBody>
          <a:bodyPr wrap="square" rtlCol="0">
            <a:spAutoFit/>
          </a:bodyPr>
          <a:lstStyle/>
          <a:p>
            <a:r>
              <a:rPr lang="en-US" sz="4800" dirty="0" smtClean="0">
                <a:latin typeface="Always In My Heart" panose="02000603000000000000" pitchFamily="2" charset="0"/>
                <a:ea typeface="Always In My Heart" panose="02000603000000000000" pitchFamily="2" charset="0"/>
              </a:rPr>
              <a:t>Instructions:</a:t>
            </a:r>
          </a:p>
          <a:p>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pic>
        <p:nvPicPr>
          <p:cNvPr id="29698" name="Picture 2" descr="http://www.clipartbest.com/cliparts/di6/6Rj/di66Rjri9.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11064" y="4378637"/>
            <a:ext cx="1641155" cy="196938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08" name="Picture 12" descr="http://bestclipartblog.com/clipart-pics/bug-clip-art-1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9988846">
            <a:off x="3326180" y="5833408"/>
            <a:ext cx="436385" cy="527742"/>
          </a:xfrm>
          <a:prstGeom prst="rect">
            <a:avLst/>
          </a:prstGeom>
          <a:noFill/>
          <a:extLst>
            <a:ext uri="{909E8E84-426E-40DD-AFC4-6F175D3DCCD1}">
              <a14:hiddenFill xmlns:a14="http://schemas.microsoft.com/office/drawing/2010/main" xmlns="">
                <a:solidFill>
                  <a:srgbClr val="FFFFFF"/>
                </a:solidFill>
              </a14:hiddenFill>
            </a:ext>
          </a:extLst>
        </p:spPr>
      </p:pic>
      <p:pic>
        <p:nvPicPr>
          <p:cNvPr id="29710" name="Picture 14" descr="http://images.clipartpanda.com/leaves-clip-art-leaves-clip-art-2.jp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rot="20026515">
            <a:off x="3781976" y="5683022"/>
            <a:ext cx="452789" cy="487178"/>
          </a:xfrm>
          <a:prstGeom prst="rect">
            <a:avLst/>
          </a:prstGeom>
          <a:noFill/>
          <a:extLst>
            <a:ext uri="{909E8E84-426E-40DD-AFC4-6F175D3DCCD1}">
              <a14:hiddenFill xmlns:a14="http://schemas.microsoft.com/office/drawing/2010/main" xmlns="">
                <a:solidFill>
                  <a:srgbClr val="FFFFFF"/>
                </a:solidFill>
              </a14:hiddenFill>
            </a:ext>
          </a:extLst>
        </p:spPr>
      </p:pic>
      <p:pic>
        <p:nvPicPr>
          <p:cNvPr id="29712" name="Picture 16" descr="http://us.cdn4.123rf.com/168nwm/eastnine/eastnine1210/eastnine121010058/15945322-icon-thornbush.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385413">
            <a:off x="3573212" y="5233667"/>
            <a:ext cx="856131" cy="66248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www.clker.com/cliparts/g/R/Z/Y/F/P/red-earth-worm-m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26842" y="5475563"/>
            <a:ext cx="609600" cy="401595"/>
          </a:xfrm>
          <a:prstGeom prst="rect">
            <a:avLst/>
          </a:prstGeom>
          <a:noFill/>
          <a:extLst>
            <a:ext uri="{909E8E84-426E-40DD-AFC4-6F175D3DCCD1}">
              <a14:hiddenFill xmlns:a14="http://schemas.microsoft.com/office/drawing/2010/main" xmlns="">
                <a:solidFill>
                  <a:srgbClr val="FFFFFF"/>
                </a:solidFill>
              </a14:hiddenFill>
            </a:ext>
          </a:extLst>
        </p:spPr>
      </p:pic>
      <p:pic>
        <p:nvPicPr>
          <p:cNvPr id="29714"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946963" y="5405381"/>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342789">
            <a:off x="3112863" y="613914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843185" y="6490611"/>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371649">
            <a:off x="4215288" y="636662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8" descr="http://bestclipartblog.com/clipart-pics/ants-clip-art-5.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001071">
            <a:off x="3659402" y="6320490"/>
            <a:ext cx="597411" cy="59741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2" descr="http://bestclipartblog.com/clipart-pics/bug-clip-art-1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4211110">
            <a:off x="2918370" y="5774190"/>
            <a:ext cx="436385" cy="527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29034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07975" y="934387"/>
            <a:ext cx="8683625"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506944"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Description by ____________</a:t>
            </a:r>
            <a:endParaRPr lang="en-US" sz="48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60375" y="1033895"/>
            <a:ext cx="8074025" cy="5509200"/>
          </a:xfrm>
          <a:prstGeom prst="rect">
            <a:avLst/>
          </a:prstGeom>
          <a:noFill/>
        </p:spPr>
        <p:txBody>
          <a:bodyPr wrap="square" rtlCol="0">
            <a:spAutoFit/>
          </a:bodyPr>
          <a:lstStyle/>
          <a:p>
            <a:pPr algn="ctr"/>
            <a:r>
              <a:rPr lang="en-US" sz="1400" dirty="0" smtClean="0">
                <a:latin typeface="Bell MT" panose="02020503060305020303" pitchFamily="18" charset="0"/>
                <a:ea typeface="Always In My Heart" panose="02000603000000000000" pitchFamily="2" charset="0"/>
              </a:rPr>
              <a:t>         </a:t>
            </a:r>
            <a:r>
              <a:rPr lang="en-US" sz="1600" dirty="0" smtClean="0">
                <a:latin typeface="Bell MT" panose="02020503060305020303" pitchFamily="18" charset="0"/>
                <a:ea typeface="Always In My Heart" panose="02000603000000000000" pitchFamily="2" charset="0"/>
              </a:rPr>
              <a:t>Write a description of your pie.  Be sure to include lots of sensory details.  How does it look, smell, taste, etc.  Remember to SHOW, not tell.  </a:t>
            </a:r>
            <a:r>
              <a:rPr lang="en-US" sz="2000" dirty="0" smtClean="0">
                <a:latin typeface="Always In My Heart" panose="02000603000000000000" pitchFamily="2" charset="0"/>
                <a:ea typeface="Always In My Heart" panose="02000603000000000000"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dirty="0">
              <a:latin typeface="Always In My Heart" panose="02000603000000000000" pitchFamily="2" charset="0"/>
              <a:ea typeface="Always In My Heart" panose="02000603000000000000" pitchFamily="2" charset="0"/>
            </a:endParaRPr>
          </a:p>
        </p:txBody>
      </p:sp>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3239712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07975" y="934387"/>
            <a:ext cx="8683625" cy="586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59603"/>
            <a:ext cx="8506944" cy="830997"/>
          </a:xfrm>
          <a:prstGeom prst="rect">
            <a:avLst/>
          </a:prstGeom>
          <a:solidFill>
            <a:schemeClr val="bg1"/>
          </a:solidFill>
          <a:ln w="57150">
            <a:solidFill>
              <a:srgbClr val="FFFF00"/>
            </a:solidFill>
          </a:ln>
        </p:spPr>
        <p:txBody>
          <a:bodyPr wrap="none" rtlCol="0">
            <a:spAutoFit/>
          </a:bodyPr>
          <a:lstStyle/>
          <a:p>
            <a:r>
              <a:rPr lang="en-US" sz="4800" dirty="0" smtClean="0">
                <a:latin typeface="Always In My Heart" panose="02000603000000000000" pitchFamily="2" charset="0"/>
                <a:ea typeface="Always In My Heart" panose="02000603000000000000" pitchFamily="2" charset="0"/>
              </a:rPr>
              <a:t>Enemy Pie Description by ____________</a:t>
            </a:r>
            <a:endParaRPr lang="en-US" sz="4800" dirty="0">
              <a:latin typeface="Always In My Heart" panose="02000603000000000000" pitchFamily="2" charset="0"/>
              <a:ea typeface="Always In My Heart" panose="02000603000000000000" pitchFamily="2" charset="0"/>
            </a:endParaRPr>
          </a:p>
        </p:txBody>
      </p:sp>
      <p:sp>
        <p:nvSpPr>
          <p:cNvPr id="8" name="TextBox 7"/>
          <p:cNvSpPr txBox="1"/>
          <p:nvPr/>
        </p:nvSpPr>
        <p:spPr>
          <a:xfrm>
            <a:off x="460375" y="1033895"/>
            <a:ext cx="8074025" cy="5570756"/>
          </a:xfrm>
          <a:prstGeom prst="rect">
            <a:avLst/>
          </a:prstGeom>
          <a:noFill/>
        </p:spPr>
        <p:txBody>
          <a:bodyPr wrap="square" rtlCol="0">
            <a:spAutoFit/>
          </a:bodyPr>
          <a:lstStyle/>
          <a:p>
            <a:pPr algn="ctr"/>
            <a:r>
              <a:rPr lang="en-US" sz="1400" dirty="0" smtClean="0">
                <a:latin typeface="Bell MT" panose="02020503060305020303" pitchFamily="18" charset="0"/>
                <a:ea typeface="Always In My Heart" panose="02000603000000000000" pitchFamily="2" charset="0"/>
              </a:rPr>
              <a:t>         </a:t>
            </a:r>
            <a:r>
              <a:rPr lang="en-US" sz="1600" dirty="0" smtClean="0">
                <a:latin typeface="Bell MT" panose="02020503060305020303" pitchFamily="18" charset="0"/>
                <a:ea typeface="Always In My Heart" panose="02000603000000000000" pitchFamily="2" charset="0"/>
              </a:rPr>
              <a:t>Write a description of your pie.  Be sure to include lots of sensory details.  How does it look, smell, taste, etc.  Remember to SHOW, not tell.  </a:t>
            </a:r>
            <a:r>
              <a:rPr lang="en-US" sz="2000" dirty="0">
                <a:latin typeface="Bell MT" panose="02020503060305020303" pitchFamily="18" charset="0"/>
                <a:ea typeface="Always In My Heart" panose="02000603000000000000" pitchFamily="2" charset="0"/>
              </a:rPr>
              <a:t> </a:t>
            </a:r>
            <a:r>
              <a:rPr lang="en-US" sz="2000" dirty="0" smtClean="0">
                <a:latin typeface="Bell MT" panose="02020503060305020303" pitchFamily="18" charset="0"/>
                <a:ea typeface="Always In My Heart" panose="02000603000000000000" pitchFamily="2" charset="0"/>
              </a:rPr>
              <a:t> </a:t>
            </a:r>
          </a:p>
          <a:p>
            <a:r>
              <a:rPr lang="en-US" sz="2000" dirty="0" smtClean="0">
                <a:latin typeface="Bell MT" panose="02020503060305020303" pitchFamily="18" charset="0"/>
                <a:ea typeface="Always In My Heart" panose="02000603000000000000" pitchFamily="2" charset="0"/>
              </a:rPr>
              <a:t>My recipe  for Enemy Pie _______________________________________ ___________________________  The ingredients are ______________ _____________________________________________________________ ________________________________________________________________________________________________________________________________ . My pie smells like 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  My recipe looks like ____________________________________________ ___________________________________________________________________________________________________________________________________________________________________________.  I think my pie would taste like _______________________________________________ _____________________________________________________________</a:t>
            </a:r>
            <a:endParaRPr lang="en-US" sz="2000" dirty="0">
              <a:latin typeface="Bell MT" panose="02020503060305020303" pitchFamily="18" charset="0"/>
              <a:ea typeface="Always In My Heart" panose="02000603000000000000" pitchFamily="2" charset="0"/>
            </a:endParaRPr>
          </a:p>
        </p:txBody>
      </p:sp>
      <p:sp>
        <p:nvSpPr>
          <p:cNvPr id="10" name="AutoShape 6"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QUEhQUFBUXFhUYFRgSFxUWEBUYFhYXFxgbFRwYHSggGhwlGxYWITEhJTUrLi4uFx8zODMsNygtLysBCgoKDg0OGxAQGy0lICQsNC83LDAsLCwsLDQsLCwsLCwsLCwsLCwsLCwsLCwsLCwsLCwsLCwsLCwsLCwsLCwsLP/AABEIAQcAvwMBIgACEQEDEQH/xAAcAAEAAwEBAQEBAAAAAAAAAAAABQYHBAMBAgj/xABIEAABAwIDBQUFBAYIBAcAAAABAAIDBBEFITEGEkFRYQcTInGRFDJCgaEjUmJygpKisbLBJDNDU3ODwvBjk9HxFRclNLO04f/EABgBAQEBAQEAAAAAAAAAAAAAAAADAgEE/8QAIBEAAwEAAwEAAwEBAAAAAAAAAAECEQMhMRIiQVEyUv/aAAwDAQACEQMRAD8A3FERAcWL4tDTRGWeRsbBlc6k8mgZuPQZqiVfa7AHERU8sg5uLGA+QzPrZV/aeU4jjD4nE9xTbzbA292wk8nOk8N+TRyVsoKFjGhsbGsA4NACnXJ8vCkcf0tPmEdqlLI4NmY+nv8AE6zoh5ubmPMi3UK9scCAQQQRcEZgg6ELPscwCOdhD2gOt4XgeNp/mOi8OyjF3sfLh8xzju6K/AA2ewdLkOHQngAuzf0cuPk0pERbMBERAEREAREQBERAEREAREQBERAEREAREQGJbJG9fXk696/6zSXV9pCqII/ZMcqYn5Nmc9zCdD3h71tvmXN8wrRWYxFTM35n7o4DV7jyaBmV5rX5np42vgn5WZKiVThTY5TTHwteWhx4HfDoTfyu0/VcWI9p7zlBA0DgZiXOP6LCLepVdxzFqupaDNEQG3Ic2J7QL2+I+QVJlp6Tqk1h/RyKI2TxX2qigmPvOYN/87fC/wDaBUuqkgiIgCIiAIiIAiIgCIiAIiIAiIgCIiAIiICgdrWzZngbVQg99Ti53fedHe5t1afEP0uJWaYTRS4lUl0ryGtA33DgODWDQE2P1Pn/AEUsY2nws4ViDZogfZZyfCNG8Xs+XvN6XHArNJ516alre/C54FhEFO20MbWc3WvIfzOOZXri9KJI3sOjmlp+Ysv1h8ocAQbggEEaEHMELpqG5KG6j0ZjK32O1xDamlf70bw9o6O8LwPJzL/prSFkWGS+y4+w6NnBaf8ANGXrKxvqtdXoT1aeZrHgREXTgREQBERAEREAREQBERAEREAREQBERAFC7Y4KKujlht4rb0Z5SNzb9cj0JU0uDHcUZS00s8nuxtJtxcdGtHUuIA80BnPZxX95Tbp+A2H5XC4/mPkro/RYxsltUKTeDoy8PLblrgCN2+gIsdeYWp4DtBBVsJhfdwHiY7KVvmOXUXHVRqWmy80mkVDtIjLO4nZ70b8j1Fns9C0+q16iqRLGyRvuva17fJwBH0Kznbun36OXm2zh+iRf6XVk7M6zvcLpydWB0Z/y3lrf2Q1a430Y5F2WhERUJhERAEREAREQBERAEREAREQBERAEUfjuLx0lO+eY2awaD3nE5Na3mSclj9TX1+LFznSdxTXIDGk92RysLGU8y6wvoBouNpds6k28RquL7WUdNfvqiMOHwNO/L+q25WYY9jc2Mztiia6Kljdc72pP3n2y3rXswX1uenRhuwtOy29vyH8R3WejbfUlW6hoGsaGsaGtGgaAAPkFJ8v/ACVXF/0cEOzdM6MRugjLQLC7Rv6WvvDO/XVUvajZKWhcKmle/u2m9x/Ww+f3mcL/ACPNarHHZeNXICCDYgixBzBB5rMv5NVP0UrDdom1tJKx9myiJ4e0aEFpG+3pzHA/K812IzE0MrT8NQ63kY4j+8n1Wb7V4Z7HUb0Lt1jw8tsc2giz2n8NjkeR6LX+zDBnU2HRh43XykyvByI3wA0HkdxrLjgbqsJer9krb8f6LYiItmAiIgCIiAIiIAiIgCIiAIiIAiIgMj7Uq11ViEFCw+COzpLffeLknq2LMf4hU5SU4a1rWizWgAAaADRVLAHd9ildM7MiSQDoHSEN9GxgK6RSNb7zmt/MQP3rzcr2sPTxLJ07aaBdlgFzwV0RHhljJ6PaT9CvKtqQ0EkgAAkk6ADUp4jvrPSeoVP2k2vjhuyO0sulh7jT+Ijj+EZ+SjZK+qxKYwULS2Me/IbtFjxe7VoPBo8R9bX7ZHYKnorPP20/948ZNP8Awm6M88z14Lc8e90TrkzqStbF7DyzTCtxIG9w6OF4zyzaZB8LRwZ68QdSRFYiEREAREQBFz11dHCwvmkZGwaukcGt9TxVGxftZpYyWwMkqHcCB3cV/Nw3vRpQGgosXxbtMxHd3mwx07CbNLmOc8nXIvIB/VXFhW0GMVW8Y6l1m6uc2JjL8haPMrjaXZ1Jvo3VFjbMZxyI332zDkWwEfQNd6KTwztYcxwZX0zozxdECPmY3528ifJFSfgctemoouHCMXhqYxJTyNkbzbqDycDm09DYruXTgREQBERAfzfPLOK2rjpi8F88wIZk+zZX2udW65nJSdJsBPIbyyxtJ570j/noPqVN7UxezbQB2jahrT08be7t+vGD81aKc5qPJbl9F+OFU9lLd2WPtlUMPnEQP4iobFtlKuljc4vaYx73dSOAsSB4mkC+o5rZIDkoraOk7yCVnFzHAedrj62T7Y+EdvZfAxuFwFoALt9zyNXO33Ak8zkB8la1Quxuu36F8XGKV1h+GSzwf1i/0V9ViAREQBEXjWVTIo3SSODGNBLnONmgDmgPVxsLnIfRZztR2mhr+4w9vfynLvLF0QP/AAwM5D193zVZ2j2snxWf2WnPdU5J5h0jW6ul/DyZlqL9LFgOz8dO20Yu4+88++7/AKDoFi7+SkQ6K7FsvUVT++xCZ73cG3BcOn3WDo0K0YZgMMP9VG1p52u8+bjmpmGmXW2MBRbqvSyUz4Y/i4dX4mIGk7rXGMH7rWX7x3ncO9GrTKXC2xsayNu61osAP95nqs87KiDXSud73cvPzdJHc/75rV+8C1aXhiG/SMfTLirsOZI3dkY17eThf05HqFYMivxJACp/P8KfX9Mzqtnp6OT2jD5HtI1Ze7iOWeUjfwuz5XK0DYXbqOuHdyARVLR4mfC+2ro75+bTmOozXyanVN2p2cLne0U12TsId4Mi8jMEcnj66KkcjXVE740+5NjRVDs82xFdEWSWbUxj7RugeNN9o88iOB6EK3q5AIiIDOO2rDC6nhqme9A+xI4NkIsfk9rP1imEVomijlHxtB8jxHyNx8le8Yw5tRTywv8AdkY5p5i4yI6g2I8ljuw9Q6KSajlyfG5xA6g7rwOl7OHPeJUuadWluGseGjUj1+6luS46SRc+0e0kFIy8rrvI8MbM5Hdfwjqfqpz2ildMrmyVV7DjD4XeGKo8LeW8SXRfUvZ5uWuL+dMSr6nEZbxxe5fdEfwDXxPNs8stOgWmbA7fRzMbT1b+7qG+HekybNbK9zpJzadTmOIHonzs81e9F/RFGY3j9PSNDqiVsd77oOb3W13WjM6jTmF04d1XUsiY6SRwYxoJc5xs0AakrGNpcbnxaVzIbspIruzuN8gEhzxxcbeFvDXy6MYxWoxiXcYHRUjCDY6kjQyWyLuTRkPqrbhOEMhjEbG2aPV19S7mSp3edIpEb2ygdlUIdNOeIYwDyc43/hatSigssn2Zl/8AD8WdFJkwudCSdN1xDonfweQcVq009lm83TcbmHo+QBcktUuaaoVOxfa0mQQ0bDNKTYFoLm35NAzeeug6qfdPEU6layDwSX2TFnNOTS98fTded5n+j1WkR1oJycD5EFVug7L6qpPe104jc612tAkltyJBDGny3gpGo7HIbfZVMrXcC9rHNv5N3T9VWuP6/ZGeT5/RNsqV1w1KzvEaPEsL8Uv9Jpx8YJc0DqT4oz53b5qbw3aSGSF0odYMF5A732eY49CNVJzUlVU0WfEa6KGMyTPaxg1Lv3Aak9Bms4xntBLnbtLELXsHS3Lj5MacvmT5KMBnxartfcjbzzZEw9OLzb5+Qy07AtnaemZaFg3rZyOzld5u4eQsOipiXpPW/PDJYpa2Gb20Rvje128XmMsYb5EEWF2uvY87881v2zuMx1dNHPHo4ZtPvMcMnNd1B9cjxVfr6QOaWuF2uBBB0IORCqOw9ecOxJ1JIT3E5G4ToHnKN3z9w9Q3gFqL3ozcZ2bAiIqEwsm7VsKdTVUWIwjIlrZbab4Fmk9HMuwn8I5rWVx4xhrKmCSCUXZI0g8xxBHUEAg8wEBlWN7XsigY6Eh0krd5l9GA/E8cwbi3MHkorZTZF9a72irc/ccb5n7Wbrf4WdeWlhYqKpMBEOJey1eW67l4JeLLfhdl/DqtZpZbKDyOkXSfJ2z0bh7I2BkTGsYNGtFh/wB+qrWPbLQ1BLnAtf8AfZYE/mByd+/qrk11wvKSmusvfUbWeMzmHZKqjG7DWytbwDXSsA+TX2VYOGOlxAU5kdK4yBjnkkuIbnJmSTkA70WzVDRGx73aMa5x8mgk/uWcdlVP3tZNO/MsZc/nmcc/Rr/VUmqx6TqZ1JGk0VA2Noaxoa0aACwC6iQF+JJgFwz1Ck2kUSbKh2m4L3rRURi72C0gGro9b+bbn5E8l82S2nE0W5M4CSNuZcbb7B8VzxA19eOVjmmABLiAACSTkABrdZlBgZrq18dAw7mpLsoowci4/daTezdeQ5an81jM1+D1E1VVs+JT+y0QPd/2jzcNLdCXn4WdNXfRajsjsjBQR2jG/KR9pK4eN3Qfdb+EfO5zXXszs9DRQCKEdXvPvyO4ucf5aBSyvMqViIVTp6wiIunD49oIIIBByIOYIPNYz2l7C+zXqaRru5dfvY2AlsXxbwt/Z3GmjSBwtbZ18c0EEEXByIOh80BkPZ+YxSDuzd28TLzDuAPTdtb/ALq60syz3aTDDhGICSMH2We9gNGi/iZ5tvdvQ25lXKlmBAINwQCCNCDoQvNac0eqGqkmJWXCo/aDhHeQd4334s7jXd+L0yd8irvA+4XPWwgggi4ORHAgpudnM3o69hcc9soY5SbyDwS/4jLAnpcWd+kFYFk3ZvUmkxOejcfBLcx3+8wbzbecZN/yBayvSjzBERAU3tJ2Q9thEkQtURA7nDvG6lhP1aeB5XKqOx+0XfN7qXKdlwQ7Jz93Imx0cNCP9jYFnvaFsKZne10XhqW5ua07ve24tPCT6HisXH0jcX8skYKhdjalZ/s9tWJD3VR9lMDuneG61xGViD7rr/CflyVpEpXnbc9M9KSrtH421rN3D6jrGW/rkM/1Ks9l3hp5ncXSgfJrAR9Xldm3LyaCb/L/APlYuLs8d/RD/iv/AIWLX1+GmPn88LbJNdc08wa0ucQ1oFySbADquLFsXip23ldY8GjOR3kP56Kv4bhlXjEgOcFI12buBt93+8f+y3z1xEOjd2oPJ8k+LVHs1KC2EWMj3A7tr+8/08LNTbod3X9m8AhooBDCMtXuPvyO4ueef0AyC9cDwaGkhbDA3daNeLnHi554k/8A5opBeuZSWI8lU6esIiLpwIiIAiIgITbLARW0ckJtv23oifhkb7p8jm09HFZnsBiRdE6B9w+E2sfeDSTkerSCPRbOsb2qpvYsda8ZR1NieV5DuvH/ADA15/Msck7JvjrKLvRyLrmbcKEfiEcLd6V7Y283kC/lzPko2p7RaNuTTLJ+Rlh+2WqMJtF7aTIjbprqeop6yMeJjxfhcsO+0fMb48lsVPM17Gvabtc0OaeYcLg+hWH7S7Y09VA6MRzNdcFpcGWBB42eeFx81o/ZbiPfYZDncxb0R6bh8A/ULFaNzGQvG9RbURFswEREBV9rthqau8Th3c1rCWMDePISDR488+RCoM+zmL0OUYFVENN3x2HDwkh48m3C2ZFxpP06m14YNiuL1ksL4ZKGVpcLEiOYEZg5At6L8bN4NipjMdPDJGxz7ufK0R2Ng05yZ2yHuglb4i4olLMOu6b3TN9nuytjXd7XyGok1LAXd1f8bj4pPoOYK0WKINaGtAa0AABoAaANAANAv2i0ZCIiAIiIAiIgCIiALNu2+jvTU8496OUtvyEjSf4o2eq0lUvtfH/pUnSSG3/MaP3EoDL8J2aqK13fTvLWu0c/ORw/A3QN9ByBV4w7YCiaBvMfKeb5Hj6MLQvzssf6JT/4TPoFaKU5Lz/bbw9PwktK3XbGURGUAb1a6QH6OXl2KzFhrKc/A9jx5nejf/AxWasCp2wT+7x2pZwfHIfmXRyD6Fy3xt60Y5EsTNaREVSIREQBERAEREAREQBERAEREAREQBERAFm3bbiO7TQ07c3yybxA13Yx/N7mW8itGnmaxrnvIa1oLnE5AAC5J6ALEqepOJYm+rcD3MRAiB5Nv3Y873eRwJsuU8WnZWvC14TTd3FHH9xjW/qtAU/SjJRlO3NS8AsF5YPXZ4VhVIwR27tIz8TXf/WJ/wBKudY5UzZZve7RucP7Jjz6RNiP1eqcf+iXJ/k2BERXIBERAEREAREQBERAEREAREQBERAERUztF2zFFF3URDqmQeAa9205b7h/COJ6AoCt9rG0j5JRQUzi64+3DBdznZObHfoBdwHMAnUKmUkWI07LRsla297NYx4udSRYlWfZDATCDNNczyXJ3s3NDjc3J1cTmT/s2yniUK5deJHonixa2UXA+0Atdu1UeV7F8YIc38zDr8vRaTS1sckQkie17HaOabg/9D0UZjey0FUz7Vtn28MjLCRvz+IdCs3jkqcJqS13ijdmQP6uVoy3m/dePppmLX7ia6M60+zScTqwxj3u91rS4+QF1E9i9C55qqx4zkfuN9e8kt0u5g/RKr+1uN+0shgpTvunLchrm6zWHkS7XlurXtm8IbSUsUDc9xtifvOOb3fNxJ+a7xTnbOcta8RJIiKpIIiIAiIgCIiAIiIAiIgCIiAIvjnWFzkBrfRZntt2j5inw1xfKXWdKxoewa+GK4IefxWIA58AJ7b3beOhZuMtJUuHgZ8LAdHyW0HIanoLkUTZvApHSGrrCXzPO8A/3gT8TuRtYBvwgDoBVnU1ZFL7Q+KRz7lxfK0yZ/edr6nRXLZXa1lQ4RygRyn3bH7N55C+h6H14KXI21+JXjST/ItEMV1J08NkggsvSWSwUksLVWnyeSwVP25dCaR/ff5dvf7zPd3frfpdTWI1zWMc97g1rRck6BUzBMMkxms3nhzKSE58L6HcB++7Ikj3R8r6lOmZpqUSPY5su7fNbKwBu6RT31JJLXPA4CwLQeO8ehWtr8QxBrQ1oDWtADQBZoAFgAOAAX7XoPMEREAREQBERAEREAREQBctfiMULd6aWOJvOR7WD9orO9re0GR8xpcMG8+5DpgA4XGvdX8NhxecuXAqBptiTI7vKyZ8sh1s4k+Re65Pyss1an01MOvDRKjtCw5mtS0/kbI/6saQoHFe1ynblTRSzO4F32cZ9bu+VlGs2LpLW7o6WuXyE/LxWuqhRsdh+JBjjdhIaSfijk0d0IOv5SsrkT8NPja9JqulxLE//cO9ngPwAFrSOrL7z/0zbiFO4JgMVOLRtu4+892bz8+A6BTbaZdUVKo1VUXmZk5oKdUvtA2QDWGqpxu7uczW5C39422hB19eBvo7WALwqpAQWkAgggg6EHIgrs/iZr8uiu7DbS+001pDeaKzXni4fC/52IPUHmpKvrmsa5z3BrWi5J0AWYUE/wD4fiL2knuwXNOpJjcN5h6keH6qYoKGpxmezbw0jHeJx08hwfIR8m3/AFtOHT68Mq1K79PkEM+M1PdRXjpYyC95GnU83ng3hqVsmEYZFTQshhbusYLAcTzLjxJOZK+YNhUVLC2GBoYxvqTxLjxcea7VZJJYiLbb1hERdOBERAEREAREQBERAFR+1vH3U1EI4yRJUEsBHvNYBeQjrm1v6d+CvCyntpbu1FDI4fZgvB5Cz4nEfMA+iAbKYIKaEAgd44AyHjfg0dBp6lWaCJcETwbEG4OYI0IOhC7IZrLxbr1ntzFiO5sAWYdr0IbPC4amJwPPwuuP4itI9qWYdpc3fVscY4Rtb+lI938t1W42tI8ieGr05BY0nUtB9QvrpgFHGosLDhl6LgxHF44heWRrPM+I+Q1PyWPr+FPn+ktNUqubRbSR0zfEd55HhYD4j1P3R19LqBqdqpqmTucPie95+K13AcwNGj8TslatkOzVsbhPXkTzE7wYSXRMPNxP9Y7zyHWwK3PG3/oxXIl1JXNm9jZ8Tl9qrLxQG26GjdklaNAzi1n4zmeGtxsFFSMijbHE1rGNFmtaLNAXuiv4edvQiIgCIiAIiIAiIgCIiAIiIAoraXAYq2nMMwNiQWub77HC9nNvxzI6gkIiAzOXYfFaS4pZWTxjRoc1pt+SXwt+TlFVW0ldT5TwxD0v+w8hfUWXEv8ARpXS/Zz/APmBL/cx+rlGwRVVVU+0RRB7y5rgN5gaC0AN95w03QvqIoS8Dun6W6LZPGaj+skZTtOo32hw8u5Bv6qYwnskgad6qmkndxDfs2H8xuXnzBC+oupJeHG2/S+YZhkNOzcgjZE3kwAXPM8z1K60RdOBERAEREARE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13770325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Really Cool, Descriptive Words</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070057358"/>
              </p:ext>
            </p:extLst>
          </p:nvPr>
        </p:nvGraphicFramePr>
        <p:xfrm>
          <a:off x="533400" y="1219200"/>
          <a:ext cx="7848600" cy="5143500"/>
        </p:xfrm>
        <a:graphic>
          <a:graphicData uri="http://schemas.openxmlformats.org/drawingml/2006/table">
            <a:tbl>
              <a:tblPr firstRow="1" bandRow="1">
                <a:tableStyleId>{5940675A-B579-460E-94D1-54222C63F5DA}</a:tableStyleId>
              </a:tblPr>
              <a:tblGrid>
                <a:gridCol w="1962150"/>
                <a:gridCol w="1962150"/>
                <a:gridCol w="1962150"/>
                <a:gridCol w="1962150"/>
              </a:tblGrid>
              <a:tr h="514350">
                <a:tc>
                  <a:txBody>
                    <a:bodyPr/>
                    <a:lstStyle/>
                    <a:p>
                      <a:pPr algn="ctr"/>
                      <a:r>
                        <a:rPr lang="en-US" dirty="0" smtClean="0">
                          <a:latin typeface="Bell MT" panose="02020503060305020303" pitchFamily="18" charset="0"/>
                        </a:rPr>
                        <a:t>gross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prickly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disgusting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repulsive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rancid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repugnant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slimy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fetid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putrid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dangerous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explosive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bitter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rotten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spoiled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ruined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decaying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moldy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contaminated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putrefied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nasty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curdled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foul</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soured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offensive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reeking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funky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ghastly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hideous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gruesome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vile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creepy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revolting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yucky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noxious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nauseating</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rank</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stinky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malodorous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fishy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pungent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1112186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stories-blog.com/images/kid-eating-ice-cream.jpg"/>
          <p:cNvPicPr>
            <a:picLocks noChangeAspect="1" noChangeArrowheads="1"/>
          </p:cNvPicPr>
          <p:nvPr/>
        </p:nvPicPr>
        <p:blipFill>
          <a:blip r:embed="rId3" cstate="print"/>
          <a:srcRect/>
          <a:stretch>
            <a:fillRect/>
          </a:stretch>
        </p:blipFill>
        <p:spPr bwMode="auto">
          <a:xfrm>
            <a:off x="0" y="-1"/>
            <a:ext cx="4045010" cy="3048001"/>
          </a:xfrm>
          <a:prstGeom prst="rect">
            <a:avLst/>
          </a:prstGeom>
          <a:ln w="88900" cap="sq" cmpd="thickThin">
            <a:solidFill>
              <a:srgbClr val="000000"/>
            </a:solidFill>
            <a:prstDash val="solid"/>
            <a:miter lim="800000"/>
          </a:ln>
          <a:effectLst>
            <a:innerShdw blurRad="76200">
              <a:srgbClr val="000000"/>
            </a:innerShdw>
          </a:effectLst>
        </p:spPr>
      </p:pic>
      <p:pic>
        <p:nvPicPr>
          <p:cNvPr id="31750" name="Picture 6" descr="http://www.nmu.edu/sites/DrupalContinuingEducation/files/UserFiles/Pictures/Pre-Drupal/Images/MagnifyingKid300.jpg"/>
          <p:cNvPicPr>
            <a:picLocks noChangeAspect="1" noChangeArrowheads="1"/>
          </p:cNvPicPr>
          <p:nvPr/>
        </p:nvPicPr>
        <p:blipFill>
          <a:blip r:embed="rId4" cstate="print"/>
          <a:srcRect/>
          <a:stretch>
            <a:fillRect/>
          </a:stretch>
        </p:blipFill>
        <p:spPr bwMode="auto">
          <a:xfrm>
            <a:off x="4367284" y="3581400"/>
            <a:ext cx="4776716" cy="3200400"/>
          </a:xfrm>
          <a:prstGeom prst="rect">
            <a:avLst/>
          </a:prstGeom>
          <a:ln w="228600" cap="sq" cmpd="thickThin">
            <a:solidFill>
              <a:srgbClr val="000000"/>
            </a:solidFill>
            <a:prstDash val="solid"/>
            <a:miter lim="800000"/>
          </a:ln>
          <a:effectLst>
            <a:innerShdw blurRad="76200">
              <a:srgbClr val="000000"/>
            </a:innerShdw>
          </a:effectLst>
        </p:spPr>
      </p:pic>
      <p:pic>
        <p:nvPicPr>
          <p:cNvPr id="31752" name="Picture 8" descr="http://oaklandmassage.files.wordpress.com/2011/06/baby-foot-massage.jpg"/>
          <p:cNvPicPr>
            <a:picLocks noChangeAspect="1" noChangeArrowheads="1"/>
          </p:cNvPicPr>
          <p:nvPr/>
        </p:nvPicPr>
        <p:blipFill>
          <a:blip r:embed="rId5" cstate="print"/>
          <a:srcRect/>
          <a:stretch>
            <a:fillRect/>
          </a:stretch>
        </p:blipFill>
        <p:spPr bwMode="auto">
          <a:xfrm>
            <a:off x="-1" y="3048000"/>
            <a:ext cx="4774435" cy="3810000"/>
          </a:xfrm>
          <a:prstGeom prst="rect">
            <a:avLst/>
          </a:prstGeom>
          <a:ln w="88900" cap="sq" cmpd="thickThin">
            <a:solidFill>
              <a:srgbClr val="000000"/>
            </a:solidFill>
            <a:prstDash val="solid"/>
            <a:miter lim="800000"/>
          </a:ln>
          <a:effectLst>
            <a:innerShdw blurRad="76200">
              <a:srgbClr val="000000"/>
            </a:innerShdw>
          </a:effectLst>
        </p:spPr>
      </p:pic>
      <p:pic>
        <p:nvPicPr>
          <p:cNvPr id="31754" name="Picture 10" descr="http://www.fluency21.com/images/blog/kid_headphones.jpg_blog.png"/>
          <p:cNvPicPr>
            <a:picLocks noChangeAspect="1" noChangeArrowheads="1"/>
          </p:cNvPicPr>
          <p:nvPr/>
        </p:nvPicPr>
        <p:blipFill>
          <a:blip r:embed="rId6" cstate="print"/>
          <a:srcRect l="4412" b="7526"/>
          <a:stretch>
            <a:fillRect/>
          </a:stretch>
        </p:blipFill>
        <p:spPr bwMode="auto">
          <a:xfrm>
            <a:off x="4191000" y="0"/>
            <a:ext cx="4953000" cy="3276600"/>
          </a:xfrm>
          <a:prstGeom prst="rect">
            <a:avLst/>
          </a:prstGeom>
          <a:ln w="88900" cap="sq" cmpd="thickThin">
            <a:solidFill>
              <a:srgbClr val="000000"/>
            </a:solidFill>
            <a:prstDash val="solid"/>
            <a:miter lim="800000"/>
          </a:ln>
          <a:effectLst>
            <a:innerShdw blurRad="76200">
              <a:srgbClr val="000000"/>
            </a:innerShdw>
          </a:effectLst>
        </p:spPr>
      </p:pic>
      <p:pic>
        <p:nvPicPr>
          <p:cNvPr id="31758" name="Picture 14" descr="http://www.sarvananda.com/Images/girl-smelling-flowers.jpg"/>
          <p:cNvPicPr>
            <a:picLocks noChangeAspect="1" noChangeArrowheads="1"/>
          </p:cNvPicPr>
          <p:nvPr/>
        </p:nvPicPr>
        <p:blipFill>
          <a:blip r:embed="rId7" cstate="print"/>
          <a:srcRect/>
          <a:stretch>
            <a:fillRect/>
          </a:stretch>
        </p:blipFill>
        <p:spPr bwMode="auto">
          <a:xfrm>
            <a:off x="2743200" y="1371600"/>
            <a:ext cx="3886200" cy="41697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71224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1754"/>
                                        </p:tgtEl>
                                        <p:attrNameLst>
                                          <p:attrName>style.visibility</p:attrName>
                                        </p:attrNameLst>
                                      </p:cBhvr>
                                      <p:to>
                                        <p:strVal val="visible"/>
                                      </p:to>
                                    </p:set>
                                    <p:anim calcmode="lin" valueType="num">
                                      <p:cBhvr>
                                        <p:cTn id="13" dur="500" fill="hold"/>
                                        <p:tgtEl>
                                          <p:spTgt spid="31754"/>
                                        </p:tgtEl>
                                        <p:attrNameLst>
                                          <p:attrName>ppt_w</p:attrName>
                                        </p:attrNameLst>
                                      </p:cBhvr>
                                      <p:tavLst>
                                        <p:tav tm="0">
                                          <p:val>
                                            <p:fltVal val="0"/>
                                          </p:val>
                                        </p:tav>
                                        <p:tav tm="100000">
                                          <p:val>
                                            <p:strVal val="#ppt_w"/>
                                          </p:val>
                                        </p:tav>
                                      </p:tavLst>
                                    </p:anim>
                                    <p:anim calcmode="lin" valueType="num">
                                      <p:cBhvr>
                                        <p:cTn id="14" dur="500" fill="hold"/>
                                        <p:tgtEl>
                                          <p:spTgt spid="3175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p:cTn id="19" dur="500" fill="hold"/>
                                        <p:tgtEl>
                                          <p:spTgt spid="31750"/>
                                        </p:tgtEl>
                                        <p:attrNameLst>
                                          <p:attrName>ppt_w</p:attrName>
                                        </p:attrNameLst>
                                      </p:cBhvr>
                                      <p:tavLst>
                                        <p:tav tm="0">
                                          <p:val>
                                            <p:fltVal val="0"/>
                                          </p:val>
                                        </p:tav>
                                        <p:tav tm="100000">
                                          <p:val>
                                            <p:strVal val="#ppt_w"/>
                                          </p:val>
                                        </p:tav>
                                      </p:tavLst>
                                    </p:anim>
                                    <p:anim calcmode="lin" valueType="num">
                                      <p:cBhvr>
                                        <p:cTn id="20" dur="500" fill="hold"/>
                                        <p:tgtEl>
                                          <p:spTgt spid="3175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1752"/>
                                        </p:tgtEl>
                                        <p:attrNameLst>
                                          <p:attrName>style.visibility</p:attrName>
                                        </p:attrNameLst>
                                      </p:cBhvr>
                                      <p:to>
                                        <p:strVal val="visible"/>
                                      </p:to>
                                    </p:set>
                                    <p:anim calcmode="lin" valueType="num">
                                      <p:cBhvr>
                                        <p:cTn id="25" dur="500" fill="hold"/>
                                        <p:tgtEl>
                                          <p:spTgt spid="31752"/>
                                        </p:tgtEl>
                                        <p:attrNameLst>
                                          <p:attrName>ppt_w</p:attrName>
                                        </p:attrNameLst>
                                      </p:cBhvr>
                                      <p:tavLst>
                                        <p:tav tm="0">
                                          <p:val>
                                            <p:fltVal val="0"/>
                                          </p:val>
                                        </p:tav>
                                        <p:tav tm="100000">
                                          <p:val>
                                            <p:strVal val="#ppt_w"/>
                                          </p:val>
                                        </p:tav>
                                      </p:tavLst>
                                    </p:anim>
                                    <p:anim calcmode="lin" valueType="num">
                                      <p:cBhvr>
                                        <p:cTn id="26" dur="5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758"/>
                                        </p:tgtEl>
                                        <p:attrNameLst>
                                          <p:attrName>style.visibility</p:attrName>
                                        </p:attrNameLst>
                                      </p:cBhvr>
                                      <p:to>
                                        <p:strVal val="visible"/>
                                      </p:to>
                                    </p:set>
                                    <p:anim calcmode="lin" valueType="num">
                                      <p:cBhvr>
                                        <p:cTn id="31" dur="500" fill="hold"/>
                                        <p:tgtEl>
                                          <p:spTgt spid="31758"/>
                                        </p:tgtEl>
                                        <p:attrNameLst>
                                          <p:attrName>ppt_w</p:attrName>
                                        </p:attrNameLst>
                                      </p:cBhvr>
                                      <p:tavLst>
                                        <p:tav tm="0">
                                          <p:val>
                                            <p:fltVal val="0"/>
                                          </p:val>
                                        </p:tav>
                                        <p:tav tm="100000">
                                          <p:val>
                                            <p:strVal val="#ppt_w"/>
                                          </p:val>
                                        </p:tav>
                                      </p:tavLst>
                                    </p:anim>
                                    <p:anim calcmode="lin" valueType="num">
                                      <p:cBhvr>
                                        <p:cTn id="32" dur="500" fill="hold"/>
                                        <p:tgtEl>
                                          <p:spTgt spid="317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Temporal or Sequence Words</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919667356"/>
              </p:ext>
            </p:extLst>
          </p:nvPr>
        </p:nvGraphicFramePr>
        <p:xfrm>
          <a:off x="533400" y="1905000"/>
          <a:ext cx="7848600" cy="2057400"/>
        </p:xfrm>
        <a:graphic>
          <a:graphicData uri="http://schemas.openxmlformats.org/drawingml/2006/table">
            <a:tbl>
              <a:tblPr firstRow="1" bandRow="1">
                <a:tableStyleId>{5940675A-B579-460E-94D1-54222C63F5DA}</a:tableStyleId>
              </a:tblPr>
              <a:tblGrid>
                <a:gridCol w="1962150"/>
                <a:gridCol w="1962150"/>
                <a:gridCol w="1962150"/>
                <a:gridCol w="1962150"/>
              </a:tblGrid>
              <a:tr h="514350">
                <a:tc>
                  <a:txBody>
                    <a:bodyPr/>
                    <a:lstStyle/>
                    <a:p>
                      <a:pPr algn="ctr"/>
                      <a:r>
                        <a:rPr lang="en-US" dirty="0" smtClean="0">
                          <a:latin typeface="Bell MT" panose="02020503060305020303" pitchFamily="18" charset="0"/>
                        </a:rPr>
                        <a:t>first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second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third</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fourth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last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finally</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then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next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after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before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later</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since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when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at the same time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afterwards</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after that</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1176050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742" t="10243" r="2802" b="7954"/>
          <a:stretch/>
        </p:blipFill>
        <p:spPr bwMode="auto">
          <a:xfrm>
            <a:off x="1172009" y="2335730"/>
            <a:ext cx="6799981" cy="4493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Decorate your pie!</a:t>
            </a:r>
            <a:endParaRPr lang="en-US" sz="4800" dirty="0">
              <a:latin typeface="Always In My Heart" panose="02000603000000000000" pitchFamily="2" charset="0"/>
              <a:ea typeface="Always In My Heart" panose="02000603000000000000" pitchFamily="2" charset="0"/>
            </a:endParaRPr>
          </a:p>
        </p:txBody>
      </p:sp>
    </p:spTree>
    <p:extLst>
      <p:ext uri="{BB962C8B-B14F-4D97-AF65-F5344CB8AC3E}">
        <p14:creationId xmlns:p14="http://schemas.microsoft.com/office/powerpoint/2010/main" xmlns="" val="1908582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ore.tigersties.com/media/catalog/product/cache/1/image/9df78eab33525d08d6e5fb8d27136e95/n/a/navy_blue_gingham.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39" b="26944"/>
          <a:stretch/>
        </p:blipFill>
        <p:spPr bwMode="auto">
          <a:xfrm>
            <a:off x="0" y="15240"/>
            <a:ext cx="9144000" cy="6954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00" y="159603"/>
            <a:ext cx="8153400" cy="830997"/>
          </a:xfrm>
          <a:prstGeom prst="rect">
            <a:avLst/>
          </a:prstGeom>
          <a:solidFill>
            <a:schemeClr val="bg1"/>
          </a:solidFill>
          <a:ln w="57150">
            <a:solidFill>
              <a:srgbClr val="FFFF00"/>
            </a:solidFill>
          </a:ln>
        </p:spPr>
        <p:txBody>
          <a:bodyPr wrap="square" rtlCol="0">
            <a:spAutoFit/>
          </a:bodyPr>
          <a:lstStyle/>
          <a:p>
            <a:pPr algn="ctr"/>
            <a:r>
              <a:rPr lang="en-US" sz="4800" dirty="0" smtClean="0">
                <a:latin typeface="Always In My Heart" panose="02000603000000000000" pitchFamily="2" charset="0"/>
                <a:ea typeface="Always In My Heart" panose="02000603000000000000" pitchFamily="2" charset="0"/>
              </a:rPr>
              <a:t>Scoring Rubric</a:t>
            </a:r>
            <a:endParaRPr lang="en-US" sz="4800" dirty="0">
              <a:latin typeface="Always In My Heart" panose="02000603000000000000" pitchFamily="2" charset="0"/>
              <a:ea typeface="Always In My Heart" panose="02000603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2328636234"/>
              </p:ext>
            </p:extLst>
          </p:nvPr>
        </p:nvGraphicFramePr>
        <p:xfrm>
          <a:off x="533400" y="1219200"/>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Decorated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Pie</a:t>
                      </a:r>
                      <a:r>
                        <a:rPr lang="en-US" baseline="0" dirty="0" smtClean="0">
                          <a:latin typeface="Bell MT" panose="02020503060305020303" pitchFamily="18" charset="0"/>
                        </a:rPr>
                        <a:t> is decorated and detailed.  </a:t>
                      </a:r>
                    </a:p>
                    <a:p>
                      <a:pPr marL="285750" indent="-285750" algn="l">
                        <a:buFont typeface="Wingdings" panose="05000000000000000000" pitchFamily="2" charset="2"/>
                        <a:buChar char="q"/>
                      </a:pPr>
                      <a:r>
                        <a:rPr lang="en-US" baseline="0" dirty="0" smtClean="0">
                          <a:latin typeface="Bell MT" panose="02020503060305020303" pitchFamily="18" charset="0"/>
                        </a:rPr>
                        <a:t>The decorated pie matches the descriptive paragraph and recipe. </a:t>
                      </a:r>
                    </a:p>
                    <a:p>
                      <a:pPr marL="285750" indent="-285750" algn="l">
                        <a:buFont typeface="Wingdings" panose="05000000000000000000" pitchFamily="2" charset="2"/>
                        <a:buChar char="q"/>
                      </a:pPr>
                      <a:r>
                        <a:rPr lang="en-US" baseline="0" dirty="0" smtClean="0">
                          <a:latin typeface="Bell MT" panose="02020503060305020303" pitchFamily="18" charset="0"/>
                        </a:rPr>
                        <a:t>Clear evidence that you spent time and put forth your best effort.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10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_______/10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2750094903"/>
              </p:ext>
            </p:extLst>
          </p:nvPr>
        </p:nvGraphicFramePr>
        <p:xfrm>
          <a:off x="533400" y="3962400"/>
          <a:ext cx="3924300" cy="221742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Decorated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Ingredients list is completed.</a:t>
                      </a:r>
                    </a:p>
                    <a:p>
                      <a:pPr marL="285750" indent="-285750" algn="l">
                        <a:buFont typeface="Wingdings" panose="05000000000000000000" pitchFamily="2" charset="2"/>
                        <a:buChar char="q"/>
                      </a:pPr>
                      <a:r>
                        <a:rPr lang="en-US" dirty="0" smtClean="0">
                          <a:latin typeface="Bell MT" panose="02020503060305020303" pitchFamily="18" charset="0"/>
                        </a:rPr>
                        <a:t>Instructions are completed. </a:t>
                      </a:r>
                    </a:p>
                    <a:p>
                      <a:pPr marL="285750" indent="-285750" algn="l">
                        <a:buFont typeface="Wingdings" panose="05000000000000000000" pitchFamily="2" charset="2"/>
                        <a:buChar char="q"/>
                      </a:pPr>
                      <a:r>
                        <a:rPr lang="en-US" dirty="0" smtClean="0">
                          <a:latin typeface="Bell MT" panose="02020503060305020303" pitchFamily="18" charset="0"/>
                        </a:rPr>
                        <a:t>Instructions use temporal  words (at least 3) (first, next,</a:t>
                      </a:r>
                      <a:r>
                        <a:rPr lang="en-US" baseline="0" dirty="0" smtClean="0">
                          <a:latin typeface="Bell MT" panose="02020503060305020303" pitchFamily="18" charset="0"/>
                        </a:rPr>
                        <a:t> later, etc.)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20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_______/20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368228736"/>
              </p:ext>
            </p:extLst>
          </p:nvPr>
        </p:nvGraphicFramePr>
        <p:xfrm>
          <a:off x="4876800" y="1256885"/>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Descriptive Paragraph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8700">
                <a:tc gridSpan="2">
                  <a:txBody>
                    <a:bodyPr/>
                    <a:lstStyle/>
                    <a:p>
                      <a:pPr marL="285750" indent="-285750" algn="l">
                        <a:buFont typeface="Wingdings" panose="05000000000000000000" pitchFamily="2" charset="2"/>
                        <a:buChar char="q"/>
                      </a:pPr>
                      <a:r>
                        <a:rPr lang="en-US" dirty="0" smtClean="0">
                          <a:latin typeface="Bell MT" panose="02020503060305020303" pitchFamily="18" charset="0"/>
                        </a:rPr>
                        <a:t>Topic</a:t>
                      </a:r>
                      <a:r>
                        <a:rPr lang="en-US" baseline="0" dirty="0" smtClean="0">
                          <a:latin typeface="Bell MT" panose="02020503060305020303" pitchFamily="18" charset="0"/>
                        </a:rPr>
                        <a:t> Sentence </a:t>
                      </a:r>
                    </a:p>
                    <a:p>
                      <a:pPr marL="285750" indent="-285750" algn="l">
                        <a:buFont typeface="Wingdings" panose="05000000000000000000" pitchFamily="2" charset="2"/>
                        <a:buChar char="q"/>
                      </a:pPr>
                      <a:r>
                        <a:rPr lang="en-US" baseline="0" dirty="0" smtClean="0">
                          <a:latin typeface="Bell MT" panose="02020503060305020303" pitchFamily="18" charset="0"/>
                        </a:rPr>
                        <a:t>Sensory Details/Sensory Language</a:t>
                      </a:r>
                    </a:p>
                    <a:p>
                      <a:pPr marL="285750" indent="-285750" algn="l">
                        <a:buFont typeface="Wingdings" panose="05000000000000000000" pitchFamily="2" charset="2"/>
                        <a:buChar char="q"/>
                      </a:pPr>
                      <a:r>
                        <a:rPr lang="en-US" baseline="0" dirty="0" smtClean="0">
                          <a:latin typeface="Bell MT" panose="02020503060305020303" pitchFamily="18" charset="0"/>
                        </a:rPr>
                        <a:t>Complete Sentences</a:t>
                      </a:r>
                    </a:p>
                    <a:p>
                      <a:pPr marL="285750" indent="-285750" algn="l">
                        <a:buFont typeface="Wingdings" panose="05000000000000000000" pitchFamily="2" charset="2"/>
                        <a:buChar char="q"/>
                      </a:pPr>
                      <a:r>
                        <a:rPr lang="en-US" baseline="0" dirty="0" smtClean="0">
                          <a:latin typeface="Bell MT" panose="02020503060305020303" pitchFamily="18" charset="0"/>
                        </a:rPr>
                        <a:t>Capital Letters</a:t>
                      </a:r>
                    </a:p>
                    <a:p>
                      <a:pPr marL="285750" indent="-285750" algn="l">
                        <a:buFont typeface="Wingdings" panose="05000000000000000000" pitchFamily="2" charset="2"/>
                        <a:buChar char="q"/>
                      </a:pPr>
                      <a:r>
                        <a:rPr lang="en-US" baseline="0" dirty="0" smtClean="0">
                          <a:latin typeface="Bell MT" panose="02020503060305020303" pitchFamily="18" charset="0"/>
                        </a:rPr>
                        <a:t>Punctuation</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20 points possible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latin typeface="Bell MT" panose="02020503060305020303" pitchFamily="18" charset="0"/>
                        </a:rPr>
                        <a:t>_______/20</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2694886332"/>
              </p:ext>
            </p:extLst>
          </p:nvPr>
        </p:nvGraphicFramePr>
        <p:xfrm>
          <a:off x="4876800" y="3985261"/>
          <a:ext cx="3924300" cy="2491740"/>
        </p:xfrm>
        <a:graphic>
          <a:graphicData uri="http://schemas.openxmlformats.org/drawingml/2006/table">
            <a:tbl>
              <a:tblPr firstRow="1" bandRow="1">
                <a:tableStyleId>{5940675A-B579-460E-94D1-54222C63F5DA}</a:tableStyleId>
              </a:tblPr>
              <a:tblGrid>
                <a:gridCol w="1962150"/>
                <a:gridCol w="1962150"/>
              </a:tblGrid>
              <a:tr h="514350">
                <a:tc gridSpan="2">
                  <a:txBody>
                    <a:bodyPr/>
                    <a:lstStyle/>
                    <a:p>
                      <a:pPr algn="ctr"/>
                      <a:r>
                        <a:rPr lang="en-US" dirty="0" smtClean="0">
                          <a:latin typeface="Bell MT" panose="02020503060305020303" pitchFamily="18" charset="0"/>
                        </a:rPr>
                        <a:t>TOTAL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Decorated</a:t>
                      </a:r>
                      <a:r>
                        <a:rPr lang="en-US" baseline="0" dirty="0" smtClean="0">
                          <a:latin typeface="Bell MT" panose="02020503060305020303" pitchFamily="18" charset="0"/>
                        </a:rPr>
                        <a:t> Pie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Recipe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00">
                <a:tc>
                  <a:txBody>
                    <a:bodyPr/>
                    <a:lstStyle/>
                    <a:p>
                      <a:pPr marL="0" indent="0" algn="l">
                        <a:buFont typeface="Wingdings" panose="05000000000000000000" pitchFamily="2" charset="2"/>
                        <a:buNone/>
                      </a:pPr>
                      <a:r>
                        <a:rPr lang="en-US" dirty="0" smtClean="0">
                          <a:latin typeface="Bell MT" panose="02020503060305020303" pitchFamily="18" charset="0"/>
                        </a:rPr>
                        <a:t>Paragraph</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Wingdings" panose="05000000000000000000" pitchFamily="2" charset="2"/>
                        <a:buNone/>
                      </a:pP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4350">
                <a:tc>
                  <a:txBody>
                    <a:bodyPr/>
                    <a:lstStyle/>
                    <a:p>
                      <a:pPr algn="ctr"/>
                      <a:r>
                        <a:rPr lang="en-US" dirty="0" smtClean="0">
                          <a:latin typeface="Bell MT" panose="02020503060305020303" pitchFamily="18" charset="0"/>
                        </a:rPr>
                        <a:t>Multiply</a:t>
                      </a:r>
                      <a:r>
                        <a:rPr lang="en-US" baseline="0" dirty="0" smtClean="0">
                          <a:latin typeface="Bell MT" panose="02020503060305020303" pitchFamily="18" charset="0"/>
                        </a:rPr>
                        <a:t> by 2: </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6220">
                <a:tc>
                  <a:txBody>
                    <a:bodyPr/>
                    <a:lstStyle/>
                    <a:p>
                      <a:pPr algn="ctr"/>
                      <a:r>
                        <a:rPr lang="en-US" dirty="0" smtClean="0">
                          <a:latin typeface="Bell MT" panose="02020503060305020303" pitchFamily="18" charset="0"/>
                        </a:rPr>
                        <a:t>Grade:</a:t>
                      </a: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Bell MT" panose="020205030603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4876800" y="3962400"/>
            <a:ext cx="3962400" cy="2590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03645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304800" y="609600"/>
            <a:ext cx="8382000" cy="5715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9600" dirty="0">
                <a:solidFill>
                  <a:srgbClr val="FFFFFF"/>
                </a:solidFill>
                <a:latin typeface="Beautiful Every Time" pitchFamily="2" charset="0"/>
              </a:rPr>
              <a:t>			</a:t>
            </a:r>
            <a:r>
              <a:rPr lang="en-US" sz="9600" dirty="0" smtClean="0">
                <a:solidFill>
                  <a:srgbClr val="FFFFFF"/>
                </a:solidFill>
                <a:latin typeface="Beautiful Every Time" pitchFamily="2" charset="0"/>
              </a:rPr>
              <a:t>What are our 5 senses?</a:t>
            </a:r>
            <a:endParaRPr lang="en-US" sz="9600" dirty="0">
              <a:solidFill>
                <a:srgbClr val="FFFFFF"/>
              </a:solidFill>
              <a:latin typeface="Beautiful Every Time" pitchFamily="2" charset="0"/>
            </a:endParaRPr>
          </a:p>
        </p:txBody>
      </p:sp>
      <p:sp>
        <p:nvSpPr>
          <p:cNvPr id="11" name="Oval 10"/>
          <p:cNvSpPr/>
          <p:nvPr/>
        </p:nvSpPr>
        <p:spPr>
          <a:xfrm>
            <a:off x="7010400" y="4876800"/>
            <a:ext cx="2057400" cy="1981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13" name="Oval 12"/>
          <p:cNvSpPr/>
          <p:nvPr/>
        </p:nvSpPr>
        <p:spPr>
          <a:xfrm>
            <a:off x="0" y="0"/>
            <a:ext cx="2971800" cy="2743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en-US" sz="3200" dirty="0">
              <a:solidFill>
                <a:srgbClr val="FFFFFF"/>
              </a:solidFill>
              <a:latin typeface="Beautiful Every Time" pitchFamily="2" charset="0"/>
            </a:endParaRPr>
          </a:p>
        </p:txBody>
      </p:sp>
      <p:grpSp>
        <p:nvGrpSpPr>
          <p:cNvPr id="4101" name="Group 11"/>
          <p:cNvGrpSpPr>
            <a:grpSpLocks/>
          </p:cNvGrpSpPr>
          <p:nvPr/>
        </p:nvGrpSpPr>
        <p:grpSpPr bwMode="auto">
          <a:xfrm>
            <a:off x="152400" y="76200"/>
            <a:ext cx="2667000" cy="2590800"/>
            <a:chOff x="381000" y="914397"/>
            <a:chExt cx="3657600" cy="3657603"/>
          </a:xfrm>
        </p:grpSpPr>
        <p:pic>
          <p:nvPicPr>
            <p:cNvPr id="18436" name="Picture 4" descr="http://www.enchantedlearning.com/graphicorganizers/piechart/gifs/5small.GIF"/>
            <p:cNvPicPr>
              <a:picLocks noChangeAspect="1" noChangeArrowheads="1"/>
            </p:cNvPicPr>
            <p:nvPr/>
          </p:nvPicPr>
          <p:blipFill>
            <a:blip r:embed="rId3" cstate="print"/>
            <a:srcRect/>
            <a:stretch>
              <a:fillRect/>
            </a:stretch>
          </p:blipFill>
          <p:spPr bwMode="auto">
            <a:xfrm>
              <a:off x="381000" y="914397"/>
              <a:ext cx="3657600" cy="3657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4" name="Picture 32" descr="Cartoon Eye Clip A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1142998"/>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34" descr="e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8400" y="1295398"/>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a:off x="1828800" y="3124198"/>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7" name="Picture 38" descr="63602_125"/>
            <p:cNvPicPr>
              <a:picLocks noChangeAspect="1" noChangeArrowheads="1"/>
            </p:cNvPicPr>
            <p:nvPr/>
          </p:nvPicPr>
          <p:blipFill>
            <a:blip r:embed="rId7" cstate="print">
              <a:extLst>
                <a:ext uri="{28A0092B-C50C-407E-A947-70E740481C1C}">
                  <a14:useLocalDpi xmlns:a14="http://schemas.microsoft.com/office/drawing/2010/main" xmlns="" val="0"/>
                </a:ext>
              </a:extLst>
            </a:blip>
            <a:srcRect l="6400" t="25600" r="3999" b="29599"/>
            <a:stretch>
              <a:fillRect/>
            </a:stretch>
          </p:blipFill>
          <p:spPr bwMode="auto">
            <a:xfrm rot="-1355365">
              <a:off x="609600" y="2743198"/>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8" name="Picture 40" descr="as3399t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5600" y="2666998"/>
              <a:ext cx="82153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Oval 13"/>
          <p:cNvSpPr/>
          <p:nvPr/>
        </p:nvSpPr>
        <p:spPr>
          <a:xfrm>
            <a:off x="7696200" y="152400"/>
            <a:ext cx="990600" cy="9144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5400" dirty="0">
                <a:solidFill>
                  <a:srgbClr val="FFFFFF"/>
                </a:solidFill>
                <a:latin typeface="Beautiful Every Time" pitchFamily="2" charset="0"/>
              </a:rPr>
              <a:t>5</a:t>
            </a:r>
          </a:p>
        </p:txBody>
      </p:sp>
    </p:spTree>
    <p:extLst>
      <p:ext uri="{BB962C8B-B14F-4D97-AF65-F5344CB8AC3E}">
        <p14:creationId xmlns:p14="http://schemas.microsoft.com/office/powerpoint/2010/main" xmlns="" val="360530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imewellness.files.wordpress.com/2011/02/active-adventures-mr-potato-head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28600"/>
            <a:ext cx="5183580" cy="6172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181600" y="1219200"/>
            <a:ext cx="3639578" cy="4524315"/>
          </a:xfrm>
          <a:prstGeom prst="rect">
            <a:avLst/>
          </a:prstGeom>
        </p:spPr>
        <p:txBody>
          <a:bodyPr wrap="square">
            <a:spAutoFit/>
          </a:bodyPr>
          <a:lstStyle/>
          <a:p>
            <a:pPr algn="ctr" fontAlgn="base">
              <a:spcBef>
                <a:spcPct val="0"/>
              </a:spcBef>
              <a:spcAft>
                <a:spcPct val="0"/>
              </a:spcAft>
              <a:defRPr/>
            </a:pPr>
            <a:r>
              <a:rPr lang="en-US" sz="4800" dirty="0" smtClean="0">
                <a:solidFill>
                  <a:schemeClr val="tx2"/>
                </a:solidFill>
                <a:latin typeface="Beautiful Every Time" pitchFamily="2" charset="0"/>
              </a:rPr>
              <a:t>Mr. Potato Head can help us to remember our 5 senses!</a:t>
            </a:r>
            <a:endParaRPr lang="en-US" sz="4800" dirty="0">
              <a:solidFill>
                <a:schemeClr val="tx2"/>
              </a:solidFill>
              <a:latin typeface="Beautiful Every Time" pitchFamily="2" charset="0"/>
            </a:endParaRPr>
          </a:p>
        </p:txBody>
      </p:sp>
    </p:spTree>
    <p:extLst>
      <p:ext uri="{BB962C8B-B14F-4D97-AF65-F5344CB8AC3E}">
        <p14:creationId xmlns:p14="http://schemas.microsoft.com/office/powerpoint/2010/main" xmlns="" val="1271998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304800" y="609600"/>
            <a:ext cx="8382000" cy="5715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5400" dirty="0">
                <a:solidFill>
                  <a:srgbClr val="FFFFFF"/>
                </a:solidFill>
                <a:latin typeface="Beautiful Every Time" pitchFamily="2" charset="0"/>
              </a:rPr>
              <a:t>			Our five senses 		allow us to take in information from our environment— from the world around us.</a:t>
            </a:r>
          </a:p>
        </p:txBody>
      </p:sp>
      <p:sp>
        <p:nvSpPr>
          <p:cNvPr id="11" name="Oval 10"/>
          <p:cNvSpPr/>
          <p:nvPr/>
        </p:nvSpPr>
        <p:spPr>
          <a:xfrm>
            <a:off x="7010400" y="4876800"/>
            <a:ext cx="2057400" cy="1981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3600" dirty="0">
                <a:solidFill>
                  <a:srgbClr val="FFFFFF"/>
                </a:solidFill>
                <a:latin typeface="Beautiful Every Time" pitchFamily="2" charset="0"/>
              </a:rPr>
              <a:t>five</a:t>
            </a:r>
          </a:p>
          <a:p>
            <a:pPr algn="ctr" fontAlgn="base">
              <a:spcBef>
                <a:spcPct val="0"/>
              </a:spcBef>
              <a:spcAft>
                <a:spcPct val="0"/>
              </a:spcAft>
              <a:defRPr/>
            </a:pPr>
            <a:r>
              <a:rPr lang="en-US" sz="3600" dirty="0">
                <a:solidFill>
                  <a:srgbClr val="FFFFFF"/>
                </a:solidFill>
                <a:latin typeface="Beautiful Every Time" pitchFamily="2" charset="0"/>
              </a:rPr>
              <a:t>Senses</a:t>
            </a:r>
          </a:p>
        </p:txBody>
      </p:sp>
      <p:sp>
        <p:nvSpPr>
          <p:cNvPr id="13" name="Oval 12"/>
          <p:cNvSpPr/>
          <p:nvPr/>
        </p:nvSpPr>
        <p:spPr>
          <a:xfrm>
            <a:off x="0" y="0"/>
            <a:ext cx="2971800" cy="27432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en-US" sz="3200" dirty="0">
              <a:solidFill>
                <a:srgbClr val="FFFFFF"/>
              </a:solidFill>
              <a:latin typeface="Beautiful Every Time" pitchFamily="2" charset="0"/>
            </a:endParaRPr>
          </a:p>
        </p:txBody>
      </p:sp>
      <p:grpSp>
        <p:nvGrpSpPr>
          <p:cNvPr id="4101" name="Group 11"/>
          <p:cNvGrpSpPr>
            <a:grpSpLocks/>
          </p:cNvGrpSpPr>
          <p:nvPr/>
        </p:nvGrpSpPr>
        <p:grpSpPr bwMode="auto">
          <a:xfrm>
            <a:off x="152400" y="76200"/>
            <a:ext cx="2667000" cy="2590800"/>
            <a:chOff x="381000" y="914397"/>
            <a:chExt cx="3657600" cy="3657603"/>
          </a:xfrm>
        </p:grpSpPr>
        <p:pic>
          <p:nvPicPr>
            <p:cNvPr id="18436" name="Picture 4" descr="http://www.enchantedlearning.com/graphicorganizers/piechart/gifs/5small.GIF"/>
            <p:cNvPicPr>
              <a:picLocks noChangeAspect="1" noChangeArrowheads="1"/>
            </p:cNvPicPr>
            <p:nvPr/>
          </p:nvPicPr>
          <p:blipFill>
            <a:blip r:embed="rId3" cstate="print"/>
            <a:srcRect/>
            <a:stretch>
              <a:fillRect/>
            </a:stretch>
          </p:blipFill>
          <p:spPr bwMode="auto">
            <a:xfrm>
              <a:off x="381000" y="914397"/>
              <a:ext cx="3657600" cy="3657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4" name="Picture 32" descr="Cartoon Eye Clip A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1142998"/>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34" descr="e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8400" y="1295398"/>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 name="Picture 36" descr="finger_poin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11440"/>
            <a:stretch>
              <a:fillRect/>
            </a:stretch>
          </p:blipFill>
          <p:spPr bwMode="auto">
            <a:xfrm>
              <a:off x="1828800" y="3124198"/>
              <a:ext cx="762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7" name="Picture 38" descr="63602_125"/>
            <p:cNvPicPr>
              <a:picLocks noChangeAspect="1" noChangeArrowheads="1"/>
            </p:cNvPicPr>
            <p:nvPr/>
          </p:nvPicPr>
          <p:blipFill>
            <a:blip r:embed="rId7" cstate="print">
              <a:extLst>
                <a:ext uri="{28A0092B-C50C-407E-A947-70E740481C1C}">
                  <a14:useLocalDpi xmlns:a14="http://schemas.microsoft.com/office/drawing/2010/main" xmlns="" val="0"/>
                </a:ext>
              </a:extLst>
            </a:blip>
            <a:srcRect l="6400" t="25600" r="3999" b="29599"/>
            <a:stretch>
              <a:fillRect/>
            </a:stretch>
          </p:blipFill>
          <p:spPr bwMode="auto">
            <a:xfrm rot="-1355365">
              <a:off x="609600" y="2743198"/>
              <a:ext cx="1066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8" name="Picture 40" descr="as3399t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5600" y="2666998"/>
              <a:ext cx="82153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Oval 13"/>
          <p:cNvSpPr/>
          <p:nvPr/>
        </p:nvSpPr>
        <p:spPr>
          <a:xfrm>
            <a:off x="7696200" y="152400"/>
            <a:ext cx="990600" cy="914400"/>
          </a:xfrm>
          <a:prstGeom prst="ellipse">
            <a:avLst/>
          </a:prstGeom>
          <a:ln w="76200">
            <a:solidFill>
              <a:schemeClr val="bg1"/>
            </a:solidFill>
            <a:prstDash val="dashDot"/>
          </a:ln>
        </p:spPr>
        <p:style>
          <a:lnRef idx="2">
            <a:schemeClr val="dk1">
              <a:shade val="50000"/>
            </a:schemeClr>
          </a:lnRef>
          <a:fillRef idx="1">
            <a:schemeClr val="dk1"/>
          </a:fillRef>
          <a:effectRef idx="0">
            <a:schemeClr val="dk1"/>
          </a:effectRef>
          <a:fontRef idx="minor">
            <a:schemeClr val="lt1"/>
          </a:fontRef>
        </p:style>
        <p:txBody>
          <a:bodyPr/>
          <a:lstStyle/>
          <a:p>
            <a:pPr algn="ctr" fontAlgn="base">
              <a:spcBef>
                <a:spcPct val="0"/>
              </a:spcBef>
              <a:spcAft>
                <a:spcPct val="0"/>
              </a:spcAft>
              <a:defRPr/>
            </a:pPr>
            <a:r>
              <a:rPr lang="en-US" sz="5400" dirty="0">
                <a:solidFill>
                  <a:srgbClr val="FFFFFF"/>
                </a:solidFill>
                <a:latin typeface="Beautiful Every Time" pitchFamily="2" charset="0"/>
              </a:rPr>
              <a:t>5</a:t>
            </a:r>
          </a:p>
        </p:txBody>
      </p:sp>
    </p:spTree>
    <p:extLst>
      <p:ext uri="{BB962C8B-B14F-4D97-AF65-F5344CB8AC3E}">
        <p14:creationId xmlns:p14="http://schemas.microsoft.com/office/powerpoint/2010/main" xmlns="" val="4136272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shopify.com/s/files/1/0068/2302/products/holli-zollinger-red-gingham-blanket-front_1024x1024.jpeg?v=138042809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9" t="17433" b="10183"/>
          <a:stretch/>
        </p:blipFill>
        <p:spPr bwMode="auto">
          <a:xfrm>
            <a:off x="-211974" y="58189"/>
            <a:ext cx="9389806" cy="685283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464533" y="990600"/>
            <a:ext cx="8036791" cy="2800767"/>
          </a:xfrm>
          <a:prstGeom prst="rect">
            <a:avLst/>
          </a:prstGeom>
          <a:solidFill>
            <a:schemeClr val="bg1"/>
          </a:solidFill>
          <a:ln w="38100">
            <a:solidFill>
              <a:schemeClr val="tx1"/>
            </a:solidFill>
            <a:prstDash val="sysDash"/>
          </a:ln>
        </p:spPr>
        <p:txBody>
          <a:bodyPr wrap="square" rtlCol="0">
            <a:spAutoFit/>
          </a:bodyPr>
          <a:lstStyle/>
          <a:p>
            <a:pPr algn="ctr"/>
            <a:r>
              <a:rPr lang="en-US" sz="8800" dirty="0" smtClean="0">
                <a:latin typeface="Bell MT" panose="02020503060305020303" pitchFamily="18" charset="0"/>
                <a:hlinkClick r:id="rId4"/>
              </a:rPr>
              <a:t>Pizza Hut Commercial</a:t>
            </a:r>
            <a:endParaRPr lang="en-US" sz="8800" dirty="0">
              <a:latin typeface="Bell MT" panose="02020503060305020303" pitchFamily="18" charset="0"/>
            </a:endParaRPr>
          </a:p>
        </p:txBody>
      </p:sp>
      <p:sp>
        <p:nvSpPr>
          <p:cNvPr id="2" name="Oval 1"/>
          <p:cNvSpPr/>
          <p:nvPr/>
        </p:nvSpPr>
        <p:spPr>
          <a:xfrm>
            <a:off x="7543800" y="5561025"/>
            <a:ext cx="1600200" cy="13499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t1.gstatic.com/images?q=tbn:ANd9GcSCTC_GLeq_Ci804rxfzULnkCoJ1qUV3cGrmwWl06wistnbIMkc8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22398">
            <a:off x="7643420" y="5608794"/>
            <a:ext cx="1504732" cy="832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004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Rounded Rectangle 9"/>
          <p:cNvSpPr/>
          <p:nvPr/>
        </p:nvSpPr>
        <p:spPr>
          <a:xfrm>
            <a:off x="0" y="0"/>
            <a:ext cx="9144000" cy="6858000"/>
          </a:xfrm>
          <a:prstGeom prst="roundRect">
            <a:avLst/>
          </a:prstGeom>
          <a:solidFill>
            <a:schemeClr val="accent4"/>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lstStyle/>
          <a:p>
            <a:pPr fontAlgn="base">
              <a:spcBef>
                <a:spcPct val="0"/>
              </a:spcBef>
              <a:spcAft>
                <a:spcPct val="0"/>
              </a:spcAft>
              <a:defRPr/>
            </a:pPr>
            <a:r>
              <a:rPr lang="en-US" sz="4800" dirty="0">
                <a:solidFill>
                  <a:srgbClr val="FFFFFF"/>
                </a:solidFill>
                <a:latin typeface="Beautiful Every Time" pitchFamily="2" charset="0"/>
              </a:rPr>
              <a:t>Sensory details help</a:t>
            </a:r>
          </a:p>
          <a:p>
            <a:pPr fontAlgn="base">
              <a:spcBef>
                <a:spcPct val="0"/>
              </a:spcBef>
              <a:spcAft>
                <a:spcPct val="0"/>
              </a:spcAft>
              <a:defRPr/>
            </a:pPr>
            <a:r>
              <a:rPr lang="en-US" sz="4800" dirty="0">
                <a:solidFill>
                  <a:srgbClr val="FFFFFF"/>
                </a:solidFill>
                <a:latin typeface="Beautiful Every Time" pitchFamily="2" charset="0"/>
              </a:rPr>
              <a:t> your reader relate</a:t>
            </a:r>
          </a:p>
          <a:p>
            <a:pPr fontAlgn="base">
              <a:spcBef>
                <a:spcPct val="0"/>
              </a:spcBef>
              <a:spcAft>
                <a:spcPct val="0"/>
              </a:spcAft>
              <a:defRPr/>
            </a:pPr>
            <a:r>
              <a:rPr lang="en-US" sz="4800" dirty="0">
                <a:solidFill>
                  <a:srgbClr val="FFFFFF"/>
                </a:solidFill>
                <a:latin typeface="Beautiful Every Time" pitchFamily="2" charset="0"/>
              </a:rPr>
              <a:t> to your writing. </a:t>
            </a:r>
          </a:p>
          <a:p>
            <a:pPr fontAlgn="base">
              <a:spcBef>
                <a:spcPct val="0"/>
              </a:spcBef>
              <a:spcAft>
                <a:spcPct val="0"/>
              </a:spcAft>
              <a:defRPr/>
            </a:pPr>
            <a:r>
              <a:rPr lang="en-US" sz="4800" dirty="0">
                <a:solidFill>
                  <a:srgbClr val="FFFFFF"/>
                </a:solidFill>
                <a:latin typeface="Beautiful Every Time" pitchFamily="2" charset="0"/>
              </a:rPr>
              <a:t>The better your </a:t>
            </a:r>
          </a:p>
          <a:p>
            <a:pPr fontAlgn="base">
              <a:spcBef>
                <a:spcPct val="0"/>
              </a:spcBef>
              <a:spcAft>
                <a:spcPct val="0"/>
              </a:spcAft>
              <a:defRPr/>
            </a:pPr>
            <a:r>
              <a:rPr lang="en-US" sz="4800" dirty="0">
                <a:solidFill>
                  <a:srgbClr val="FFFFFF"/>
                </a:solidFill>
                <a:latin typeface="Beautiful Every Time" pitchFamily="2" charset="0"/>
              </a:rPr>
              <a:t>descriptions are, the </a:t>
            </a:r>
          </a:p>
          <a:p>
            <a:pPr fontAlgn="base">
              <a:spcBef>
                <a:spcPct val="0"/>
              </a:spcBef>
              <a:spcAft>
                <a:spcPct val="0"/>
              </a:spcAft>
              <a:defRPr/>
            </a:pPr>
            <a:r>
              <a:rPr lang="en-US" sz="4800" dirty="0">
                <a:solidFill>
                  <a:srgbClr val="FFFFFF"/>
                </a:solidFill>
                <a:latin typeface="Beautiful Every Time" pitchFamily="2" charset="0"/>
              </a:rPr>
              <a:t>better your reader </a:t>
            </a:r>
          </a:p>
          <a:p>
            <a:pPr fontAlgn="base">
              <a:spcBef>
                <a:spcPct val="0"/>
              </a:spcBef>
              <a:spcAft>
                <a:spcPct val="0"/>
              </a:spcAft>
              <a:defRPr/>
            </a:pPr>
            <a:r>
              <a:rPr lang="en-US" sz="4800" dirty="0">
                <a:solidFill>
                  <a:srgbClr val="FFFFFF"/>
                </a:solidFill>
                <a:latin typeface="Beautiful Every Time" pitchFamily="2" charset="0"/>
              </a:rPr>
              <a:t>will </a:t>
            </a:r>
            <a:r>
              <a:rPr lang="en-US" sz="4800" dirty="0" smtClean="0">
                <a:solidFill>
                  <a:srgbClr val="FFFF00"/>
                </a:solidFill>
                <a:latin typeface="Beautiful Every Time" pitchFamily="2" charset="0"/>
              </a:rPr>
              <a:t>visualize, connect, </a:t>
            </a:r>
            <a:r>
              <a:rPr lang="en-US" sz="4800" dirty="0">
                <a:solidFill>
                  <a:srgbClr val="FFFF00"/>
                </a:solidFill>
                <a:latin typeface="Beautiful Every Time" pitchFamily="2" charset="0"/>
              </a:rPr>
              <a:t>&amp; experience </a:t>
            </a:r>
            <a:r>
              <a:rPr lang="en-US" sz="4800" dirty="0" smtClean="0">
                <a:solidFill>
                  <a:srgbClr val="FFFFFF"/>
                </a:solidFill>
                <a:latin typeface="Beautiful Every Time" pitchFamily="2" charset="0"/>
              </a:rPr>
              <a:t>your </a:t>
            </a:r>
            <a:r>
              <a:rPr lang="en-US" sz="4800" dirty="0">
                <a:solidFill>
                  <a:srgbClr val="FFFFFF"/>
                </a:solidFill>
                <a:latin typeface="Beautiful Every Time" pitchFamily="2" charset="0"/>
              </a:rPr>
              <a:t>story.</a:t>
            </a:r>
          </a:p>
        </p:txBody>
      </p:sp>
      <p:pic>
        <p:nvPicPr>
          <p:cNvPr id="32770" name="Picture 2" descr="http://mybringthefreshreviews.com/wp-content/uploads/2012/10/kid-thinking-200x300.jpg"/>
          <p:cNvPicPr>
            <a:picLocks noChangeAspect="1" noChangeArrowheads="1"/>
          </p:cNvPicPr>
          <p:nvPr/>
        </p:nvPicPr>
        <p:blipFill>
          <a:blip r:embed="rId2" cstate="print"/>
          <a:srcRect/>
          <a:stretch>
            <a:fillRect/>
          </a:stretch>
        </p:blipFill>
        <p:spPr bwMode="auto">
          <a:xfrm>
            <a:off x="5918200" y="0"/>
            <a:ext cx="3225800" cy="4838700"/>
          </a:xfrm>
          <a:prstGeom prst="ellipse">
            <a:avLst/>
          </a:prstGeom>
          <a:ln>
            <a:noFill/>
          </a:ln>
          <a:effectLst>
            <a:softEdge rad="112500"/>
          </a:effectLst>
        </p:spPr>
      </p:pic>
    </p:spTree>
    <p:extLst>
      <p:ext uri="{BB962C8B-B14F-4D97-AF65-F5344CB8AC3E}">
        <p14:creationId xmlns:p14="http://schemas.microsoft.com/office/powerpoint/2010/main" xmlns="" val="36746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jenichappelle.com/wp-content/uploads/2014/07/show-dont-tell-300x25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3380" r="86177"/>
          <a:stretch/>
        </p:blipFill>
        <p:spPr bwMode="auto">
          <a:xfrm>
            <a:off x="-33068" y="0"/>
            <a:ext cx="917706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 y="1260396"/>
            <a:ext cx="3639138" cy="1015663"/>
          </a:xfrm>
          <a:prstGeom prst="rect">
            <a:avLst/>
          </a:prstGeom>
          <a:noFill/>
        </p:spPr>
        <p:txBody>
          <a:bodyPr wrap="none" rtlCol="0">
            <a:spAutoFit/>
          </a:bodyPr>
          <a:lstStyle/>
          <a:p>
            <a:r>
              <a:rPr lang="en-US" sz="6000" b="1" dirty="0" smtClean="0">
                <a:latin typeface="KG Love You Through It 3" panose="02000000000000000000" pitchFamily="2" charset="0"/>
                <a:ea typeface="MingLiU" panose="02020509000000000000" pitchFamily="49" charset="-120"/>
              </a:rPr>
              <a:t>Show. . .</a:t>
            </a:r>
            <a:endParaRPr lang="en-US" sz="6000" b="1" dirty="0">
              <a:latin typeface="KG Love You Through It 3" panose="02000000000000000000" pitchFamily="2" charset="0"/>
              <a:ea typeface="MingLiU" panose="02020509000000000000" pitchFamily="49" charset="-120"/>
            </a:endParaRPr>
          </a:p>
        </p:txBody>
      </p:sp>
      <p:sp>
        <p:nvSpPr>
          <p:cNvPr id="6" name="TextBox 5"/>
          <p:cNvSpPr txBox="1"/>
          <p:nvPr/>
        </p:nvSpPr>
        <p:spPr>
          <a:xfrm>
            <a:off x="1071980" y="152400"/>
            <a:ext cx="6966972" cy="1107996"/>
          </a:xfrm>
          <a:prstGeom prst="rect">
            <a:avLst/>
          </a:prstGeom>
          <a:noFill/>
        </p:spPr>
        <p:txBody>
          <a:bodyPr wrap="none" rtlCol="0">
            <a:spAutoFit/>
          </a:bodyPr>
          <a:lstStyle/>
          <a:p>
            <a:r>
              <a:rPr lang="en-US" sz="6600" b="1" dirty="0" smtClean="0">
                <a:latin typeface="KG Love You Through It 3" panose="02000000000000000000" pitchFamily="2" charset="0"/>
                <a:ea typeface="MingLiU" panose="02020509000000000000" pitchFamily="49" charset="-120"/>
              </a:rPr>
              <a:t>When you write,</a:t>
            </a:r>
            <a:endParaRPr lang="en-US" sz="6600" b="1" dirty="0">
              <a:latin typeface="KG Love You Through It 3" panose="02000000000000000000" pitchFamily="2" charset="0"/>
              <a:ea typeface="MingLiU" panose="02020509000000000000" pitchFamily="49" charset="-120"/>
            </a:endParaRPr>
          </a:p>
        </p:txBody>
      </p:sp>
      <p:sp>
        <p:nvSpPr>
          <p:cNvPr id="7" name="TextBox 6"/>
          <p:cNvSpPr txBox="1"/>
          <p:nvPr/>
        </p:nvSpPr>
        <p:spPr>
          <a:xfrm>
            <a:off x="4876800" y="1744089"/>
            <a:ext cx="3603872" cy="923330"/>
          </a:xfrm>
          <a:prstGeom prst="rect">
            <a:avLst/>
          </a:prstGeom>
          <a:noFill/>
        </p:spPr>
        <p:txBody>
          <a:bodyPr wrap="none" rtlCol="0">
            <a:spAutoFit/>
          </a:bodyPr>
          <a:lstStyle/>
          <a:p>
            <a:r>
              <a:rPr lang="en-US" sz="5400" b="1" dirty="0" smtClean="0">
                <a:latin typeface="KG Love You Through It 3" panose="02000000000000000000" pitchFamily="2" charset="0"/>
                <a:ea typeface="MingLiU" panose="02020509000000000000" pitchFamily="49" charset="-120"/>
              </a:rPr>
              <a:t>Don’t tell!</a:t>
            </a:r>
            <a:endParaRPr lang="en-US" sz="5400" b="1" dirty="0">
              <a:latin typeface="KG Love You Through It 3" panose="02000000000000000000" pitchFamily="2" charset="0"/>
              <a:ea typeface="MingLiU" panose="02020509000000000000" pitchFamily="49" charset="-120"/>
            </a:endParaRPr>
          </a:p>
        </p:txBody>
      </p:sp>
      <p:pic>
        <p:nvPicPr>
          <p:cNvPr id="7174" name="Picture 6" descr="themightierpen.co.u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63648" y="2631099"/>
            <a:ext cx="5983635" cy="4226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58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16968</TotalTime>
  <Words>2008</Words>
  <Application>Microsoft Office PowerPoint</Application>
  <PresentationFormat>On-screen Show (4:3)</PresentationFormat>
  <Paragraphs>240</Paragraphs>
  <Slides>32</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Arial</vt:lpstr>
      <vt:lpstr>Bell MT</vt:lpstr>
      <vt:lpstr>Calibri</vt:lpstr>
      <vt:lpstr>Beautiful Every Time</vt:lpstr>
      <vt:lpstr>KG Love You Through It 3</vt:lpstr>
      <vt:lpstr>MingLiU</vt:lpstr>
      <vt:lpstr>Stereofidelic</vt:lpstr>
      <vt:lpstr>MV Boli</vt:lpstr>
      <vt:lpstr>Always In My Heart</vt:lpstr>
      <vt:lpstr>Wingdings</vt:lpstr>
      <vt:lpstr>Office Theme</vt:lpstr>
      <vt:lpstr>Default Design</vt:lpstr>
      <vt:lpstr>1_Default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ccs</dc:creator>
  <cp:lastModifiedBy>Ashley.Hilmer</cp:lastModifiedBy>
  <cp:revision>143</cp:revision>
  <cp:lastPrinted>2014-11-05T21:47:35Z</cp:lastPrinted>
  <dcterms:created xsi:type="dcterms:W3CDTF">2014-10-15T15:52:55Z</dcterms:created>
  <dcterms:modified xsi:type="dcterms:W3CDTF">2015-01-20T18:13:00Z</dcterms:modified>
</cp:coreProperties>
</file>