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98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71165" autoAdjust="0"/>
  </p:normalViewPr>
  <p:slideViewPr>
    <p:cSldViewPr>
      <p:cViewPr varScale="1">
        <p:scale>
          <a:sx n="49" d="100"/>
          <a:sy n="49" d="100"/>
        </p:scale>
        <p:origin x="-91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EDB7BF-ACCE-48AC-8D62-1A0FA03EFF60}" type="datetimeFigureOut">
              <a:rPr lang="en-US" smtClean="0"/>
              <a:t>7/17/2014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3E4022-3D25-4F79-A4D2-FA6F82A0C4DA}" type="slidenum">
              <a:rPr lang="en-US" smtClean="0"/>
              <a:t>‹#›</a:t>
            </a:fld>
            <a:endParaRPr lang="en-US"/>
          </a:p>
        </p:txBody>
      </p:sp>
    </p:spTree>
    <p:extLst>
      <p:ext uri="{BB962C8B-B14F-4D97-AF65-F5344CB8AC3E}">
        <p14:creationId xmlns:p14="http://schemas.microsoft.com/office/powerpoint/2010/main" val="484701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1</a:t>
            </a:fld>
            <a:endParaRPr lang="en-US"/>
          </a:p>
        </p:txBody>
      </p:sp>
    </p:spTree>
    <p:extLst>
      <p:ext uri="{BB962C8B-B14F-4D97-AF65-F5344CB8AC3E}">
        <p14:creationId xmlns:p14="http://schemas.microsoft.com/office/powerpoint/2010/main" val="2183388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Before discussing the vocabulary</a:t>
            </a:r>
            <a:r>
              <a:rPr lang="en-US" sz="1200" kern="1200" baseline="0" dirty="0" smtClean="0">
                <a:solidFill>
                  <a:schemeClr val="tx1"/>
                </a:solidFill>
                <a:effectLst/>
                <a:latin typeface="+mn-lt"/>
                <a:ea typeface="+mn-ea"/>
                <a:cs typeface="+mn-cs"/>
              </a:rPr>
              <a:t>, invite two students to the board to be magical “Word Wizards.” Provide them with wizard props, such as a hat and wand. These students will help introduce each of the three vocabulary words.</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Use this slide to introduce the word “concerned” to your students. Have students discuss</a:t>
            </a:r>
            <a:r>
              <a:rPr lang="en-US" sz="1200" kern="1200" baseline="0" dirty="0" smtClean="0">
                <a:solidFill>
                  <a:schemeClr val="tx1"/>
                </a:solidFill>
                <a:effectLst/>
                <a:latin typeface="+mn-lt"/>
                <a:ea typeface="+mn-ea"/>
                <a:cs typeface="+mn-cs"/>
              </a:rPr>
              <a:t> the meaning of the word, and spell, drum, and clap the word.  Students can also review phonics, identify letters, letter sounds, vowels, consonants, and learned vowel patterns.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B3E4022-3D25-4F79-A4D2-FA6F82A0C4DA}" type="slidenum">
              <a:rPr lang="en-US" smtClean="0"/>
              <a:t>2</a:t>
            </a:fld>
            <a:endParaRPr lang="en-US"/>
          </a:p>
        </p:txBody>
      </p:sp>
    </p:spTree>
    <p:extLst>
      <p:ext uri="{BB962C8B-B14F-4D97-AF65-F5344CB8AC3E}">
        <p14:creationId xmlns:p14="http://schemas.microsoft.com/office/powerpoint/2010/main" val="135669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Use this slide to introduce the word “support” to your students. Have students discuss</a:t>
            </a:r>
            <a:r>
              <a:rPr lang="en-US" sz="1200" kern="1200" baseline="0" dirty="0" smtClean="0">
                <a:solidFill>
                  <a:schemeClr val="tx1"/>
                </a:solidFill>
                <a:effectLst/>
                <a:latin typeface="+mn-lt"/>
                <a:ea typeface="+mn-ea"/>
                <a:cs typeface="+mn-cs"/>
              </a:rPr>
              <a:t> the meaning of the word, and spell, drum, and clap the word.  Students can also review phonics, identify letters, letter sounds, vowels, consonants, and learned vowel patterns.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3</a:t>
            </a:fld>
            <a:endParaRPr lang="en-US"/>
          </a:p>
        </p:txBody>
      </p:sp>
    </p:spTree>
    <p:extLst>
      <p:ext uri="{BB962C8B-B14F-4D97-AF65-F5344CB8AC3E}">
        <p14:creationId xmlns:p14="http://schemas.microsoft.com/office/powerpoint/2010/main" val="3384408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Use this slide to introduce the word “compassion” to your students. Have students discuss</a:t>
            </a:r>
            <a:r>
              <a:rPr lang="en-US" sz="1200" kern="1200" baseline="0" dirty="0" smtClean="0">
                <a:solidFill>
                  <a:schemeClr val="tx1"/>
                </a:solidFill>
                <a:effectLst/>
                <a:latin typeface="+mn-lt"/>
                <a:ea typeface="+mn-ea"/>
                <a:cs typeface="+mn-cs"/>
              </a:rPr>
              <a:t> the meaning of the word, and spell, drum, and clap the word.  Students can also review phonics, identify letters, letter sounds, vowels, consonants, and learned vowel patterns.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B3E4022-3D25-4F79-A4D2-FA6F82A0C4DA}" type="slidenum">
              <a:rPr lang="en-US" smtClean="0"/>
              <a:t>4</a:t>
            </a:fld>
            <a:endParaRPr lang="en-US"/>
          </a:p>
        </p:txBody>
      </p:sp>
    </p:spTree>
    <p:extLst>
      <p:ext uri="{BB962C8B-B14F-4D97-AF65-F5344CB8AC3E}">
        <p14:creationId xmlns:p14="http://schemas.microsoft.com/office/powerpoint/2010/main" val="1876150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Before</a:t>
            </a:r>
            <a:r>
              <a:rPr lang="en-US" baseline="0" dirty="0" smtClean="0"/>
              <a:t> you begin the discussion, set clear boundaries for the conversation.  These boundaries will help students feel safe as you explore homelessness. Some boundaries might include: listen respectfully to others when they are speaking, what we talk about in the classroom stays in the classroom, etc. Emphasize that students who do not follow these guidelines will not be able to participate in the discussion. Once you have set these boundaries with students, begin the discussion.</a:t>
            </a:r>
          </a:p>
          <a:p>
            <a:pPr marL="0" indent="0">
              <a:buFont typeface="Arial" pitchFamily="34" charset="0"/>
              <a:buNone/>
            </a:pPr>
            <a:endParaRPr lang="en-US" baseline="0" dirty="0" smtClean="0"/>
          </a:p>
          <a:p>
            <a:pPr marL="171450" indent="-171450">
              <a:buFont typeface="Arial" pitchFamily="34" charset="0"/>
              <a:buChar char="•"/>
            </a:pPr>
            <a:r>
              <a:rPr lang="en-US" baseline="0" dirty="0" smtClean="0"/>
              <a:t>As you will see in the video, I like to begin this discussion by activating student’s prior knowledge about needs and wants.  Guide your students to identify shelter as a need, and use that answer as a springboard for the conversation.</a:t>
            </a:r>
          </a:p>
          <a:p>
            <a:pPr marL="0" indent="0">
              <a:buFont typeface="Arial" pitchFamily="34" charset="0"/>
              <a:buNone/>
            </a:pPr>
            <a:endParaRPr lang="en-US" baseline="0" dirty="0" smtClean="0"/>
          </a:p>
          <a:p>
            <a:pPr marL="171450" indent="-171450">
              <a:buFont typeface="Arial" pitchFamily="34" charset="0"/>
              <a:buChar char="•"/>
            </a:pPr>
            <a:r>
              <a:rPr lang="en-US" baseline="0" dirty="0" smtClean="0"/>
              <a:t>Leave your personal opinions about homelessness out of the discussion, and provide students with factual information about the issue.</a:t>
            </a:r>
          </a:p>
          <a:p>
            <a:pPr marL="171450" indent="-171450">
              <a:buFont typeface="Arial" pitchFamily="34" charset="0"/>
              <a:buChar char="•"/>
            </a:pPr>
            <a:endParaRPr lang="en-US" baseline="0" dirty="0" smtClean="0"/>
          </a:p>
          <a:p>
            <a:pPr marL="171450" indent="-171450">
              <a:buFont typeface="Arial"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4B3E4022-3D25-4F79-A4D2-FA6F82A0C4DA}" type="slidenum">
              <a:rPr lang="en-US" smtClean="0"/>
              <a:t>5</a:t>
            </a:fld>
            <a:endParaRPr lang="en-US"/>
          </a:p>
        </p:txBody>
      </p:sp>
    </p:spTree>
    <p:extLst>
      <p:ext uri="{BB962C8B-B14F-4D97-AF65-F5344CB8AC3E}">
        <p14:creationId xmlns:p14="http://schemas.microsoft.com/office/powerpoint/2010/main" val="587267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When you discuss homeless children, do not be surprised if students ask questions you did not anticipate based on things they have seen, heard, or experienced.  Even if something alarms you, respond with a calm tone of voice and facial expression.  Normalizing your reactions to students’ questions will not only help them safe and comfortable, but will also serve as a model for how your students should respond to each other.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As you will see in the video, it is also important to emphasize to your students that homeless children are normal children. </a:t>
            </a:r>
          </a:p>
          <a:p>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6</a:t>
            </a:fld>
            <a:endParaRPr lang="en-US"/>
          </a:p>
        </p:txBody>
      </p:sp>
    </p:spTree>
    <p:extLst>
      <p:ext uri="{BB962C8B-B14F-4D97-AF65-F5344CB8AC3E}">
        <p14:creationId xmlns:p14="http://schemas.microsoft.com/office/powerpoint/2010/main" val="2202089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Use</a:t>
            </a:r>
            <a:r>
              <a:rPr lang="en-US" baseline="0" dirty="0" smtClean="0"/>
              <a:t> the numbers on this slide to help children explore mathematics standards by counting the digits in each number and discussing the number and value of the tens and ones in 762.</a:t>
            </a:r>
          </a:p>
          <a:p>
            <a:pPr marL="0" indent="0">
              <a:buFont typeface="Arial" pitchFamily="34" charset="0"/>
              <a:buNone/>
            </a:pPr>
            <a:endParaRPr lang="en-US" baseline="0" dirty="0" smtClean="0"/>
          </a:p>
          <a:p>
            <a:pPr marL="171450" indent="-171450">
              <a:buFont typeface="Arial" pitchFamily="34" charset="0"/>
              <a:buChar char="•"/>
            </a:pPr>
            <a:r>
              <a:rPr lang="en-US" baseline="0" dirty="0" smtClean="0"/>
              <a:t>Emphasize to students, again, that homeless children are normal children.</a:t>
            </a:r>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7</a:t>
            </a:fld>
            <a:endParaRPr lang="en-US"/>
          </a:p>
        </p:txBody>
      </p:sp>
    </p:spTree>
    <p:extLst>
      <p:ext uri="{BB962C8B-B14F-4D97-AF65-F5344CB8AC3E}">
        <p14:creationId xmlns:p14="http://schemas.microsoft.com/office/powerpoint/2010/main" val="1735603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Again, as</a:t>
            </a:r>
            <a:r>
              <a:rPr lang="en-US" baseline="0" dirty="0" smtClean="0"/>
              <a:t> you talk about the causes of homelessness, provide factual information about the issue. </a:t>
            </a:r>
          </a:p>
          <a:p>
            <a:pPr marL="0" indent="0">
              <a:buFont typeface="Arial" pitchFamily="34" charset="0"/>
              <a:buNone/>
            </a:pPr>
            <a:endParaRPr lang="en-US" baseline="0" dirty="0" smtClean="0"/>
          </a:p>
          <a:p>
            <a:pPr marL="171450" indent="-171450">
              <a:buFont typeface="Arial" pitchFamily="34" charset="0"/>
              <a:buChar char="•"/>
            </a:pPr>
            <a:r>
              <a:rPr lang="en-US" baseline="0" dirty="0" smtClean="0"/>
              <a:t>It is also important to stress to students that not every illness, family problem, etc. will lead to homelessness.  Some students may become fearful during this part of the discussion that if they have a sick parent or their parents argue, they will soon become homeless.  Emphasize that these factors do not ALWAYS cause homelessness.  Keep an eye out for any students that may seem fearful or uncomfortable during this part of the discussion, and check in with them later, if needed.</a:t>
            </a:r>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8</a:t>
            </a:fld>
            <a:endParaRPr lang="en-US"/>
          </a:p>
        </p:txBody>
      </p:sp>
    </p:spTree>
    <p:extLst>
      <p:ext uri="{BB962C8B-B14F-4D97-AF65-F5344CB8AC3E}">
        <p14:creationId xmlns:p14="http://schemas.microsoft.com/office/powerpoint/2010/main" val="4018516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At this part in Power</a:t>
            </a:r>
            <a:r>
              <a:rPr lang="en-US" baseline="0" dirty="0" smtClean="0"/>
              <a:t>Point, remind students that the goal of this project is to show support, concern, and compassion for homeless children in Savannah.  Be sure to link the unit back to the vocabulary words and the standards they are learning.  </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This point of the PowerPoint is also a good time to have students brainstorm with a buddy about how they can support homeless children.</a:t>
            </a:r>
            <a:endParaRPr lang="en-US" dirty="0"/>
          </a:p>
        </p:txBody>
      </p:sp>
      <p:sp>
        <p:nvSpPr>
          <p:cNvPr id="4" name="Slide Number Placeholder 3"/>
          <p:cNvSpPr>
            <a:spLocks noGrp="1"/>
          </p:cNvSpPr>
          <p:nvPr>
            <p:ph type="sldNum" sz="quarter" idx="10"/>
          </p:nvPr>
        </p:nvSpPr>
        <p:spPr/>
        <p:txBody>
          <a:bodyPr/>
          <a:lstStyle/>
          <a:p>
            <a:fld id="{4B3E4022-3D25-4F79-A4D2-FA6F82A0C4DA}" type="slidenum">
              <a:rPr lang="en-US" smtClean="0"/>
              <a:t>9</a:t>
            </a:fld>
            <a:endParaRPr lang="en-US"/>
          </a:p>
        </p:txBody>
      </p:sp>
    </p:spTree>
    <p:extLst>
      <p:ext uri="{BB962C8B-B14F-4D97-AF65-F5344CB8AC3E}">
        <p14:creationId xmlns:p14="http://schemas.microsoft.com/office/powerpoint/2010/main" val="520709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F3AC90D-92B8-4C25-B5CB-23205A8AD2E7}" type="datetimeFigureOut">
              <a:rPr lang="en-US" smtClean="0"/>
              <a:pPr/>
              <a:t>7/17/2014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6A4F60A-32B1-462D-8E5B-209ED9DF9F39}"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3AC90D-92B8-4C25-B5CB-23205A8AD2E7}" type="datetimeFigureOut">
              <a:rPr lang="en-US" smtClean="0"/>
              <a:pPr/>
              <a:t>7/17/2014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4F60A-32B1-462D-8E5B-209ED9DF9F3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6A4F60A-32B1-462D-8E5B-209ED9DF9F39}"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3AC90D-92B8-4C25-B5CB-23205A8AD2E7}" type="datetimeFigureOut">
              <a:rPr lang="en-US" smtClean="0"/>
              <a:pPr/>
              <a:t>7/17/2014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F3AC90D-92B8-4C25-B5CB-23205A8AD2E7}" type="datetimeFigureOut">
              <a:rPr lang="en-US" smtClean="0"/>
              <a:pPr/>
              <a:t>7/17/2014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6A4F60A-32B1-462D-8E5B-209ED9DF9F39}"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F3AC90D-92B8-4C25-B5CB-23205A8AD2E7}" type="datetimeFigureOut">
              <a:rPr lang="en-US" smtClean="0"/>
              <a:pPr/>
              <a:t>7/17/2014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6A4F60A-32B1-462D-8E5B-209ED9DF9F39}"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F3AC90D-92B8-4C25-B5CB-23205A8AD2E7}" type="datetimeFigureOut">
              <a:rPr lang="en-US" smtClean="0"/>
              <a:pPr/>
              <a:t>7/17/2014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4F60A-32B1-462D-8E5B-209ED9DF9F39}"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F3AC90D-92B8-4C25-B5CB-23205A8AD2E7}" type="datetimeFigureOut">
              <a:rPr lang="en-US" smtClean="0"/>
              <a:pPr/>
              <a:t>7/17/2014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6A4F60A-32B1-462D-8E5B-209ED9DF9F39}"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3AC90D-92B8-4C25-B5CB-23205A8AD2E7}" type="datetimeFigureOut">
              <a:rPr lang="en-US" smtClean="0"/>
              <a:pPr/>
              <a:t>7/17/2014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6A4F60A-32B1-462D-8E5B-209ED9DF9F3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F3AC90D-92B8-4C25-B5CB-23205A8AD2E7}" type="datetimeFigureOut">
              <a:rPr lang="en-US" smtClean="0"/>
              <a:pPr/>
              <a:t>7/17/2014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6A4F60A-32B1-462D-8E5B-209ED9DF9F3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6A4F60A-32B1-462D-8E5B-209ED9DF9F39}"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F3AC90D-92B8-4C25-B5CB-23205A8AD2E7}" type="datetimeFigureOut">
              <a:rPr lang="en-US" smtClean="0"/>
              <a:pPr/>
              <a:t>7/17/2014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6A4F60A-32B1-462D-8E5B-209ED9DF9F39}"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F3AC90D-92B8-4C25-B5CB-23205A8AD2E7}" type="datetimeFigureOut">
              <a:rPr lang="en-US" smtClean="0"/>
              <a:pPr/>
              <a:t>7/17/2014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F3AC90D-92B8-4C25-B5CB-23205A8AD2E7}" type="datetimeFigureOut">
              <a:rPr lang="en-US" smtClean="0"/>
              <a:pPr/>
              <a:t>7/17/2014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6A4F60A-32B1-462D-8E5B-209ED9DF9F39}"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YOeFgstK2Kz3gM&amp;tbnid=uv4zvkIIup1w1M:&amp;ved=0CAUQjRw&amp;url=http://imperfectspirituality.com/2012/03/07/easy-practices-to-open-the-conduit-of-compassion/&amp;ei=yyeuUtajC67MsQSGgILYBA&amp;bvm=bv.57967247,d.aWc&amp;psig=AFQjCNEnjsx-Q5tHZQ2hZ910Bqvph50xtg&amp;ust=138723153740422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3048000"/>
            <a:ext cx="7117180" cy="861420"/>
          </a:xfrm>
        </p:spPr>
        <p:txBody>
          <a:bodyPr>
            <a:noAutofit/>
          </a:bodyPr>
          <a:lstStyle/>
          <a:p>
            <a:pPr algn="ctr"/>
            <a:r>
              <a:rPr lang="en-US" sz="3600" b="1" dirty="0" smtClean="0">
                <a:solidFill>
                  <a:schemeClr val="tx1"/>
                </a:solidFill>
                <a:ea typeface="Tahoma" pitchFamily="34" charset="0"/>
                <a:cs typeface="Tahoma" pitchFamily="34" charset="0"/>
              </a:rPr>
              <a:t>How can we support homeless children in Savannah?</a:t>
            </a:r>
            <a:endParaRPr lang="en-US" sz="3600" b="1" dirty="0">
              <a:solidFill>
                <a:schemeClr val="tx1"/>
              </a:solidFill>
              <a:ea typeface="Tahoma" pitchFamily="34" charset="0"/>
              <a:cs typeface="Tahoma" pitchFamily="34" charset="0"/>
            </a:endParaRPr>
          </a:p>
        </p:txBody>
      </p:sp>
      <p:sp>
        <p:nvSpPr>
          <p:cNvPr id="2" name="Title 1"/>
          <p:cNvSpPr>
            <a:spLocks noGrp="1"/>
          </p:cNvSpPr>
          <p:nvPr>
            <p:ph type="ctrTitle"/>
          </p:nvPr>
        </p:nvSpPr>
        <p:spPr>
          <a:xfrm>
            <a:off x="533400" y="457200"/>
            <a:ext cx="8134558" cy="1470025"/>
          </a:xfrm>
        </p:spPr>
        <p:txBody>
          <a:bodyPr>
            <a:normAutofit/>
          </a:bodyPr>
          <a:lstStyle/>
          <a:p>
            <a:pPr algn="ctr"/>
            <a:r>
              <a:rPr lang="en-US" sz="4800" b="1" dirty="0" smtClean="0">
                <a:latin typeface="+mn-lt"/>
                <a:ea typeface="MissLawPrimerDotted" panose="02000603000000000000" pitchFamily="2" charset="0"/>
                <a:cs typeface="IrisUPC" pitchFamily="34" charset="-34"/>
              </a:rPr>
              <a:t>Service Learning Project</a:t>
            </a:r>
            <a:endParaRPr lang="en-US" sz="4800" b="1" dirty="0">
              <a:latin typeface="+mn-lt"/>
              <a:ea typeface="MissLawPrimerDotted" panose="02000603000000000000" pitchFamily="2" charset="0"/>
              <a:cs typeface="IrisUPC" pitchFamily="34" charset="-34"/>
            </a:endParaRPr>
          </a:p>
        </p:txBody>
      </p:sp>
    </p:spTree>
    <p:extLst>
      <p:ext uri="{BB962C8B-B14F-4D97-AF65-F5344CB8AC3E}">
        <p14:creationId xmlns:p14="http://schemas.microsoft.com/office/powerpoint/2010/main" val="12388544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1200"/>
            <a:ext cx="8915400" cy="3276600"/>
          </a:xfrm>
        </p:spPr>
        <p:txBody>
          <a:bodyPr>
            <a:noAutofit/>
          </a:bodyPr>
          <a:lstStyle/>
          <a:p>
            <a:r>
              <a:rPr lang="en-US" sz="3600" b="1" dirty="0">
                <a:ea typeface="MissLawPrimerDotted" panose="02000603000000000000" pitchFamily="2" charset="0"/>
              </a:rPr>
              <a:t>Created By:</a:t>
            </a:r>
            <a:br>
              <a:rPr lang="en-US" sz="3600" b="1" dirty="0">
                <a:ea typeface="MissLawPrimerDotted" panose="02000603000000000000" pitchFamily="2" charset="0"/>
              </a:rPr>
            </a:br>
            <a:r>
              <a:rPr lang="en-US" sz="3600" b="1" dirty="0">
                <a:ea typeface="MissLawPrimerDotted" panose="02000603000000000000" pitchFamily="2" charset="0"/>
              </a:rPr>
              <a:t>Bynikini M. Frazier </a:t>
            </a:r>
            <a:br>
              <a:rPr lang="en-US" sz="3600" b="1" dirty="0">
                <a:ea typeface="MissLawPrimerDotted" panose="02000603000000000000" pitchFamily="2" charset="0"/>
              </a:rPr>
            </a:br>
            <a:r>
              <a:rPr lang="en-US" sz="3600" b="1" dirty="0">
                <a:ea typeface="MissLawPrimerDotted" panose="02000603000000000000" pitchFamily="2" charset="0"/>
              </a:rPr>
              <a:t>1</a:t>
            </a:r>
            <a:r>
              <a:rPr lang="en-US" sz="3600" b="1" baseline="30000" dirty="0">
                <a:ea typeface="MissLawPrimerDotted" panose="02000603000000000000" pitchFamily="2" charset="0"/>
              </a:rPr>
              <a:t>st</a:t>
            </a:r>
            <a:r>
              <a:rPr lang="en-US" sz="3600" b="1" dirty="0">
                <a:ea typeface="MissLawPrimerDotted" panose="02000603000000000000" pitchFamily="2" charset="0"/>
              </a:rPr>
              <a:t> Grade Teacher </a:t>
            </a:r>
            <a:br>
              <a:rPr lang="en-US" sz="3600" b="1" dirty="0">
                <a:ea typeface="MissLawPrimerDotted" panose="02000603000000000000" pitchFamily="2" charset="0"/>
              </a:rPr>
            </a:br>
            <a:r>
              <a:rPr lang="en-US" sz="3600" b="1" dirty="0">
                <a:ea typeface="MissLawPrimerDotted" panose="02000603000000000000" pitchFamily="2" charset="0"/>
              </a:rPr>
              <a:t>Sarah Mills Hodge Elementary School </a:t>
            </a:r>
            <a:br>
              <a:rPr lang="en-US" sz="3600" b="1" dirty="0">
                <a:ea typeface="MissLawPrimerDotted" panose="02000603000000000000" pitchFamily="2" charset="0"/>
              </a:rPr>
            </a:br>
            <a:r>
              <a:rPr lang="en-US" sz="3600" b="1" dirty="0">
                <a:ea typeface="MissLawPrimerDotted" panose="02000603000000000000" pitchFamily="2" charset="0"/>
              </a:rPr>
              <a:t>Savannah, GA </a:t>
            </a:r>
          </a:p>
        </p:txBody>
      </p:sp>
    </p:spTree>
    <p:extLst>
      <p:ext uri="{BB962C8B-B14F-4D97-AF65-F5344CB8AC3E}">
        <p14:creationId xmlns:p14="http://schemas.microsoft.com/office/powerpoint/2010/main" val="30577305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57200"/>
            <a:ext cx="8534400" cy="758952"/>
          </a:xfrm>
        </p:spPr>
        <p:txBody>
          <a:bodyPr>
            <a:noAutofit/>
          </a:bodyPr>
          <a:lstStyle/>
          <a:p>
            <a:pPr algn="ctr"/>
            <a:r>
              <a:rPr lang="en-US" sz="8000" b="1" dirty="0" smtClean="0">
                <a:ea typeface="MissLawPrimerDotted" panose="02000603000000000000" pitchFamily="2" charset="0"/>
              </a:rPr>
              <a:t>concerned</a:t>
            </a:r>
            <a:endParaRPr lang="en-US" sz="8000" b="1" dirty="0">
              <a:ea typeface="MissLawPrimerDotted" panose="02000603000000000000" pitchFamily="2" charset="0"/>
            </a:endParaRPr>
          </a:p>
        </p:txBody>
      </p:sp>
      <p:pic>
        <p:nvPicPr>
          <p:cNvPr id="4" name="Picture 2" descr="http://ctct.wpengine.com/wp-content/uploads/2012/03/boy-surprised-face.jpg?w=300"/>
          <p:cNvPicPr>
            <a:picLocks noChangeAspect="1" noChangeArrowheads="1"/>
          </p:cNvPicPr>
          <p:nvPr/>
        </p:nvPicPr>
        <p:blipFill>
          <a:blip r:embed="rId3"/>
          <a:srcRect/>
          <a:stretch>
            <a:fillRect/>
          </a:stretch>
        </p:blipFill>
        <p:spPr bwMode="auto">
          <a:xfrm>
            <a:off x="1524000" y="1614196"/>
            <a:ext cx="6172200" cy="4611549"/>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4142420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381000"/>
            <a:ext cx="8534400" cy="758952"/>
          </a:xfrm>
        </p:spPr>
        <p:txBody>
          <a:bodyPr>
            <a:noAutofit/>
          </a:bodyPr>
          <a:lstStyle/>
          <a:p>
            <a:pPr algn="ctr"/>
            <a:r>
              <a:rPr lang="en-US" sz="7200" b="1" dirty="0" smtClean="0">
                <a:ea typeface="MissLawPrimerDotted" panose="02000603000000000000" pitchFamily="2" charset="0"/>
              </a:rPr>
              <a:t>support</a:t>
            </a:r>
            <a:endParaRPr lang="en-US" sz="7200" b="1" dirty="0">
              <a:ea typeface="MissLawPrimerDotted" panose="02000603000000000000" pitchFamily="2" charset="0"/>
            </a:endParaRPr>
          </a:p>
        </p:txBody>
      </p:sp>
      <p:pic>
        <p:nvPicPr>
          <p:cNvPr id="4" name="Picture 2" descr="http://www.concierge.com/images/destinations/destinationguide/latinamerica/brazil/riodejaneiro/riodejaneiro/riodejaneiro_017p.jpg"/>
          <p:cNvPicPr>
            <a:picLocks noChangeAspect="1" noChangeArrowheads="1"/>
          </p:cNvPicPr>
          <p:nvPr/>
        </p:nvPicPr>
        <p:blipFill>
          <a:blip r:embed="rId3"/>
          <a:srcRect/>
          <a:stretch>
            <a:fillRect/>
          </a:stretch>
        </p:blipFill>
        <p:spPr bwMode="auto">
          <a:xfrm>
            <a:off x="1828800" y="1676400"/>
            <a:ext cx="5715000" cy="4511842"/>
          </a:xfrm>
          <a:prstGeom prst="rect">
            <a:avLst/>
          </a:prstGeom>
          <a:noFill/>
        </p:spPr>
      </p:pic>
    </p:spTree>
    <p:extLst>
      <p:ext uri="{BB962C8B-B14F-4D97-AF65-F5344CB8AC3E}">
        <p14:creationId xmlns:p14="http://schemas.microsoft.com/office/powerpoint/2010/main" val="26180205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11500" b="1" dirty="0" smtClean="0">
                <a:latin typeface="MissLawPrimerDotted" panose="02000603000000000000" pitchFamily="2" charset="0"/>
                <a:ea typeface="MissLawPrimerDotted" panose="02000603000000000000" pitchFamily="2" charset="0"/>
              </a:rPr>
              <a:t/>
            </a:r>
            <a:br>
              <a:rPr lang="en-US" sz="11500" b="1" dirty="0" smtClean="0">
                <a:latin typeface="MissLawPrimerDotted" panose="02000603000000000000" pitchFamily="2" charset="0"/>
                <a:ea typeface="MissLawPrimerDotted" panose="02000603000000000000" pitchFamily="2" charset="0"/>
              </a:rPr>
            </a:br>
            <a:r>
              <a:rPr lang="en-US" sz="11500" b="1" dirty="0">
                <a:latin typeface="MissLawPrimerDotted" panose="02000603000000000000" pitchFamily="2" charset="0"/>
                <a:ea typeface="MissLawPrimerDotted" panose="02000603000000000000" pitchFamily="2" charset="0"/>
              </a:rPr>
              <a:t/>
            </a:r>
            <a:br>
              <a:rPr lang="en-US" sz="11500" b="1" dirty="0">
                <a:latin typeface="MissLawPrimerDotted" panose="02000603000000000000" pitchFamily="2" charset="0"/>
                <a:ea typeface="MissLawPrimerDotted" panose="02000603000000000000" pitchFamily="2" charset="0"/>
              </a:rPr>
            </a:br>
            <a:r>
              <a:rPr lang="en-US" sz="11500" b="1" dirty="0" smtClean="0">
                <a:latin typeface="MissLawPrimerDotted" panose="02000603000000000000" pitchFamily="2" charset="0"/>
                <a:ea typeface="MissLawPrimerDotted" panose="02000603000000000000" pitchFamily="2" charset="0"/>
              </a:rPr>
              <a:t/>
            </a:r>
            <a:br>
              <a:rPr lang="en-US" sz="11500" b="1" dirty="0" smtClean="0">
                <a:latin typeface="MissLawPrimerDotted" panose="02000603000000000000" pitchFamily="2" charset="0"/>
                <a:ea typeface="MissLawPrimerDotted" panose="02000603000000000000" pitchFamily="2" charset="0"/>
              </a:rPr>
            </a:br>
            <a:endParaRPr lang="en-US" sz="11500" b="1" dirty="0">
              <a:latin typeface="MissLawPrimerDotted" panose="02000603000000000000" pitchFamily="2" charset="0"/>
              <a:ea typeface="MissLawPrimerDotted" panose="02000603000000000000" pitchFamily="2" charset="0"/>
            </a:endParaRPr>
          </a:p>
        </p:txBody>
      </p:sp>
      <p:sp>
        <p:nvSpPr>
          <p:cNvPr id="4" name="AutoShape 2" descr="data:image/jpeg;base64,/9j/4AAQSkZJRgABAQAAAQABAAD/2wBDAAkGBwgHBgkIBwgKCgkLDRYPDQwMDRsUFRAWIB0iIiAdHx8kKDQsJCYxJx8fLT0tMTU3Ojo6Iys/RD84QzQ5Ojf/2wBDAQoKCg0MDRoPDxo3JR8lNzc3Nzc3Nzc3Nzc3Nzc3Nzc3Nzc3Nzc3Nzc3Nzc3Nzc3Nzc3Nzc3Nzc3Nzc3Nzc3Nzf/wAARCACyARsDASIAAhEBAxEB/8QAGwAAAgMBAQEAAAAAAAAAAAAAAwQAAgUBBgf/xAA2EAABBAECBQMCBAYBBQEAAAABAAIDESEEMQUSQVFhEyKBBnEyQpGhFCNSscHR4QcVQ2Lw8f/EABkBAAMBAQEAAAAAAAAAAAAAAAABAgMEBf/EACERAQEBAQEBAAMBAAMBAAAAAAABEQIDIRIxQVETIjJx/9oADAMBAAIRAxEAPwD5yGNePbXleh4Fxt8LRpte4mIYZKd2+D48rysMw2Jweydhp5AOb3yvJ75/16nHWXY+iAgixnyuELzfB+Ju0vLFJboOg6s+3jwvSMc2RgcxwLSLBHVYOqXUFqBpJFWrNbaK2MDZBqsjAeTfT90TACrlpu7Vr5si0ycPLuQcKj+U9/CIR7bG/elWuUVlABEYcd/hUlaQeXCYaCHWAo4cyRkiC3bdWhy7GSmfS5hQCjYeUWBlAcaSVQkhxCYa09QrCP3GwPhPATdd7mj+6G9p2GfCeIo8pFeaVTFnsSkCdEMIcCfHUIXKa2Kf9Kze1dVRwJbykXncFGEUzZyR9wuNiBBux2KaEeDYz0VTCe3RGAry2KxgLnJnP6pn0nHHdW9Eh236JYCz4qI5XUitAqqye6J6WPeSR4CO2ECjt1CeAlIKCGYzyF22ao9VocjXEcoo3uQuen3yjDZbo/Fqr219k66JvKckEeKQTHjukRItF70VVzSAmjCXEBrST0AytTScIfLGx2oPIwbgbok0sYkGnl1MnpwsLnfsPuteDhselaHuIfL3IwPstTli0sRZE0Brd+lrN1eq5GO5SST+G80VWYYks4A9tA3ylB9cd6+VlTazneHNPuJ2C4ZxeTn7paNfOIZRQzlPwThu5tYrHcqM2Ug4K9Tvz15fPePT6SUkWMmqGdlu8M1ckFUQWO3YT+68TodcY35yCdl6HS6hnKxzXUD0FYXB6+d5rs8vSV7bS6iKcHkNEbtO4TAcbXltNqWuc0h5DxsWrbg1D6qXf+obLLXRLp42avC6KGLtAEgcNwR4RYWEkHf7JhcNsjPwVcxDrt4RWRgIwjaRRCeAr6Y/KPlcMLuXbom/Sa04VDGSSQ74TwF2x3taIIxeyO2MEW1XY1GAsIjSs2LewfCbZGCrelnCeDSJgs9bUdCCayCBun+R19CqmAk7WUYWkPRwcD7hCEDea6vytQRONYC4YiL5QK8BL8T1nuY0WA075wp6AIF5pNmNxOASiNiN3yn+yMGkG6fYHal3+HrYfCf9LAofqhOj95Ix5CMGlDBZ8+VV8LzHRNFPGMmjZB70qugL2kNsG/zIwazxp3NfzB7iPKsIHDpgp9ml5B7n5B6K4jiAyDfko/EawnR3JVXnYJmHhcknukpjB8laT5GRtPpta3vXVI6nXlo5QbNpZJ+wahj0ulaORrSepuyfuhanWt5Tyn2jt2WTNM92QQflAcXenTiQCLSvQH1WqJhNOPlZGplc4howOndMgHfPu/ZcbpS+QnJAF2pFIQREv2JAz9kT0QcvblakcDWNB+ThVbESLoZQWPkXJlcojK9Vxb6S1WmuTRn+Jj/pAp4H26/H6LzzonAlrmkOBogiiF6vPpz1NjzOvO836A2xfhOaPWPhcBZpA5cfKqBRtPqTqZSls/T0fD+IkStOK7L0ul4lHy05zebta8Dp3Fnwm2610bmutcffj9+Orj2yfXvY9S13az1Cfg1hjw19jzleH03Ei9ocflaen4k4jbdc95vLoncr2DeI5ssBPhMw69mLidt0NrycWu5T7jjwm4+Jx0ASEflV7HqfXilrlf8ABwVwgjqd+ywGa9pNc2EccQayuV9Un+QbjAayVezVBZEPFHk24Nc39CnGcThOC1wPwqlhHWkiqI3Ro6NXueiSZxPRXRlDT2cE7ppYtQLhe14H9J2VQqZbG07kKrohYDV0c7TW6MzlNWc/dXiQvTA8BUdG1wy4pvlCDqHQ6dvPO8RtO3N1KLBobYmgYda6YwQlZOJaZrS4Wex2XBxJhaCwNAPWkt5PKZMZGSaHVDLY7yQVm6niBLcWkm6yYuJIKi9Q5G66WNpA3Q5dUG7UsozuOc+VR0hrBSvR4bl1ZcSRslv4mr5jshZebAwqPaLv+ym2mtNqsEi6++UjI4SZFHuiTDGBd90u4ll2pod5wGGiBkDCsYnScp36IYouaSbN4CYY8Aho/dIJFGGyHwbCLIWMFnAo2VIiI2hzhZrYJfVOEh9zrHRoGEwDPrmgcjBzX1S51+ov2lgHQcgUljF7fqqemkGue4Gyz+JcK0XEQRqYrk6SNw4fP+0851Gs0qiicGif2VS2X4LJfleC4z9MavREywD14NyWj3AeQsJrfeQTS+uCqsg0F5v6k+nWa1rtTw4BmpAss2En27FdPn7/AM6cvp4f3l4mQhrh2pCLjavLzMdyyNLXtwQ4UQUNgLiuqfpy0zpZC0gWtbTSEfhJKy4YshammIYLPRc/rjbz08HuIolTn5TSFLqWiPH/AOpNs0krqG655za2vUjYikcThxTMbJXiwSfuVjt9Zhsd+y9BwP1tQ4WBQ7qLMXzdGh0mq5Paa+UzDptYw+5pOV6vhvDDKwOfTW9ytZnCYKoOBVTztXepHzTWxaouI2b2oWuwz6nQTMljkc1w6/4XvtVwZjyeVoPmlkcS4E+VhAaB5pK8dQbK1OA8Th4rpyRTZ2Yez/IWr6Y2peM4dw06d3LA5/PzgkjHKQvWRamcMMRAdIADz+PsteOtn1PUoPFdczh2mfIQ57gMMB/v2C8LqtZq+KawPc8kA4A2A8L0nEtM+WOaOezzmyT1RuCfTzY6fy/BUdfl3cV8k1k6fh80zGgl2K6rW03CJTQOy9Pp9BE38QFp4MgYKAsrXnw/1n17Z+nl28HAbkJabhrYySHfC9e50JB9qzNadPylwN0n15SQc+lt+vLzQhoxSWIB3CNxCcFzgwUL32SPqFwwVz1saZykYK69jawlBKWko8MzX13CQCeyzWyWkjF2AO1dlpSkAc1LOfK1ziOpN2lQUJ97ehugE/BpuZvO8UTtfZV4dphqHmd7f5bTTQfzFaTxhEgKPYwN9vzaVkAIwnJQUtIEGUeh0OyO8WgndIjj+XY4cNsqraB9yK+IE9VUN5BZAOdkzWJFEuG3jdEY0dtwhWXOI2HlGb4ygPPfVH043ikT9RpWgaxgxX/lHY+exXgYWenK5j2kOBILTggr7JHdnp2Xl/rL6eOoviOhjBna3+dG384H5h5H7ro8vTJ+Nc3t5b/2jyPI1lVVqhnq62S3rHlN0UMyEracf6571/jS01TggnI2R4ovTlGKz2WXpZHMksFa8UglcCLWfpLz/wDGnFlb+k0jdQASG5GVv8M0I03uAwDt3Wf9Ox+oB1AXs9Bo2TaiGMttu7vsFz8za6pkmtXg0DodI2efMjxbQfyt6LQE912QZXe7wq7nAXXPkyMb9+03zRyCnNFKp0gf+F4I7OQm4GEVryFXy/tGWfoAcLa2T1GlrXda2P3TTNHE0d3Xd/4U9QnqoHFEkgt6rjuHwufzvAPYdAjiNkbaFAeEIvcEN0h6fun8hfavI+rA2Sz5zfVWc6wUBwGFNq+ZEE7u+ErrXPjIIFxy7HseyIR7u6vOz1dHI12KFg9qUX7Fz5XltfpyHE1ucpF4LT0A8FbesjJCyJWgP2z2XN1PraF3g9CpCS0DyimP+mlUx+2ypCPkOQT36pZmndqZxCw5dkuH5R1VXc75ORjS5zjQpbui0o00VGi934nf4RJoEZG2KNscYprRQVJBhFO6HIa6KwVkbulpAbTD3XaWe7uppl5Ag0jPOfCFakmgDa5yg9FwGj/hXCZpygqzWgG1UBXbd4KAOyuwtW5fcKr7KrUZotUT599c/TY0zncT0Daicf58bRhhP5h4PVeOYC7AC+5ywMnjkjmaJI5GlrmnYg9F8o+ouDP4FxB0Rt0DxzQyEfib/sbH/ldXn6fMrk9vPL+UYwY4Pqk/on8pAKV9QNe0nqd0UkMfvhV39mMufn1776YkoCzuvoHBiP4nO5YaXyv6c1VFote/0OrdHJFK03yG67jqFy8X8enb/wCuXp5B7lwBEaWTxsliNseLCnJRwunGOutV2gKoGyLGAcqom10NPRd5UVoBXaBFWqxGgFt9UNwTLgCMILhnKVipQCKQn1vSO4dsoThairgHLZIXdU4RaUgn3P8AaP8AKPGwZc7AGSeyx9VqxIXym6/CwFT1ci59pPVycgIWY6nGzSY1Vv7n7LOmkLMnDVzWtjbQGjmO1JaaYBrmgguvoimSxHnFWVNDpxPM6Zw9l2B3KQW4XpDEPWlFyu2v8oWk0d1UCqJXSa2KqfA44AbpaQo0pISsjhdYSoUfgEEJSRwAJIR5HFKynB/spoLPkJOQhl3/ANa7ILKEWpBrta1pJpdBsX3XHO5Wi/3XBLvYx4TMQfqusaea8/ZDElYokq3qENvN+EAyHULVmzO/I35pLMkId0onqnIi0N9oTIWHnkd7uYD9Ev8AUPBYuN8MfpnU2VvuhkP5Xf6Ox/4TjD0R2EgbdcLSfCs34+GanRy6XXHS6uMxyxPpzXIcsMx1Jb+W19G/6kcG/iINPxSAfzInCOaurCcH4OPlebj0LtQ1roxlppwWt9cyuT/i+4twZj4uV113XteHTc7GiysHR6QRt5bFf2WvoGGAAk4K5d266uZkx7H6f1gZK3STVyyH2eD2+V6J0IGwXg4pQQOoC3NBxySCmz3NF3/M3/a6fP0kmVn6edt3lt+nR6rrQAcFEhlh1cIm07w+M9R/Y+VAwgroxz66FKzldAoVdLhx1wmTjuxVH75XSHHyqE2UqqKYs5PwqBuCXEADcnojHljBfI4NYBZJNLD4jrxO7ljsRA4B/N5Kz6s5n1fMvV+LcX1wdCGacOLN3Oqg77LGPPPVWANkyGPnko7J9kDIsEAlY3erreZzMZrdHbbckNVpGygsLcg0F6Pk5weUY6JeTSBruagXdANgleDnTzup07nPjhiHuNNGVqM07YI2xgYaKR49OYZS8st5w3GyI0EP5nD73hTOT0sWkCy35pcc2mhwG+CbTkjhyEEEjqEi94LaZmnWMJ2CASe4HuErIRzEfomnuJxzGx52SspABuj2KimFJTWYFX1SjyT+Ioj3FAcSTlTQE4ZVER2TQ3VDfb9kge5ueTavsoWuDiBttaqMO3CsLcAKFfdMJZF3uiUXEYxe6hwADVqjiSMn29kGNE0c1cwJHVNRX1rzaUh9oGyZY7KcBphyjsfQSgfjdXbJRtVKR2SOLU6d8MzA+ORvK5p6grDH0s6BxdopQReA/f5PVbDH2N03C4uA8qsl/af081Lw+eFh/iYC3/36fqEm8uhvflC96wexzXG2noRazdf9OxTDn0TvRf1YctP+kr5X+D85/Xl9Fqi11E2CVqCcVd/dZ2t4TqNES58TmOG1/hP2KQg1GpfKWOYbBoghZ/YrXqOH8Wl0GpMmlIc11epEdnf6Ple04droOJab1tO6qw9h3aexXzTTNcPdmzm1paLWzaGZuo07uV4w5p2eOxW3n63n5f0z9PKdfZ+3v6IXDsk+GcY0vEmhrT6c9WYnb/B6p4t7Fdcss2OWyy5VcnCDqZI9NC6Wd/IwfqfAQuI8T0+gHK4+pORYjac/PZeX1vEZtZLzSusjDWjZv2WffpOfn9aced6+/wAE4lxSXVTNY4lkd+yO9vJ8rkTOaga8lAj0vqW5w+T0RXOkjPJC3mdWFz7bdrpySZDrAIxjdXbZNu/Rd08TmxtfNXOenZdeetK0OOnocjMAdQhOLnOoE5XKBt15JXWtzk7INZpe0U42UKV17ZVnuPVKzOo52U2nFZ5bYScUd90mX3Zd23pXndzAgXnoUqHZ6Z6KLVLONDdAkvtYRZC2rztaA84ObI3pTQE6yQNh3SrzVg7ph0hy0Vt+iXomzzZG9KaAxy4tx/TZVvzXhWcACAN1xtFoJu/ugG7OwKK020bWqVXXKjMDfdMLvHMBmsqoFkK3S1zYWgCMwAERrqQAaOyux1nqPugzIf0vHW0Rj6PT9EuxwRWu77JkejI3tHjlo9VntNf4TDcEVflXKMa8ElndNRu2zYWTFJyn3G/KZjn73S1nTOxpDle2nU5vUEWsjiX07pdS71dKGwTb7HlPx0+E6yYYpX9fOcqrnU+pyz9PKv08+klMGoZTh2yHeQeqHM0Pj/luB8L1czY9THyTNDhuMZB7gryvG9P/ANt1MeoJcYpDXOB17Hz56rDrjP005639lmagscA40R1HRei4d9STRQyQyv8AVfy3G927fv3WLyabiLfTga6Kf+kjJ8hKM0moZqzHR9raIrz/AMJc9dc/Ydk6/bQl1L5HvLLc5xtzzuSmOHaV28ndMaPQhga6QVjbqndJDzzc72n0xtfUqpzbfotwcae4+UYB3Ks3TwREO5RzDqUZx6X02QJncpBJ3WuSMvtWkcDdhLSHGFbm57usIUjxWCClaqQEmjYJz0td5xv80hvdugukrANLPV4O+Q5yk5nOO2flT1CTnKo91iwptPARzE9lRwBOSiOP6oRd3SAUpDdj1Q5JAGVtZ69UV5BOUtIBuOuKKkw3nlcaFeULAAN5O6MxmMu+FV7KLbFhIir2f0kknbsEMzSNJaCQAUxIAG00589EIC8+o79UBobXebC5zADa1dw9uUJxJTC3OO3wu+oK2Q991AEtAoeCTSr7gcKmVASE9BhjrGUVh85SoffSkRj7P7oM6HY8JnTONmyVnsf069U3C4AAgFVKR9pzeTjois8nP3SrJQ0ZxajXi7B/VVpY0ObYC1drs5SbX+URr1WlhxrvK5O1k0TopWB8bhRBFgpdryrh3cqtLGTruGQ+kIqcP6JRuPGOqT4CzisPEp2SyjUMc0OEk1uc3pv9l6OwQQao9CuscI3l8YDSdzW/6qfx+7D0aKJzW802XO2vcj7dkYuxRBQWylxJc4ucepRS4UCtIhRx8D5Uk5asj4CjnDcLjyC1AJah3KCBkE7EJb1qBFBMal3Ni8DykJnAD22D+qy6rSLPlCXeTeAq3fRUv3ElRpiFxI7Ib3OHU0u8xpCfLgkFIIHHsVSR3QYVDKCTaDJJzHF0kbkrjzYKC4nqVY5KqRaRONdWwXS8lUIyuZtAR+QgEOvc/CYGVUtzuEA591XyrKuyYcUU2UQEKqrHK51SDrbV2AYVAayrA5TgHaeiZieKAwEm1yK05FFBmQ/JHNg90Vj0m1xvfKK1wT0Ho5LxSKDSSjk+yKZTZF4VaWHGuxhXD+6TbJi10TYVaWHefFKF42CT9ZQzWjRhxrzeEyx9i76LNbIexR43UBd+U5SsOlwPQUgySACgbQnSbkdUF7zvdp3opHJTaVkIvuryPoffylnvys7VxHda6oTiQfCtzjNndDc5IBul9pCFzgA0ukd1Qijak3HEVXVBcMXau4dVRzf7JUnBkqDGbUo+bXawgKOJKlE9VCKXCUBK3VbC7YKrdIBwbKf6UUTCvdcKiiAgXfzKKJBzqrdVFE4F2bFGGwUUQbo6K52CiiAs1FHRRRUQpUOyiiAjd0diiicAn5fldb+EqKKicQZPxKKJUQGbcJZ6iimmo3dUP468KKKTVd+FUf8AhP3UUQASoVFEEr+Vd6KKJBV+DhVdsoogBdFZRRAf/9k=">
            <a:hlinkClick r:id="rId3"/>
          </p:cNvPr>
          <p:cNvSpPr>
            <a:spLocks noChangeAspect="1" noChangeArrowheads="1"/>
          </p:cNvSpPr>
          <p:nvPr/>
        </p:nvSpPr>
        <p:spPr bwMode="auto">
          <a:xfrm>
            <a:off x="1388205" y="-132135"/>
            <a:ext cx="6477000" cy="4076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sz="8000" b="1" dirty="0">
                <a:solidFill>
                  <a:srgbClr val="7B9899"/>
                </a:solidFill>
                <a:latin typeface="+mj-lt"/>
                <a:ea typeface="MissLawPrimerDotted" panose="02000603000000000000" pitchFamily="2" charset="0"/>
              </a:rPr>
              <a:t>compassion</a:t>
            </a:r>
            <a:endParaRPr lang="en-US" sz="8000" dirty="0">
              <a:solidFill>
                <a:srgbClr val="7B9899"/>
              </a:solidFill>
              <a:latin typeface="+mj-lt"/>
            </a:endParaRPr>
          </a:p>
        </p:txBody>
      </p:sp>
      <p:sp>
        <p:nvSpPr>
          <p:cNvPr id="6" name="AutoShape 6" descr="data:image/jpeg;base64,/9j/4AAQSkZJRgABAQAAAQABAAD/2wBDAAkGBwgHBgkIBwgKCgkLDRYPDQwMDRsUFRAWIB0iIiAdHx8kKDQsJCYxJx8fLT0tMTU3Ojo6Iys/RD84QzQ5Ojf/2wBDAQoKCg0MDRoPDxo3JR8lNzc3Nzc3Nzc3Nzc3Nzc3Nzc3Nzc3Nzc3Nzc3Nzc3Nzc3Nzc3Nzc3Nzc3Nzc3Nzc3Nzf/wAARCACyARsDASIAAhEBAxEB/8QAGwAAAgMBAQEAAAAAAAAAAAAAAwQAAgUBBgf/xAA2EAABBAECBQMCBAYBBQEAAAABAAIDESEEMQUSQVFhEyKBBnEyQpGhFCNSscHR4QcVQ2Lw8f/EABkBAAMBAQEAAAAAAAAAAAAAAAABAgMEBf/EACERAQEBAQEBAAMBAAMBAAAAAAABEQIDIRIxQVETIjJx/9oADAMBAAIRAxEAPwD5yGNePbXleh4Fxt8LRpte4mIYZKd2+D48rysMw2Jweydhp5AOb3yvJ75/16nHWXY+iAgixnyuELzfB+Ju0vLFJboOg6s+3jwvSMc2RgcxwLSLBHVYOqXUFqBpJFWrNbaK2MDZBqsjAeTfT90TACrlpu7Vr5si0ycPLuQcKj+U9/CIR7bG/elWuUVlABEYcd/hUlaQeXCYaCHWAo4cyRkiC3bdWhy7GSmfS5hQCjYeUWBlAcaSVQkhxCYa09QrCP3GwPhPATdd7mj+6G9p2GfCeIo8pFeaVTFnsSkCdEMIcCfHUIXKa2Kf9Kze1dVRwJbykXncFGEUzZyR9wuNiBBux2KaEeDYz0VTCe3RGAry2KxgLnJnP6pn0nHHdW9Eh236JYCz4qI5XUitAqqye6J6WPeSR4CO2ECjt1CeAlIKCGYzyF22ao9VocjXEcoo3uQuen3yjDZbo/Fqr219k66JvKckEeKQTHjukRItF70VVzSAmjCXEBrST0AytTScIfLGx2oPIwbgbok0sYkGnl1MnpwsLnfsPuteDhselaHuIfL3IwPstTli0sRZE0Brd+lrN1eq5GO5SST+G80VWYYks4A9tA3ylB9cd6+VlTazneHNPuJ2C4ZxeTn7paNfOIZRQzlPwThu5tYrHcqM2Ug4K9Tvz15fPePT6SUkWMmqGdlu8M1ckFUQWO3YT+68TodcY35yCdl6HS6hnKxzXUD0FYXB6+d5rs8vSV7bS6iKcHkNEbtO4TAcbXltNqWuc0h5DxsWrbg1D6qXf+obLLXRLp42avC6KGLtAEgcNwR4RYWEkHf7JhcNsjPwVcxDrt4RWRgIwjaRRCeAr6Y/KPlcMLuXbom/Sa04VDGSSQ74TwF2x3taIIxeyO2MEW1XY1GAsIjSs2LewfCbZGCrelnCeDSJgs9bUdCCayCBun+R19CqmAk7WUYWkPRwcD7hCEDea6vytQRONYC4YiL5QK8BL8T1nuY0WA075wp6AIF5pNmNxOASiNiN3yn+yMGkG6fYHal3+HrYfCf9LAofqhOj95Ix5CMGlDBZ8+VV8LzHRNFPGMmjZB70qugL2kNsG/zIwazxp3NfzB7iPKsIHDpgp9ml5B7n5B6K4jiAyDfko/EawnR3JVXnYJmHhcknukpjB8laT5GRtPpta3vXVI6nXlo5QbNpZJ+wahj0ulaORrSepuyfuhanWt5Tyn2jt2WTNM92QQflAcXenTiQCLSvQH1WqJhNOPlZGplc4howOndMgHfPu/ZcbpS+QnJAF2pFIQREv2JAz9kT0QcvblakcDWNB+ThVbESLoZQWPkXJlcojK9Vxb6S1WmuTRn+Jj/pAp4H26/H6LzzonAlrmkOBogiiF6vPpz1NjzOvO836A2xfhOaPWPhcBZpA5cfKqBRtPqTqZSls/T0fD+IkStOK7L0ul4lHy05zebta8Dp3Fnwm2610bmutcffj9+Orj2yfXvY9S13az1Cfg1hjw19jzleH03Ei9ocflaen4k4jbdc95vLoncr2DeI5ssBPhMw69mLidt0NrycWu5T7jjwm4+Jx0ASEflV7HqfXilrlf8ABwVwgjqd+ywGa9pNc2EccQayuV9Un+QbjAayVezVBZEPFHk24Nc39CnGcThOC1wPwqlhHWkiqI3Ro6NXueiSZxPRXRlDT2cE7ppYtQLhe14H9J2VQqZbG07kKrohYDV0c7TW6MzlNWc/dXiQvTA8BUdG1wy4pvlCDqHQ6dvPO8RtO3N1KLBobYmgYda6YwQlZOJaZrS4Wex2XBxJhaCwNAPWkt5PKZMZGSaHVDLY7yQVm6niBLcWkm6yYuJIKi9Q5G66WNpA3Q5dUG7UsozuOc+VR0hrBSvR4bl1ZcSRslv4mr5jshZebAwqPaLv+ym2mtNqsEi6++UjI4SZFHuiTDGBd90u4ll2pod5wGGiBkDCsYnScp36IYouaSbN4CYY8Aho/dIJFGGyHwbCLIWMFnAo2VIiI2hzhZrYJfVOEh9zrHRoGEwDPrmgcjBzX1S51+ov2lgHQcgUljF7fqqemkGue4Gyz+JcK0XEQRqYrk6SNw4fP+0851Gs0qiicGif2VS2X4LJfleC4z9MavREywD14NyWj3AeQsJrfeQTS+uCqsg0F5v6k+nWa1rtTw4BmpAss2En27FdPn7/AM6cvp4f3l4mQhrh2pCLjavLzMdyyNLXtwQ4UQUNgLiuqfpy0zpZC0gWtbTSEfhJKy4YshammIYLPRc/rjbz08HuIolTn5TSFLqWiPH/AOpNs0krqG655za2vUjYikcThxTMbJXiwSfuVjt9Zhsd+y9BwP1tQ4WBQ7qLMXzdGh0mq5Paa+UzDptYw+5pOV6vhvDDKwOfTW9ytZnCYKoOBVTztXepHzTWxaouI2b2oWuwz6nQTMljkc1w6/4XvtVwZjyeVoPmlkcS4E+VhAaB5pK8dQbK1OA8Th4rpyRTZ2Yez/IWr6Y2peM4dw06d3LA5/PzgkjHKQvWRamcMMRAdIADz+PsteOtn1PUoPFdczh2mfIQ57gMMB/v2C8LqtZq+KawPc8kA4A2A8L0nEtM+WOaOezzmyT1RuCfTzY6fy/BUdfl3cV8k1k6fh80zGgl2K6rW03CJTQOy9Pp9BE38QFp4MgYKAsrXnw/1n17Z+nl28HAbkJabhrYySHfC9e50JB9qzNadPylwN0n15SQc+lt+vLzQhoxSWIB3CNxCcFzgwUL32SPqFwwVz1saZykYK69jawlBKWko8MzX13CQCeyzWyWkjF2AO1dlpSkAc1LOfK1ziOpN2lQUJ97ehugE/BpuZvO8UTtfZV4dphqHmd7f5bTTQfzFaTxhEgKPYwN9vzaVkAIwnJQUtIEGUeh0OyO8WgndIjj+XY4cNsqraB9yK+IE9VUN5BZAOdkzWJFEuG3jdEY0dtwhWXOI2HlGb4ygPPfVH043ikT9RpWgaxgxX/lHY+exXgYWenK5j2kOBILTggr7JHdnp2Xl/rL6eOoviOhjBna3+dG384H5h5H7ro8vTJ+Nc3t5b/2jyPI1lVVqhnq62S3rHlN0UMyEracf6571/jS01TggnI2R4ovTlGKz2WXpZHMksFa8UglcCLWfpLz/wDGnFlb+k0jdQASG5GVv8M0I03uAwDt3Wf9Ox+oB1AXs9Bo2TaiGMttu7vsFz8za6pkmtXg0DodI2efMjxbQfyt6LQE912QZXe7wq7nAXXPkyMb9+03zRyCnNFKp0gf+F4I7OQm4GEVryFXy/tGWfoAcLa2T1GlrXda2P3TTNHE0d3Xd/4U9QnqoHFEkgt6rjuHwufzvAPYdAjiNkbaFAeEIvcEN0h6fun8hfavI+rA2Sz5zfVWc6wUBwGFNq+ZEE7u+ErrXPjIIFxy7HseyIR7u6vOz1dHI12KFg9qUX7Fz5XltfpyHE1ucpF4LT0A8FbesjJCyJWgP2z2XN1PraF3g9CpCS0DyimP+mlUx+2ypCPkOQT36pZmndqZxCw5dkuH5R1VXc75ORjS5zjQpbui0o00VGi934nf4RJoEZG2KNscYprRQVJBhFO6HIa6KwVkbulpAbTD3XaWe7uppl5Ag0jPOfCFakmgDa5yg9FwGj/hXCZpygqzWgG1UBXbd4KAOyuwtW5fcKr7KrUZotUT599c/TY0zncT0Daicf58bRhhP5h4PVeOYC7AC+5ywMnjkjmaJI5GlrmnYg9F8o+ouDP4FxB0Rt0DxzQyEfib/sbH/ldXn6fMrk9vPL+UYwY4Pqk/on8pAKV9QNe0nqd0UkMfvhV39mMufn1776YkoCzuvoHBiP4nO5YaXyv6c1VFote/0OrdHJFK03yG67jqFy8X8enb/wCuXp5B7lwBEaWTxsliNseLCnJRwunGOutV2gKoGyLGAcqom10NPRd5UVoBXaBFWqxGgFt9UNwTLgCMILhnKVipQCKQn1vSO4dsoThairgHLZIXdU4RaUgn3P8AaP8AKPGwZc7AGSeyx9VqxIXym6/CwFT1ci59pPVycgIWY6nGzSY1Vv7n7LOmkLMnDVzWtjbQGjmO1JaaYBrmgguvoimSxHnFWVNDpxPM6Zw9l2B3KQW4XpDEPWlFyu2v8oWk0d1UCqJXSa2KqfA44AbpaQo0pISsjhdYSoUfgEEJSRwAJIR5HFKynB/spoLPkJOQhl3/ANa7ILKEWpBrta1pJpdBsX3XHO5Wi/3XBLvYx4TMQfqusaea8/ZDElYokq3qENvN+EAyHULVmzO/I35pLMkId0onqnIi0N9oTIWHnkd7uYD9Ev8AUPBYuN8MfpnU2VvuhkP5Xf6Ox/4TjD0R2EgbdcLSfCs34+GanRy6XXHS6uMxyxPpzXIcsMx1Jb+W19G/6kcG/iINPxSAfzInCOaurCcH4OPlebj0LtQ1roxlppwWt9cyuT/i+4twZj4uV113XteHTc7GiysHR6QRt5bFf2WvoGGAAk4K5d266uZkx7H6f1gZK3STVyyH2eD2+V6J0IGwXg4pQQOoC3NBxySCmz3NF3/M3/a6fP0kmVn6edt3lt+nR6rrQAcFEhlh1cIm07w+M9R/Y+VAwgroxz66FKzldAoVdLhx1wmTjuxVH75XSHHyqE2UqqKYs5PwqBuCXEADcnojHljBfI4NYBZJNLD4jrxO7ljsRA4B/N5Kz6s5n1fMvV+LcX1wdCGacOLN3Oqg77LGPPPVWANkyGPnko7J9kDIsEAlY3erreZzMZrdHbbckNVpGygsLcg0F6Pk5weUY6JeTSBruagXdANgleDnTzup07nPjhiHuNNGVqM07YI2xgYaKR49OYZS8st5w3GyI0EP5nD73hTOT0sWkCy35pcc2mhwG+CbTkjhyEEEjqEi94LaZmnWMJ2CASe4HuErIRzEfomnuJxzGx52SspABuj2KimFJTWYFX1SjyT+Ioj3FAcSTlTQE4ZVER2TQ3VDfb9kge5ueTavsoWuDiBttaqMO3CsLcAKFfdMJZF3uiUXEYxe6hwADVqjiSMn29kGNE0c1cwJHVNRX1rzaUh9oGyZY7KcBphyjsfQSgfjdXbJRtVKR2SOLU6d8MzA+ORvK5p6grDH0s6BxdopQReA/f5PVbDH2N03C4uA8qsl/af081Lw+eFh/iYC3/36fqEm8uhvflC96wexzXG2noRazdf9OxTDn0TvRf1YctP+kr5X+D85/Xl9Fqi11E2CVqCcVd/dZ2t4TqNES58TmOG1/hP2KQg1GpfKWOYbBoghZ/YrXqOH8Wl0GpMmlIc11epEdnf6Ple04droOJab1tO6qw9h3aexXzTTNcPdmzm1paLWzaGZuo07uV4w5p2eOxW3n63n5f0z9PKdfZ+3v6IXDsk+GcY0vEmhrT6c9WYnb/B6p4t7Fdcss2OWyy5VcnCDqZI9NC6Wd/IwfqfAQuI8T0+gHK4+pORYjac/PZeX1vEZtZLzSusjDWjZv2WffpOfn9aced6+/wAE4lxSXVTNY4lkd+yO9vJ8rkTOaga8lAj0vqW5w+T0RXOkjPJC3mdWFz7bdrpySZDrAIxjdXbZNu/Rd08TmxtfNXOenZdeetK0OOnocjMAdQhOLnOoE5XKBt15JXWtzk7INZpe0U42UKV17ZVnuPVKzOo52U2nFZ5bYScUd90mX3Zd23pXndzAgXnoUqHZ6Z6KLVLONDdAkvtYRZC2rztaA84ObI3pTQE6yQNh3SrzVg7ph0hy0Vt+iXomzzZG9KaAxy4tx/TZVvzXhWcACAN1xtFoJu/ugG7OwKK020bWqVXXKjMDfdMLvHMBmsqoFkK3S1zYWgCMwAERrqQAaOyux1nqPugzIf0vHW0Rj6PT9EuxwRWu77JkejI3tHjlo9VntNf4TDcEVflXKMa8ElndNRu2zYWTFJyn3G/KZjn73S1nTOxpDle2nU5vUEWsjiX07pdS71dKGwTb7HlPx0+E6yYYpX9fOcqrnU+pyz9PKv08+klMGoZTh2yHeQeqHM0Pj/luB8L1czY9THyTNDhuMZB7gryvG9P/ANt1MeoJcYpDXOB17Hz56rDrjP005639lmagscA40R1HRei4d9STRQyQyv8AVfy3G927fv3WLyabiLfTga6Kf+kjJ8hKM0moZqzHR9raIrz/AMJc9dc/Ydk6/bQl1L5HvLLc5xtzzuSmOHaV28ndMaPQhga6QVjbqndJDzzc72n0xtfUqpzbfotwcae4+UYB3Ks3TwREO5RzDqUZx6X02QJncpBJ3WuSMvtWkcDdhLSHGFbm57usIUjxWCClaqQEmjYJz0td5xv80hvdugukrANLPV4O+Q5yk5nOO2flT1CTnKo91iwptPARzE9lRwBOSiOP6oRd3SAUpDdj1Q5JAGVtZ69UV5BOUtIBuOuKKkw3nlcaFeULAAN5O6MxmMu+FV7KLbFhIir2f0kknbsEMzSNJaCQAUxIAG00589EIC8+o79UBobXebC5zADa1dw9uUJxJTC3OO3wu+oK2Q991AEtAoeCTSr7gcKmVASE9BhjrGUVh85SoffSkRj7P7oM6HY8JnTONmyVnsf069U3C4AAgFVKR9pzeTjois8nP3SrJQ0ZxajXi7B/VVpY0ObYC1drs5SbX+URr1WlhxrvK5O1k0TopWB8bhRBFgpdryrh3cqtLGTruGQ+kIqcP6JRuPGOqT4CzisPEp2SyjUMc0OEk1uc3pv9l6OwQQao9CuscI3l8YDSdzW/6qfx+7D0aKJzW802XO2vcj7dkYuxRBQWylxJc4ucepRS4UCtIhRx8D5Uk5asj4CjnDcLjyC1AJah3KCBkE7EJb1qBFBMal3Ni8DykJnAD22D+qy6rSLPlCXeTeAq3fRUv3ElRpiFxI7Ib3OHU0u8xpCfLgkFIIHHsVSR3QYVDKCTaDJJzHF0kbkrjzYKC4nqVY5KqRaRONdWwXS8lUIyuZtAR+QgEOvc/CYGVUtzuEA591XyrKuyYcUU2UQEKqrHK51SDrbV2AYVAayrA5TgHaeiZieKAwEm1yK05FFBmQ/JHNg90Vj0m1xvfKK1wT0Ho5LxSKDSSjk+yKZTZF4VaWHGuxhXD+6TbJi10TYVaWHefFKF42CT9ZQzWjRhxrzeEyx9i76LNbIexR43UBd+U5SsOlwPQUgySACgbQnSbkdUF7zvdp3opHJTaVkIvuryPoffylnvys7VxHda6oTiQfCtzjNndDc5IBul9pCFzgA0ukd1Qijak3HEVXVBcMXau4dVRzf7JUnBkqDGbUo+bXawgKOJKlE9VCKXCUBK3VbC7YKrdIBwbKf6UUTCvdcKiiAgXfzKKJBzqrdVFE4F2bFGGwUUQbo6K52CiiAs1FHRRRUQpUOyiiAjd0diiicAn5fldb+EqKKicQZPxKKJUQGbcJZ6iimmo3dUP468KKKTVd+FUf8AhP3UUQASoVFEEr+Vd6KKJBV+DhVdsoogBdFZRRAf/9k=">
            <a:hlinkClick r:id="rId3"/>
          </p:cNvPr>
          <p:cNvSpPr>
            <a:spLocks noChangeAspect="1" noChangeArrowheads="1"/>
          </p:cNvSpPr>
          <p:nvPr/>
        </p:nvSpPr>
        <p:spPr bwMode="auto">
          <a:xfrm>
            <a:off x="990600" y="2162985"/>
            <a:ext cx="6477000" cy="128428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2221" y="1600200"/>
            <a:ext cx="7268968" cy="45720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80205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81000"/>
            <a:ext cx="8534400" cy="758952"/>
          </a:xfrm>
        </p:spPr>
        <p:txBody>
          <a:bodyPr>
            <a:normAutofit/>
          </a:bodyPr>
          <a:lstStyle/>
          <a:p>
            <a:pPr algn="ctr"/>
            <a:r>
              <a:rPr lang="en-US" sz="3600" b="1" dirty="0" smtClean="0">
                <a:ea typeface="MissLawPrimerDotted" panose="02000603000000000000" pitchFamily="2" charset="0"/>
              </a:rPr>
              <a:t>What does it mean to be homeless?</a:t>
            </a:r>
            <a:endParaRPr lang="en-US" sz="3600" b="1" dirty="0">
              <a:ea typeface="MissLawPrimerDotted" panose="02000603000000000000" pitchFamily="2" charset="0"/>
            </a:endParaRPr>
          </a:p>
        </p:txBody>
      </p:sp>
      <p:sp>
        <p:nvSpPr>
          <p:cNvPr id="5" name="Content Placeholder 4"/>
          <p:cNvSpPr>
            <a:spLocks noGrp="1"/>
          </p:cNvSpPr>
          <p:nvPr>
            <p:ph sz="half" idx="1"/>
          </p:nvPr>
        </p:nvSpPr>
        <p:spPr>
          <a:xfrm>
            <a:off x="533400" y="1981200"/>
            <a:ext cx="3947319" cy="4051301"/>
          </a:xfrm>
        </p:spPr>
        <p:txBody>
          <a:bodyPr>
            <a:noAutofit/>
          </a:bodyPr>
          <a:lstStyle/>
          <a:p>
            <a:r>
              <a:rPr lang="en-US" sz="2800" dirty="0" smtClean="0">
                <a:ea typeface="MissLawPrimerDotted" panose="02000603000000000000" pitchFamily="2" charset="0"/>
              </a:rPr>
              <a:t>A person who is homeless does not have a place to live</a:t>
            </a:r>
            <a:r>
              <a:rPr lang="en-US" sz="2800" dirty="0" smtClean="0">
                <a:ea typeface="MissLawPrimerDotted" panose="02000603000000000000" pitchFamily="2" charset="0"/>
              </a:rPr>
              <a:t>.</a:t>
            </a:r>
          </a:p>
          <a:p>
            <a:pPr marL="0" indent="0">
              <a:buNone/>
            </a:pPr>
            <a:r>
              <a:rPr lang="en-US" sz="2800" dirty="0" smtClean="0">
                <a:ea typeface="MissLawPrimerDotted" panose="02000603000000000000" pitchFamily="2" charset="0"/>
              </a:rPr>
              <a:t> </a:t>
            </a:r>
            <a:endParaRPr lang="en-US" sz="2800" dirty="0">
              <a:ea typeface="MissLawPrimerDotted" panose="02000603000000000000" pitchFamily="2" charset="0"/>
            </a:endParaRPr>
          </a:p>
          <a:p>
            <a:r>
              <a:rPr lang="en-US" sz="2800" dirty="0" smtClean="0">
                <a:ea typeface="MissLawPrimerDotted" panose="02000603000000000000" pitchFamily="2" charset="0"/>
              </a:rPr>
              <a:t>They have to live in a shelter, with other people, or on the street.</a:t>
            </a:r>
            <a:endParaRPr lang="en-US" sz="2800" dirty="0">
              <a:ea typeface="MissLawPrimerDotted" panose="02000603000000000000" pitchFamily="2" charset="0"/>
            </a:endParaRP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10751"/>
          <a:stretch/>
        </p:blipFill>
        <p:spPr bwMode="auto">
          <a:xfrm>
            <a:off x="4959739" y="2286000"/>
            <a:ext cx="3717730" cy="31242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59088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534400" cy="758952"/>
          </a:xfrm>
        </p:spPr>
        <p:txBody>
          <a:bodyPr>
            <a:normAutofit/>
          </a:bodyPr>
          <a:lstStyle/>
          <a:p>
            <a:pPr algn="ctr"/>
            <a:r>
              <a:rPr lang="en-US" sz="3600" b="1" dirty="0" smtClean="0">
                <a:ea typeface="MissLawPrimerDotted" panose="02000603000000000000" pitchFamily="2" charset="0"/>
              </a:rPr>
              <a:t>Can children be homeless?</a:t>
            </a:r>
            <a:endParaRPr lang="en-US" sz="3600" b="1" dirty="0">
              <a:ea typeface="MissLawPrimerDotted" panose="02000603000000000000" pitchFamily="2" charset="0"/>
            </a:endParaRPr>
          </a:p>
        </p:txBody>
      </p:sp>
      <p:sp>
        <p:nvSpPr>
          <p:cNvPr id="5" name="Content Placeholder 4"/>
          <p:cNvSpPr>
            <a:spLocks noGrp="1"/>
          </p:cNvSpPr>
          <p:nvPr>
            <p:ph sz="half" idx="1"/>
          </p:nvPr>
        </p:nvSpPr>
        <p:spPr>
          <a:xfrm>
            <a:off x="513845" y="2005805"/>
            <a:ext cx="3947319" cy="4051301"/>
          </a:xfrm>
        </p:spPr>
        <p:txBody>
          <a:bodyPr>
            <a:noAutofit/>
          </a:bodyPr>
          <a:lstStyle/>
          <a:p>
            <a:r>
              <a:rPr lang="en-US" sz="2800" dirty="0" smtClean="0">
                <a:latin typeface="+mj-lt"/>
                <a:ea typeface="MissLawPrimerDotted" panose="02000603000000000000" pitchFamily="2" charset="0"/>
              </a:rPr>
              <a:t>Children can be homeless. </a:t>
            </a:r>
            <a:endParaRPr lang="en-US" sz="2800" dirty="0" smtClean="0">
              <a:latin typeface="+mj-lt"/>
              <a:ea typeface="MissLawPrimerDotted" panose="02000603000000000000" pitchFamily="2" charset="0"/>
            </a:endParaRPr>
          </a:p>
          <a:p>
            <a:pPr marL="0" indent="0">
              <a:buNone/>
            </a:pPr>
            <a:endParaRPr lang="en-US" sz="2800" dirty="0">
              <a:latin typeface="+mj-lt"/>
              <a:ea typeface="MissLawPrimerDotted" panose="02000603000000000000" pitchFamily="2" charset="0"/>
            </a:endParaRPr>
          </a:p>
          <a:p>
            <a:r>
              <a:rPr lang="en-US" sz="2800" dirty="0" smtClean="0">
                <a:latin typeface="+mj-lt"/>
                <a:ea typeface="MissLawPrimerDotted" panose="02000603000000000000" pitchFamily="2" charset="0"/>
              </a:rPr>
              <a:t>They are normal kids just like you. </a:t>
            </a:r>
            <a:endParaRPr lang="en-US" sz="2800" dirty="0" smtClean="0">
              <a:latin typeface="+mj-lt"/>
              <a:ea typeface="MissLawPrimerDotted" panose="02000603000000000000" pitchFamily="2" charset="0"/>
            </a:endParaRPr>
          </a:p>
          <a:p>
            <a:pPr marL="0" indent="0">
              <a:buNone/>
            </a:pPr>
            <a:endParaRPr lang="en-US" sz="2800" dirty="0" smtClean="0">
              <a:latin typeface="+mj-lt"/>
              <a:ea typeface="MissLawPrimerDotted" panose="02000603000000000000" pitchFamily="2" charset="0"/>
            </a:endParaRPr>
          </a:p>
          <a:p>
            <a:r>
              <a:rPr lang="en-US" sz="2800" dirty="0" smtClean="0">
                <a:latin typeface="+mj-lt"/>
                <a:ea typeface="MissLawPrimerDotted" panose="02000603000000000000" pitchFamily="2" charset="0"/>
              </a:rPr>
              <a:t>They just do not have a place to stay.</a:t>
            </a:r>
            <a:endParaRPr lang="en-US" sz="2800" dirty="0">
              <a:latin typeface="+mj-lt"/>
              <a:ea typeface="MissLawPrimerDotted" panose="02000603000000000000" pitchFamily="2" charset="0"/>
            </a:endParaRPr>
          </a:p>
        </p:txBody>
      </p:sp>
      <p:pic>
        <p:nvPicPr>
          <p:cNvPr id="30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48126"/>
          <a:stretch/>
        </p:blipFill>
        <p:spPr bwMode="auto">
          <a:xfrm>
            <a:off x="4882930" y="2119313"/>
            <a:ext cx="3811712" cy="34432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53983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04800"/>
            <a:ext cx="8534400" cy="758952"/>
          </a:xfrm>
        </p:spPr>
        <p:txBody>
          <a:bodyPr>
            <a:noAutofit/>
          </a:bodyPr>
          <a:lstStyle/>
          <a:p>
            <a:pPr algn="ctr"/>
            <a:r>
              <a:rPr lang="en-US" sz="2800" b="1" dirty="0" smtClean="0">
                <a:ea typeface="MissLawPrimerDotted" panose="02000603000000000000" pitchFamily="2" charset="0"/>
              </a:rPr>
              <a:t>Are there homeless children in Savannah?</a:t>
            </a:r>
            <a:endParaRPr lang="en-US" sz="2800" b="1" dirty="0">
              <a:ea typeface="MissLawPrimerDotted" panose="02000603000000000000" pitchFamily="2" charset="0"/>
            </a:endParaRPr>
          </a:p>
        </p:txBody>
      </p:sp>
      <p:sp>
        <p:nvSpPr>
          <p:cNvPr id="5" name="Content Placeholder 4"/>
          <p:cNvSpPr>
            <a:spLocks noGrp="1"/>
          </p:cNvSpPr>
          <p:nvPr>
            <p:ph sz="half" idx="1"/>
          </p:nvPr>
        </p:nvSpPr>
        <p:spPr>
          <a:xfrm>
            <a:off x="533400" y="2084766"/>
            <a:ext cx="3947319" cy="4051301"/>
          </a:xfrm>
        </p:spPr>
        <p:txBody>
          <a:bodyPr>
            <a:noAutofit/>
          </a:bodyPr>
          <a:lstStyle/>
          <a:p>
            <a:r>
              <a:rPr lang="en-US" sz="2800" dirty="0">
                <a:latin typeface="+mj-lt"/>
                <a:ea typeface="MissLawPrimerDotted" panose="02000603000000000000" pitchFamily="2" charset="0"/>
              </a:rPr>
              <a:t>Last year </a:t>
            </a:r>
            <a:r>
              <a:rPr lang="en-US" sz="2800" dirty="0" smtClean="0">
                <a:latin typeface="+mj-lt"/>
                <a:ea typeface="MissLawPrimerDotted" panose="02000603000000000000" pitchFamily="2" charset="0"/>
              </a:rPr>
              <a:t>5,541 </a:t>
            </a:r>
            <a:r>
              <a:rPr lang="en-US" sz="2800" dirty="0">
                <a:latin typeface="+mj-lt"/>
                <a:ea typeface="MissLawPrimerDotted" panose="02000603000000000000" pitchFamily="2" charset="0"/>
              </a:rPr>
              <a:t>individuals experienced homelessness in Chatham </a:t>
            </a:r>
            <a:r>
              <a:rPr lang="en-US" sz="2800" dirty="0" smtClean="0">
                <a:latin typeface="+mj-lt"/>
                <a:ea typeface="MissLawPrimerDotted" panose="02000603000000000000" pitchFamily="2" charset="0"/>
              </a:rPr>
              <a:t>County</a:t>
            </a:r>
            <a:r>
              <a:rPr lang="en-US" sz="2800" dirty="0" smtClean="0">
                <a:latin typeface="+mj-lt"/>
                <a:ea typeface="MissLawPrimerDotted" panose="02000603000000000000" pitchFamily="2" charset="0"/>
              </a:rPr>
              <a:t>.</a:t>
            </a:r>
          </a:p>
          <a:p>
            <a:pPr marL="0" indent="0">
              <a:buNone/>
            </a:pPr>
            <a:endParaRPr lang="en-US" sz="2800" dirty="0" smtClean="0">
              <a:latin typeface="+mj-lt"/>
              <a:ea typeface="MissLawPrimerDotted" panose="02000603000000000000" pitchFamily="2" charset="0"/>
            </a:endParaRPr>
          </a:p>
          <a:p>
            <a:r>
              <a:rPr lang="en-US" sz="2800" dirty="0" smtClean="0">
                <a:latin typeface="+mj-lt"/>
                <a:ea typeface="MissLawPrimerDotted" panose="02000603000000000000" pitchFamily="2" charset="0"/>
              </a:rPr>
              <a:t>Of </a:t>
            </a:r>
            <a:r>
              <a:rPr lang="en-US" sz="2800" dirty="0">
                <a:latin typeface="+mj-lt"/>
                <a:ea typeface="MissLawPrimerDotted" panose="02000603000000000000" pitchFamily="2" charset="0"/>
              </a:rPr>
              <a:t>this population, 762 were children.</a:t>
            </a:r>
          </a:p>
        </p:txBody>
      </p:sp>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7647"/>
          <a:stretch/>
        </p:blipFill>
        <p:spPr bwMode="auto">
          <a:xfrm>
            <a:off x="4876800" y="1828798"/>
            <a:ext cx="3813513" cy="4058153"/>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35184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534400" cy="758952"/>
          </a:xfrm>
        </p:spPr>
        <p:txBody>
          <a:bodyPr>
            <a:noAutofit/>
          </a:bodyPr>
          <a:lstStyle/>
          <a:p>
            <a:pPr algn="ctr"/>
            <a:r>
              <a:rPr lang="en-US" sz="4400" b="1" dirty="0" smtClean="0">
                <a:ea typeface="MissLawPrimerDotted" panose="02000603000000000000" pitchFamily="2" charset="0"/>
              </a:rPr>
              <a:t>What causes homelessness?</a:t>
            </a:r>
            <a:endParaRPr lang="en-US" sz="4400" b="1" dirty="0">
              <a:ea typeface="MissLawPrimerDotted" panose="02000603000000000000" pitchFamily="2" charset="0"/>
            </a:endParaRPr>
          </a:p>
        </p:txBody>
      </p:sp>
      <p:sp>
        <p:nvSpPr>
          <p:cNvPr id="5" name="Content Placeholder 4"/>
          <p:cNvSpPr>
            <a:spLocks noGrp="1"/>
          </p:cNvSpPr>
          <p:nvPr>
            <p:ph sz="half" idx="1"/>
          </p:nvPr>
        </p:nvSpPr>
        <p:spPr>
          <a:xfrm>
            <a:off x="533400" y="2354094"/>
            <a:ext cx="3947319" cy="4051301"/>
          </a:xfrm>
        </p:spPr>
        <p:txBody>
          <a:bodyPr>
            <a:noAutofit/>
          </a:bodyPr>
          <a:lstStyle/>
          <a:p>
            <a:r>
              <a:rPr lang="en-US" sz="3200" dirty="0" smtClean="0">
                <a:latin typeface="Garamond" pitchFamily="18" charset="0"/>
                <a:ea typeface="MissLawPrimerDotted" panose="02000603000000000000" pitchFamily="2" charset="0"/>
              </a:rPr>
              <a:t>Family problems</a:t>
            </a:r>
          </a:p>
          <a:p>
            <a:r>
              <a:rPr lang="en-US" sz="3200" dirty="0" smtClean="0">
                <a:latin typeface="Garamond" pitchFamily="18" charset="0"/>
                <a:ea typeface="MissLawPrimerDotted" panose="02000603000000000000" pitchFamily="2" charset="0"/>
              </a:rPr>
              <a:t>Loss of a job</a:t>
            </a:r>
          </a:p>
          <a:p>
            <a:r>
              <a:rPr lang="en-US" sz="3200" dirty="0" smtClean="0">
                <a:latin typeface="Garamond" pitchFamily="18" charset="0"/>
                <a:ea typeface="MissLawPrimerDotted" panose="02000603000000000000" pitchFamily="2" charset="0"/>
              </a:rPr>
              <a:t>Illness</a:t>
            </a:r>
          </a:p>
          <a:p>
            <a:r>
              <a:rPr lang="en-US" sz="3200" dirty="0" smtClean="0">
                <a:latin typeface="Garamond" pitchFamily="18" charset="0"/>
                <a:ea typeface="MissLawPrimerDotted" panose="02000603000000000000" pitchFamily="2" charset="0"/>
              </a:rPr>
              <a:t>Financial </a:t>
            </a:r>
            <a:r>
              <a:rPr lang="en-US" sz="3200" dirty="0" smtClean="0">
                <a:latin typeface="Garamond" pitchFamily="18" charset="0"/>
                <a:ea typeface="MissLawPrimerDotted" panose="02000603000000000000" pitchFamily="2" charset="0"/>
              </a:rPr>
              <a:t>problems</a:t>
            </a:r>
            <a:endParaRPr lang="en-US" sz="3200" dirty="0" smtClean="0">
              <a:latin typeface="Garamond" pitchFamily="18" charset="0"/>
              <a:ea typeface="MissLawPrimerDotted" panose="02000603000000000000" pitchFamily="2" charset="0"/>
            </a:endParaRPr>
          </a:p>
          <a:p>
            <a:pPr marL="0" indent="0">
              <a:buNone/>
            </a:pPr>
            <a:endParaRPr lang="en-US" sz="3600" dirty="0">
              <a:latin typeface="MissLawPrimerDotted" panose="02000603000000000000" pitchFamily="2" charset="0"/>
              <a:ea typeface="MissLawPrimerDotted" panose="02000603000000000000" pitchFamily="2"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0320" y="2286000"/>
            <a:ext cx="3797370" cy="3124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95065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81200"/>
            <a:ext cx="7619999" cy="3581399"/>
          </a:xfrm>
        </p:spPr>
        <p:txBody>
          <a:bodyPr>
            <a:normAutofit fontScale="90000"/>
          </a:bodyPr>
          <a:lstStyle/>
          <a:p>
            <a:pPr algn="ctr"/>
            <a:r>
              <a:rPr lang="en-US" sz="8000" b="1" dirty="0" smtClean="0">
                <a:latin typeface="MissLawPrimerDotted" panose="02000603000000000000" pitchFamily="2" charset="0"/>
                <a:ea typeface="MissLawPrimerDotted" panose="02000603000000000000" pitchFamily="2" charset="0"/>
              </a:rPr>
              <a:t/>
            </a:r>
            <a:br>
              <a:rPr lang="en-US" sz="8000" b="1" dirty="0" smtClean="0">
                <a:latin typeface="MissLawPrimerDotted" panose="02000603000000000000" pitchFamily="2" charset="0"/>
                <a:ea typeface="MissLawPrimerDotted" panose="02000603000000000000" pitchFamily="2" charset="0"/>
              </a:rPr>
            </a:br>
            <a:r>
              <a:rPr lang="en-US" sz="8000" b="1" dirty="0">
                <a:latin typeface="MissLawPrimerDotted" panose="02000603000000000000" pitchFamily="2" charset="0"/>
                <a:ea typeface="MissLawPrimerDotted" panose="02000603000000000000" pitchFamily="2" charset="0"/>
              </a:rPr>
              <a:t/>
            </a:r>
            <a:br>
              <a:rPr lang="en-US" sz="8000" b="1" dirty="0">
                <a:latin typeface="MissLawPrimerDotted" panose="02000603000000000000" pitchFamily="2" charset="0"/>
                <a:ea typeface="MissLawPrimerDotted" panose="02000603000000000000" pitchFamily="2" charset="0"/>
              </a:rPr>
            </a:br>
            <a:r>
              <a:rPr lang="en-US" sz="8000" b="1" dirty="0" smtClean="0">
                <a:latin typeface="MissLawPrimerDotted" panose="02000603000000000000" pitchFamily="2" charset="0"/>
                <a:ea typeface="MissLawPrimerDotted" panose="02000603000000000000" pitchFamily="2" charset="0"/>
              </a:rPr>
              <a:t/>
            </a:r>
            <a:br>
              <a:rPr lang="en-US" sz="8000" b="1" dirty="0" smtClean="0">
                <a:latin typeface="MissLawPrimerDotted" panose="02000603000000000000" pitchFamily="2" charset="0"/>
                <a:ea typeface="MissLawPrimerDotted" panose="02000603000000000000" pitchFamily="2" charset="0"/>
              </a:rPr>
            </a:br>
            <a:r>
              <a:rPr lang="en-US" sz="8000" b="1" dirty="0">
                <a:latin typeface="MissLawPrimerDotted" panose="02000603000000000000" pitchFamily="2" charset="0"/>
                <a:ea typeface="MissLawPrimerDotted" panose="02000603000000000000" pitchFamily="2" charset="0"/>
              </a:rPr>
              <a:t/>
            </a:r>
            <a:br>
              <a:rPr lang="en-US" sz="8000" b="1" dirty="0">
                <a:latin typeface="MissLawPrimerDotted" panose="02000603000000000000" pitchFamily="2" charset="0"/>
                <a:ea typeface="MissLawPrimerDotted" panose="02000603000000000000" pitchFamily="2" charset="0"/>
              </a:rPr>
            </a:br>
            <a:r>
              <a:rPr lang="en-US" sz="8000" b="1" dirty="0" smtClean="0">
                <a:latin typeface="MissLawPrimerDotted" panose="02000603000000000000" pitchFamily="2" charset="0"/>
                <a:ea typeface="MissLawPrimerDotted" panose="02000603000000000000" pitchFamily="2" charset="0"/>
              </a:rPr>
              <a:t/>
            </a:r>
            <a:br>
              <a:rPr lang="en-US" sz="8000" b="1" dirty="0" smtClean="0">
                <a:latin typeface="MissLawPrimerDotted" panose="02000603000000000000" pitchFamily="2" charset="0"/>
                <a:ea typeface="MissLawPrimerDotted" panose="02000603000000000000" pitchFamily="2" charset="0"/>
              </a:rPr>
            </a:br>
            <a:r>
              <a:rPr lang="en-US" sz="8000" b="1" dirty="0">
                <a:latin typeface="MissLawPrimerDotted" panose="02000603000000000000" pitchFamily="2" charset="0"/>
                <a:ea typeface="MissLawPrimerDotted" panose="02000603000000000000" pitchFamily="2" charset="0"/>
              </a:rPr>
              <a:t/>
            </a:r>
            <a:br>
              <a:rPr lang="en-US" sz="8000" b="1" dirty="0">
                <a:latin typeface="MissLawPrimerDotted" panose="02000603000000000000" pitchFamily="2" charset="0"/>
                <a:ea typeface="MissLawPrimerDotted" panose="02000603000000000000" pitchFamily="2" charset="0"/>
              </a:rPr>
            </a:br>
            <a:r>
              <a:rPr lang="en-US" sz="8000" b="1" dirty="0" smtClean="0">
                <a:latin typeface="MissLawPrimerDotted" panose="02000603000000000000" pitchFamily="2" charset="0"/>
                <a:ea typeface="MissLawPrimerDotted" panose="02000603000000000000" pitchFamily="2" charset="0"/>
              </a:rPr>
              <a:t/>
            </a:r>
            <a:br>
              <a:rPr lang="en-US" sz="8000" b="1" dirty="0" smtClean="0">
                <a:latin typeface="MissLawPrimerDotted" panose="02000603000000000000" pitchFamily="2" charset="0"/>
                <a:ea typeface="MissLawPrimerDotted" panose="02000603000000000000" pitchFamily="2" charset="0"/>
              </a:rPr>
            </a:br>
            <a:r>
              <a:rPr lang="en-US" sz="8000" b="1" dirty="0">
                <a:latin typeface="MissLawPrimerDotted" panose="02000603000000000000" pitchFamily="2" charset="0"/>
                <a:ea typeface="MissLawPrimerDotted" panose="02000603000000000000" pitchFamily="2" charset="0"/>
              </a:rPr>
              <a:t/>
            </a:r>
            <a:br>
              <a:rPr lang="en-US" sz="8000" b="1" dirty="0">
                <a:latin typeface="MissLawPrimerDotted" panose="02000603000000000000" pitchFamily="2" charset="0"/>
                <a:ea typeface="MissLawPrimerDotted" panose="02000603000000000000" pitchFamily="2" charset="0"/>
              </a:rPr>
            </a:br>
            <a:endParaRPr lang="en-US" sz="8000" b="1" dirty="0">
              <a:latin typeface="MissLawPrimerDotted" panose="02000603000000000000" pitchFamily="2" charset="0"/>
              <a:ea typeface="MissLawPrimerDotted" panose="02000603000000000000" pitchFamily="2" charset="0"/>
            </a:endParaRPr>
          </a:p>
        </p:txBody>
      </p:sp>
      <p:sp>
        <p:nvSpPr>
          <p:cNvPr id="3" name="TextBox 2"/>
          <p:cNvSpPr txBox="1"/>
          <p:nvPr/>
        </p:nvSpPr>
        <p:spPr>
          <a:xfrm>
            <a:off x="1143000" y="1981200"/>
            <a:ext cx="6934200" cy="2585323"/>
          </a:xfrm>
          <a:prstGeom prst="rect">
            <a:avLst/>
          </a:prstGeom>
          <a:noFill/>
        </p:spPr>
        <p:txBody>
          <a:bodyPr wrap="square" rtlCol="0">
            <a:spAutoFit/>
          </a:bodyPr>
          <a:lstStyle/>
          <a:p>
            <a:pPr algn="ctr"/>
            <a:r>
              <a:rPr lang="en-US" sz="5400" b="1" dirty="0" smtClean="0">
                <a:solidFill>
                  <a:srgbClr val="7B9899"/>
                </a:solidFill>
              </a:rPr>
              <a:t>How can we help </a:t>
            </a:r>
            <a:r>
              <a:rPr lang="en-US" sz="5400" b="1" dirty="0" smtClean="0">
                <a:solidFill>
                  <a:srgbClr val="7B9899"/>
                </a:solidFill>
              </a:rPr>
              <a:t>homeless children in Savannah?</a:t>
            </a:r>
            <a:endParaRPr lang="en-US" sz="5400" b="1" dirty="0">
              <a:solidFill>
                <a:srgbClr val="7B9899"/>
              </a:solidFill>
            </a:endParaRPr>
          </a:p>
        </p:txBody>
      </p:sp>
    </p:spTree>
    <p:extLst>
      <p:ext uri="{BB962C8B-B14F-4D97-AF65-F5344CB8AC3E}">
        <p14:creationId xmlns:p14="http://schemas.microsoft.com/office/powerpoint/2010/main" val="305773052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205</TotalTime>
  <Words>829</Words>
  <Application>Microsoft Office PowerPoint</Application>
  <PresentationFormat>On-screen Show (4:3)</PresentationFormat>
  <Paragraphs>59</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Service Learning Project</vt:lpstr>
      <vt:lpstr>concerned</vt:lpstr>
      <vt:lpstr>support</vt:lpstr>
      <vt:lpstr>   </vt:lpstr>
      <vt:lpstr>What does it mean to be homeless?</vt:lpstr>
      <vt:lpstr>Can children be homeless?</vt:lpstr>
      <vt:lpstr>Are there homeless children in Savannah?</vt:lpstr>
      <vt:lpstr>What causes homelessness?</vt:lpstr>
      <vt:lpstr>        </vt:lpstr>
      <vt:lpstr>Created By: Bynikini M. Frazier  1st Grade Teacher  Sarah Mills Hodge Elementary School  Savannah, GA </vt:lpstr>
    </vt:vector>
  </TitlesOfParts>
  <Company>SCCPSS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Learning Project</dc:title>
  <dc:creator>Bynikini M. Frazier</dc:creator>
  <cp:lastModifiedBy>Rebecca Ellis</cp:lastModifiedBy>
  <cp:revision>22</cp:revision>
  <dcterms:created xsi:type="dcterms:W3CDTF">2013-12-15T21:43:39Z</dcterms:created>
  <dcterms:modified xsi:type="dcterms:W3CDTF">2014-07-17T19:10:43Z</dcterms:modified>
</cp:coreProperties>
</file>