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854" r:id="rId1"/>
  </p:sldMasterIdLst>
  <p:notesMasterIdLst>
    <p:notesMasterId r:id="rId57"/>
  </p:notesMasterIdLst>
  <p:sldIdLst>
    <p:sldId id="289" r:id="rId2"/>
    <p:sldId id="256" r:id="rId3"/>
    <p:sldId id="257" r:id="rId4"/>
    <p:sldId id="259" r:id="rId5"/>
    <p:sldId id="266" r:id="rId6"/>
    <p:sldId id="261" r:id="rId7"/>
    <p:sldId id="263" r:id="rId8"/>
    <p:sldId id="265" r:id="rId9"/>
    <p:sldId id="268" r:id="rId10"/>
    <p:sldId id="269" r:id="rId11"/>
    <p:sldId id="270" r:id="rId12"/>
    <p:sldId id="272" r:id="rId13"/>
    <p:sldId id="271" r:id="rId14"/>
    <p:sldId id="273" r:id="rId15"/>
    <p:sldId id="274" r:id="rId16"/>
    <p:sldId id="275" r:id="rId17"/>
    <p:sldId id="276" r:id="rId18"/>
    <p:sldId id="278" r:id="rId19"/>
    <p:sldId id="291" r:id="rId20"/>
    <p:sldId id="279" r:id="rId21"/>
    <p:sldId id="280" r:id="rId22"/>
    <p:sldId id="282" r:id="rId23"/>
    <p:sldId id="283" r:id="rId24"/>
    <p:sldId id="284" r:id="rId25"/>
    <p:sldId id="286" r:id="rId26"/>
    <p:sldId id="287" r:id="rId27"/>
    <p:sldId id="292" r:id="rId28"/>
    <p:sldId id="288" r:id="rId29"/>
    <p:sldId id="293" r:id="rId30"/>
    <p:sldId id="294" r:id="rId31"/>
    <p:sldId id="295" r:id="rId32"/>
    <p:sldId id="296" r:id="rId33"/>
    <p:sldId id="298" r:id="rId34"/>
    <p:sldId id="299" r:id="rId35"/>
    <p:sldId id="300" r:id="rId36"/>
    <p:sldId id="301" r:id="rId37"/>
    <p:sldId id="302" r:id="rId38"/>
    <p:sldId id="303" r:id="rId39"/>
    <p:sldId id="305" r:id="rId40"/>
    <p:sldId id="306" r:id="rId41"/>
    <p:sldId id="304" r:id="rId42"/>
    <p:sldId id="309" r:id="rId43"/>
    <p:sldId id="307" r:id="rId44"/>
    <p:sldId id="308" r:id="rId45"/>
    <p:sldId id="310" r:id="rId46"/>
    <p:sldId id="311" r:id="rId47"/>
    <p:sldId id="312" r:id="rId48"/>
    <p:sldId id="314" r:id="rId49"/>
    <p:sldId id="313" r:id="rId50"/>
    <p:sldId id="315" r:id="rId51"/>
    <p:sldId id="316" r:id="rId52"/>
    <p:sldId id="317" r:id="rId53"/>
    <p:sldId id="318" r:id="rId54"/>
    <p:sldId id="319" r:id="rId55"/>
    <p:sldId id="320" r:id="rId56"/>
  </p:sldIdLst>
  <p:sldSz cx="9144000" cy="5143500" type="screen16x9"/>
  <p:notesSz cx="6858000" cy="9144000"/>
  <p:embeddedFontLst>
    <p:embeddedFont>
      <p:font typeface="Verdana" panose="020B0604030504040204" pitchFamily="34" charset="0"/>
      <p:regular r:id="rId58"/>
      <p:bold r:id="rId59"/>
      <p:italic r:id="rId60"/>
      <p:boldItalic r:id="rId61"/>
    </p:embeddedFont>
    <p:embeddedFont>
      <p:font typeface="Franklin Gothic" panose="020B0604020202020204" charset="0"/>
      <p:bold r:id="rId62"/>
    </p:embeddedFont>
    <p:embeddedFont>
      <p:font typeface="Corbel" panose="020B0503020204020204" pitchFamily="34" charset="0"/>
      <p:regular r:id="rId63"/>
      <p:bold r:id="rId64"/>
      <p:italic r:id="rId65"/>
      <p:boldItalic r:id="rId66"/>
    </p:embeddedFont>
    <p:embeddedFont>
      <p:font typeface="Garamond" panose="02020404030301010803" pitchFamily="18" charset="0"/>
      <p:regular r:id="rId67"/>
      <p:bold r:id="rId68"/>
      <p:italic r:id="rId69"/>
    </p:embeddedFont>
    <p:embeddedFont>
      <p:font typeface="Georgia" panose="02040502050405020303" pitchFamily="18" charset="0"/>
      <p:regular r:id="rId70"/>
      <p:bold r:id="rId71"/>
      <p:italic r:id="rId72"/>
      <p:boldItalic r:id="rId73"/>
    </p:embeddedFont>
    <p:embeddedFont>
      <p:font typeface="Chewy" panose="020B0604020202020204" charset="0"/>
      <p:regular r:id="rId74"/>
    </p:embeddedFont>
    <p:embeddedFont>
      <p:font typeface="Source Sans Pro" panose="020B0604020202020204" charset="0"/>
      <p:regular r:id="rId75"/>
      <p:bold r:id="rId76"/>
      <p:italic r:id="rId77"/>
      <p:boldItalic r:id="rId78"/>
    </p:embeddedFont>
    <p:embeddedFont>
      <p:font typeface="Tahoma" panose="020B0604030504040204" pitchFamily="34" charset="0"/>
      <p:regular r:id="rId79"/>
      <p:bold r:id="rId80"/>
    </p:embeddedFont>
    <p:embeddedFont>
      <p:font typeface="Calibri" panose="020F0502020204030204" pitchFamily="34" charset="0"/>
      <p:regular r:id="rId81"/>
      <p:bold r:id="rId82"/>
      <p:italic r:id="rId83"/>
      <p:boldItalic r:id="rId84"/>
    </p:embeddedFont>
    <p:embeddedFont>
      <p:font typeface="Wingdings 3" panose="05040102010807070707" pitchFamily="18" charset="2"/>
      <p:regular r:id="rId8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8" d="100"/>
          <a:sy n="38" d="100"/>
        </p:scale>
        <p:origin x="924" y="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6.fntdata"/><Relationship Id="rId68" Type="http://schemas.openxmlformats.org/officeDocument/2006/relationships/font" Target="fonts/font11.fntdata"/><Relationship Id="rId84" Type="http://schemas.openxmlformats.org/officeDocument/2006/relationships/font" Target="fonts/font27.fntdata"/><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font" Target="fonts/font1.fntdata"/><Relationship Id="rId74" Type="http://schemas.openxmlformats.org/officeDocument/2006/relationships/font" Target="fonts/font17.fntdata"/><Relationship Id="rId79" Type="http://schemas.openxmlformats.org/officeDocument/2006/relationships/font" Target="fonts/font22.fntdata"/><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7.fntdata"/><Relationship Id="rId69" Type="http://schemas.openxmlformats.org/officeDocument/2006/relationships/font" Target="fonts/font12.fntdata"/><Relationship Id="rId77" Type="http://schemas.openxmlformats.org/officeDocument/2006/relationships/font" Target="fonts/font2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5.fntdata"/><Relationship Id="rId80" Type="http://schemas.openxmlformats.org/officeDocument/2006/relationships/font" Target="fonts/font23.fntdata"/><Relationship Id="rId85" Type="http://schemas.openxmlformats.org/officeDocument/2006/relationships/font" Target="fonts/font2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font" Target="fonts/font18.fntdata"/><Relationship Id="rId83" Type="http://schemas.openxmlformats.org/officeDocument/2006/relationships/font" Target="fonts/font26.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78" Type="http://schemas.openxmlformats.org/officeDocument/2006/relationships/font" Target="fonts/font21.fntdata"/><Relationship Id="rId81" Type="http://schemas.openxmlformats.org/officeDocument/2006/relationships/font" Target="fonts/font24.fntdata"/><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9.fntdata"/><Relationship Id="rId7" Type="http://schemas.openxmlformats.org/officeDocument/2006/relationships/slide" Target="slides/slide6.xml"/><Relationship Id="rId71" Type="http://schemas.openxmlformats.org/officeDocument/2006/relationships/font" Target="fonts/font14.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9.fntdata"/><Relationship Id="rId87" Type="http://schemas.openxmlformats.org/officeDocument/2006/relationships/viewProps" Target="viewProps.xml"/><Relationship Id="rId61" Type="http://schemas.openxmlformats.org/officeDocument/2006/relationships/font" Target="fonts/font4.fntdata"/><Relationship Id="rId82" Type="http://schemas.openxmlformats.org/officeDocument/2006/relationships/font" Target="fonts/font25.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Garamond" panose="02020404030301010803" pitchFamily="18" charset="0"/>
        <a:ea typeface="Garamond" panose="02020404030301010803"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textfixer.com/tools/random-nouns.php"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randomlists.com/nouns"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img.wonderhowto.com/img/original/89/11/63410299583475/0/634102995834758911.jpg"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Option 1: Cell synectics to engage students in thinking about cells</a:t>
            </a:r>
            <a:endParaRPr dirty="0"/>
          </a:p>
          <a:p>
            <a:pPr marL="0" lvl="0" indent="0" algn="l" rtl="0">
              <a:spcBef>
                <a:spcPts val="0"/>
              </a:spcBef>
              <a:spcAft>
                <a:spcPts val="0"/>
              </a:spcAft>
              <a:buNone/>
            </a:pPr>
            <a:r>
              <a:rPr lang="en" dirty="0"/>
              <a:t>Solicit word suggestions from students, or use a random noun generator: </a:t>
            </a:r>
            <a:r>
              <a:rPr lang="en" u="sng" dirty="0">
                <a:solidFill>
                  <a:schemeClr val="hlink"/>
                </a:solidFill>
                <a:hlinkClick r:id="rId3"/>
              </a:rPr>
              <a:t>https://www.textfixer.com/tools/random-nouns.php</a:t>
            </a:r>
            <a:endParaRPr dirty="0"/>
          </a:p>
          <a:p>
            <a:pPr marL="0" lvl="0" indent="0" algn="l" rtl="0">
              <a:spcBef>
                <a:spcPts val="0"/>
              </a:spcBef>
              <a:spcAft>
                <a:spcPts val="0"/>
              </a:spcAft>
              <a:buNone/>
            </a:pPr>
            <a:r>
              <a:rPr lang="en" u="sng" dirty="0">
                <a:solidFill>
                  <a:schemeClr val="hlink"/>
                </a:solidFill>
                <a:hlinkClick r:id="rId4"/>
              </a:rPr>
              <a:t>https://www.randomlists.com/nouns</a:t>
            </a:r>
            <a:endParaRPr dirty="0"/>
          </a:p>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6ea15498d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 name="Google Shape;164;g26ea15498d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6ea15498d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 name="Google Shape;175;g26ea15498d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6ea15498d_0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0" name="Google Shape;170;g26ea15498d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6ea15498d_0_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Given 20% sea water (salt solution) and distilled water, use ratios to calculate what amount of each is needed to make each percent of sea water. </a:t>
            </a:r>
            <a:endParaRPr dirty="0"/>
          </a:p>
          <a:p>
            <a:pPr marL="0" lvl="0" indent="0" algn="l" rtl="0">
              <a:spcBef>
                <a:spcPts val="0"/>
              </a:spcBef>
              <a:spcAft>
                <a:spcPts val="0"/>
              </a:spcAft>
              <a:buNone/>
            </a:pPr>
            <a:r>
              <a:rPr lang="en" dirty="0"/>
              <a:t>Answers on the next slide</a:t>
            </a:r>
            <a:endParaRPr dirty="0"/>
          </a:p>
        </p:txBody>
      </p:sp>
      <p:sp>
        <p:nvSpPr>
          <p:cNvPr id="181" name="Google Shape;181;g26ea15498d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6eb30e93b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 name="Google Shape;228;g26eb30e93b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9eb55281a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5" name="Google Shape;275;g29eb55281a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26ea15498d_0_1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26ea15498d_0_1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26f33f265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26f33f265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9eb55281a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5" name="Google Shape;275;g29eb55281a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02251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26ea15498d_0_1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1" name="Google Shape;451;g26ea15498d_0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26e18a3f74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26e18a3f74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26ea15498d_0_1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0" name="Google Shape;460;g26ea15498d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26f18908a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26f18908a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26e2b3b779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26e2b3b779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26e18a3f74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26e18a3f74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26ea15498d_0_1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26ea15498d_0_1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26f0f41fd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26f0f41fd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26f7c7fa0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26f7c7fa0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dirty="0">
                <a:solidFill>
                  <a:schemeClr val="hlink"/>
                </a:solidFill>
                <a:hlinkClick r:id="rId3"/>
              </a:rPr>
              <a:t>https://img.wonderhowto.com/img/original/89/11/63410299583475/0/634102995834758911.jpg</a:t>
            </a:r>
            <a:endParaRPr dirty="0"/>
          </a:p>
          <a:p>
            <a:pPr marL="0" lvl="0" indent="0" algn="l" rtl="0">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94852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400"/>
              <a:buFont typeface="Times New Roman"/>
              <a:buNone/>
            </a:pPr>
            <a:fld id="{00000000-1234-1234-1234-123412341234}" type="slidenum">
              <a:rPr lang="en-US" sz="2400" b="0" i="0" u="none">
                <a:solidFill>
                  <a:srgbClr val="000000"/>
                </a:solidFill>
                <a:latin typeface="Times New Roman"/>
                <a:ea typeface="Times New Roman"/>
                <a:cs typeface="Times New Roman"/>
                <a:sym typeface="Times New Roman"/>
              </a:rPr>
              <a:t>30</a:t>
            </a:fld>
            <a:endParaRPr/>
          </a:p>
        </p:txBody>
      </p:sp>
      <p:sp>
        <p:nvSpPr>
          <p:cNvPr id="70" name="Google Shape;7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1" name="Google Shape;71;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p>
        </p:txBody>
      </p:sp>
    </p:spTree>
    <p:extLst>
      <p:ext uri="{BB962C8B-B14F-4D97-AF65-F5344CB8AC3E}">
        <p14:creationId xmlns:p14="http://schemas.microsoft.com/office/powerpoint/2010/main" val="9632552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5: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400"/>
              <a:buFont typeface="Times New Roman"/>
              <a:buNone/>
            </a:pPr>
            <a:fld id="{00000000-1234-1234-1234-123412341234}" type="slidenum">
              <a:rPr lang="en-US" sz="2400" b="0" i="0" u="none">
                <a:solidFill>
                  <a:srgbClr val="000000"/>
                </a:solidFill>
                <a:latin typeface="Times New Roman"/>
                <a:ea typeface="Times New Roman"/>
                <a:cs typeface="Times New Roman"/>
                <a:sym typeface="Times New Roman"/>
              </a:rPr>
              <a:t>31</a:t>
            </a:fld>
            <a:endParaRPr/>
          </a:p>
        </p:txBody>
      </p:sp>
      <p:sp>
        <p:nvSpPr>
          <p:cNvPr id="77" name="Google Shape;7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8" name="Google Shape;78;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p>
        </p:txBody>
      </p:sp>
    </p:spTree>
    <p:extLst>
      <p:ext uri="{BB962C8B-B14F-4D97-AF65-F5344CB8AC3E}">
        <p14:creationId xmlns:p14="http://schemas.microsoft.com/office/powerpoint/2010/main" val="172618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26ea1549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26ea15498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https://goo.gl/ZYzBbX</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6: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400"/>
              <a:buFont typeface="Times New Roman"/>
              <a:buNone/>
            </a:pPr>
            <a:fld id="{00000000-1234-1234-1234-123412341234}" type="slidenum">
              <a:rPr lang="en-US" sz="2400" b="0" i="0" u="none">
                <a:solidFill>
                  <a:srgbClr val="000000"/>
                </a:solidFill>
                <a:latin typeface="Times New Roman"/>
                <a:ea typeface="Times New Roman"/>
                <a:cs typeface="Times New Roman"/>
                <a:sym typeface="Times New Roman"/>
              </a:rPr>
              <a:t>32</a:t>
            </a:fld>
            <a:endParaRPr/>
          </a:p>
        </p:txBody>
      </p:sp>
      <p:sp>
        <p:nvSpPr>
          <p:cNvPr id="94" name="Google Shape;9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5" name="Google Shape;95;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p>
        </p:txBody>
      </p:sp>
    </p:spTree>
    <p:extLst>
      <p:ext uri="{BB962C8B-B14F-4D97-AF65-F5344CB8AC3E}">
        <p14:creationId xmlns:p14="http://schemas.microsoft.com/office/powerpoint/2010/main" val="30564917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1: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400"/>
              <a:buFont typeface="Times New Roman"/>
              <a:buNone/>
            </a:pPr>
            <a:fld id="{00000000-1234-1234-1234-123412341234}" type="slidenum">
              <a:rPr lang="en-US" sz="2400" b="0" i="0" u="none">
                <a:solidFill>
                  <a:srgbClr val="000000"/>
                </a:solidFill>
                <a:latin typeface="Times New Roman"/>
                <a:ea typeface="Times New Roman"/>
                <a:cs typeface="Times New Roman"/>
                <a:sym typeface="Times New Roman"/>
              </a:rPr>
              <a:t>33</a:t>
            </a:fld>
            <a:endParaRPr/>
          </a:p>
        </p:txBody>
      </p:sp>
      <p:sp>
        <p:nvSpPr>
          <p:cNvPr id="156" name="Google Shape;15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7" name="Google Shape;157;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p>
        </p:txBody>
      </p:sp>
    </p:spTree>
    <p:extLst>
      <p:ext uri="{BB962C8B-B14F-4D97-AF65-F5344CB8AC3E}">
        <p14:creationId xmlns:p14="http://schemas.microsoft.com/office/powerpoint/2010/main" val="6287275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2: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400"/>
              <a:buFont typeface="Times New Roman"/>
              <a:buNone/>
            </a:pPr>
            <a:fld id="{00000000-1234-1234-1234-123412341234}" type="slidenum">
              <a:rPr lang="en-US" sz="2400" b="0" i="0" u="none">
                <a:solidFill>
                  <a:srgbClr val="000000"/>
                </a:solidFill>
                <a:latin typeface="Times New Roman"/>
                <a:ea typeface="Times New Roman"/>
                <a:cs typeface="Times New Roman"/>
                <a:sym typeface="Times New Roman"/>
              </a:rPr>
              <a:t>34</a:t>
            </a:fld>
            <a:endParaRPr/>
          </a:p>
        </p:txBody>
      </p:sp>
      <p:sp>
        <p:nvSpPr>
          <p:cNvPr id="163" name="Google Shape;163;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4" name="Google Shape;164;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p>
        </p:txBody>
      </p:sp>
    </p:spTree>
    <p:extLst>
      <p:ext uri="{BB962C8B-B14F-4D97-AF65-F5344CB8AC3E}">
        <p14:creationId xmlns:p14="http://schemas.microsoft.com/office/powerpoint/2010/main" val="17524713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3: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400"/>
              <a:buFont typeface="Times New Roman"/>
              <a:buNone/>
            </a:pPr>
            <a:fld id="{00000000-1234-1234-1234-123412341234}" type="slidenum">
              <a:rPr lang="en-US" sz="2400" b="0" i="0" u="none">
                <a:solidFill>
                  <a:srgbClr val="000000"/>
                </a:solidFill>
                <a:latin typeface="Times New Roman"/>
                <a:ea typeface="Times New Roman"/>
                <a:cs typeface="Times New Roman"/>
                <a:sym typeface="Times New Roman"/>
              </a:rPr>
              <a:t>35</a:t>
            </a:fld>
            <a:endParaRPr/>
          </a:p>
        </p:txBody>
      </p:sp>
      <p:sp>
        <p:nvSpPr>
          <p:cNvPr id="171" name="Google Shape;17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2" name="Google Shape;172;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p>
        </p:txBody>
      </p:sp>
    </p:spTree>
    <p:extLst>
      <p:ext uri="{BB962C8B-B14F-4D97-AF65-F5344CB8AC3E}">
        <p14:creationId xmlns:p14="http://schemas.microsoft.com/office/powerpoint/2010/main" val="14314324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32d7e56e61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32d7e56e6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g32d7e56e61_0_0:notes"/>
          <p:cNvSpPr txBox="1">
            <a:spLocks noGrp="1"/>
          </p:cNvSpPr>
          <p:nvPr>
            <p:ph type="sldNum" idx="12"/>
          </p:nvPr>
        </p:nvSpPr>
        <p:spPr>
          <a:xfrm>
            <a:off x="3884612" y="8685212"/>
            <a:ext cx="2971800" cy="4572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Clr>
                <a:srgbClr val="000000"/>
              </a:buClr>
              <a:buSzPts val="1400"/>
              <a:buFont typeface="Arial"/>
              <a:buNone/>
            </a:pPr>
            <a:endParaRPr/>
          </a:p>
          <a:p>
            <a:pPr marL="457200" lvl="1" indent="0" algn="l" rtl="0">
              <a:spcBef>
                <a:spcPts val="0"/>
              </a:spcBef>
              <a:spcAft>
                <a:spcPts val="0"/>
              </a:spcAft>
              <a:buClr>
                <a:srgbClr val="000000"/>
              </a:buClr>
              <a:buSzPts val="1400"/>
              <a:buFont typeface="Arial"/>
              <a:buNone/>
            </a:pPr>
            <a:endParaRPr/>
          </a:p>
          <a:p>
            <a:pPr marL="914400" lvl="2" indent="0" algn="l" rtl="0">
              <a:spcBef>
                <a:spcPts val="0"/>
              </a:spcBef>
              <a:spcAft>
                <a:spcPts val="0"/>
              </a:spcAft>
              <a:buClr>
                <a:srgbClr val="000000"/>
              </a:buClr>
              <a:buSzPts val="1400"/>
              <a:buFont typeface="Arial"/>
              <a:buNone/>
            </a:pPr>
            <a:endParaRPr/>
          </a:p>
          <a:p>
            <a:pPr marL="1371600" lvl="3" indent="0" algn="l" rtl="0">
              <a:spcBef>
                <a:spcPts val="0"/>
              </a:spcBef>
              <a:spcAft>
                <a:spcPts val="0"/>
              </a:spcAft>
              <a:buClr>
                <a:srgbClr val="000000"/>
              </a:buClr>
              <a:buSzPts val="1400"/>
              <a:buFont typeface="Arial"/>
              <a:buNone/>
            </a:pPr>
            <a:endParaRPr/>
          </a:p>
          <a:p>
            <a:pPr marL="1828800" lvl="4" indent="0" algn="l" rtl="0">
              <a:spcBef>
                <a:spcPts val="0"/>
              </a:spcBef>
              <a:spcAft>
                <a:spcPts val="0"/>
              </a:spcAft>
              <a:buClr>
                <a:srgbClr val="000000"/>
              </a:buClr>
              <a:buSzPts val="1400"/>
              <a:buFont typeface="Arial"/>
              <a:buNone/>
            </a:pPr>
            <a:endParaRPr/>
          </a:p>
          <a:p>
            <a:pPr marL="2286000" lvl="5" indent="0" algn="l" rtl="0">
              <a:spcBef>
                <a:spcPts val="0"/>
              </a:spcBef>
              <a:spcAft>
                <a:spcPts val="0"/>
              </a:spcAft>
              <a:buClr>
                <a:srgbClr val="000000"/>
              </a:buClr>
              <a:buSzPts val="1400"/>
              <a:buFont typeface="Arial"/>
              <a:buNone/>
            </a:pPr>
            <a:endParaRPr/>
          </a:p>
          <a:p>
            <a:pPr marL="3200400" lvl="6" indent="0" algn="l" rtl="0">
              <a:spcBef>
                <a:spcPts val="0"/>
              </a:spcBef>
              <a:spcAft>
                <a:spcPts val="0"/>
              </a:spcAft>
              <a:buClr>
                <a:srgbClr val="000000"/>
              </a:buClr>
              <a:buSzPts val="1400"/>
              <a:buFont typeface="Arial"/>
              <a:buNone/>
            </a:pPr>
            <a:endParaRPr/>
          </a:p>
          <a:p>
            <a:pPr marL="4572000" lvl="7" indent="0" algn="l" rtl="0">
              <a:spcBef>
                <a:spcPts val="0"/>
              </a:spcBef>
              <a:spcAft>
                <a:spcPts val="0"/>
              </a:spcAft>
              <a:buClr>
                <a:srgbClr val="000000"/>
              </a:buClr>
              <a:buSzPts val="1400"/>
              <a:buFont typeface="Arial"/>
              <a:buNone/>
            </a:pPr>
            <a:endParaRPr/>
          </a:p>
          <a:p>
            <a:pPr marL="6400800" lvl="8" indent="0" algn="l" rtl="0">
              <a:spcBef>
                <a:spcPts val="0"/>
              </a:spcBef>
              <a:spcAft>
                <a:spcPts val="0"/>
              </a:spcAft>
              <a:buClr>
                <a:srgbClr val="000000"/>
              </a:buClr>
              <a:buSzPts val="1400"/>
              <a:buFont typeface="Arial"/>
              <a:buNone/>
            </a:pPr>
            <a:endParaRPr/>
          </a:p>
        </p:txBody>
      </p:sp>
    </p:spTree>
    <p:extLst>
      <p:ext uri="{BB962C8B-B14F-4D97-AF65-F5344CB8AC3E}">
        <p14:creationId xmlns:p14="http://schemas.microsoft.com/office/powerpoint/2010/main" val="20114431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2d7e56e61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2d7e56e6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g32d7e56e61_0_5:notes"/>
          <p:cNvSpPr txBox="1">
            <a:spLocks noGrp="1"/>
          </p:cNvSpPr>
          <p:nvPr>
            <p:ph type="sldNum" idx="12"/>
          </p:nvPr>
        </p:nvSpPr>
        <p:spPr>
          <a:xfrm>
            <a:off x="3884612" y="8685212"/>
            <a:ext cx="2971800" cy="4572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Clr>
                <a:srgbClr val="000000"/>
              </a:buClr>
              <a:buSzPts val="1400"/>
              <a:buFont typeface="Arial"/>
              <a:buNone/>
            </a:pPr>
            <a:endParaRPr/>
          </a:p>
          <a:p>
            <a:pPr marL="457200" lvl="1" indent="0" algn="l" rtl="0">
              <a:spcBef>
                <a:spcPts val="0"/>
              </a:spcBef>
              <a:spcAft>
                <a:spcPts val="0"/>
              </a:spcAft>
              <a:buClr>
                <a:srgbClr val="000000"/>
              </a:buClr>
              <a:buSzPts val="1400"/>
              <a:buFont typeface="Arial"/>
              <a:buNone/>
            </a:pPr>
            <a:endParaRPr/>
          </a:p>
          <a:p>
            <a:pPr marL="914400" lvl="2" indent="0" algn="l" rtl="0">
              <a:spcBef>
                <a:spcPts val="0"/>
              </a:spcBef>
              <a:spcAft>
                <a:spcPts val="0"/>
              </a:spcAft>
              <a:buClr>
                <a:srgbClr val="000000"/>
              </a:buClr>
              <a:buSzPts val="1400"/>
              <a:buFont typeface="Arial"/>
              <a:buNone/>
            </a:pPr>
            <a:endParaRPr/>
          </a:p>
          <a:p>
            <a:pPr marL="1371600" lvl="3" indent="0" algn="l" rtl="0">
              <a:spcBef>
                <a:spcPts val="0"/>
              </a:spcBef>
              <a:spcAft>
                <a:spcPts val="0"/>
              </a:spcAft>
              <a:buClr>
                <a:srgbClr val="000000"/>
              </a:buClr>
              <a:buSzPts val="1400"/>
              <a:buFont typeface="Arial"/>
              <a:buNone/>
            </a:pPr>
            <a:endParaRPr/>
          </a:p>
          <a:p>
            <a:pPr marL="1828800" lvl="4" indent="0" algn="l" rtl="0">
              <a:spcBef>
                <a:spcPts val="0"/>
              </a:spcBef>
              <a:spcAft>
                <a:spcPts val="0"/>
              </a:spcAft>
              <a:buClr>
                <a:srgbClr val="000000"/>
              </a:buClr>
              <a:buSzPts val="1400"/>
              <a:buFont typeface="Arial"/>
              <a:buNone/>
            </a:pPr>
            <a:endParaRPr/>
          </a:p>
          <a:p>
            <a:pPr marL="2286000" lvl="5" indent="0" algn="l" rtl="0">
              <a:spcBef>
                <a:spcPts val="0"/>
              </a:spcBef>
              <a:spcAft>
                <a:spcPts val="0"/>
              </a:spcAft>
              <a:buClr>
                <a:srgbClr val="000000"/>
              </a:buClr>
              <a:buSzPts val="1400"/>
              <a:buFont typeface="Arial"/>
              <a:buNone/>
            </a:pPr>
            <a:endParaRPr/>
          </a:p>
          <a:p>
            <a:pPr marL="3200400" lvl="6" indent="0" algn="l" rtl="0">
              <a:spcBef>
                <a:spcPts val="0"/>
              </a:spcBef>
              <a:spcAft>
                <a:spcPts val="0"/>
              </a:spcAft>
              <a:buClr>
                <a:srgbClr val="000000"/>
              </a:buClr>
              <a:buSzPts val="1400"/>
              <a:buFont typeface="Arial"/>
              <a:buNone/>
            </a:pPr>
            <a:endParaRPr/>
          </a:p>
          <a:p>
            <a:pPr marL="4572000" lvl="7" indent="0" algn="l" rtl="0">
              <a:spcBef>
                <a:spcPts val="0"/>
              </a:spcBef>
              <a:spcAft>
                <a:spcPts val="0"/>
              </a:spcAft>
              <a:buClr>
                <a:srgbClr val="000000"/>
              </a:buClr>
              <a:buSzPts val="1400"/>
              <a:buFont typeface="Arial"/>
              <a:buNone/>
            </a:pPr>
            <a:endParaRPr/>
          </a:p>
          <a:p>
            <a:pPr marL="6400800" lvl="8" indent="0" algn="l" rtl="0">
              <a:spcBef>
                <a:spcPts val="0"/>
              </a:spcBef>
              <a:spcAft>
                <a:spcPts val="0"/>
              </a:spcAft>
              <a:buClr>
                <a:srgbClr val="000000"/>
              </a:buClr>
              <a:buSzPts val="1400"/>
              <a:buFont typeface="Arial"/>
              <a:buNone/>
            </a:pPr>
            <a:endParaRPr/>
          </a:p>
        </p:txBody>
      </p:sp>
    </p:spTree>
    <p:extLst>
      <p:ext uri="{BB962C8B-B14F-4D97-AF65-F5344CB8AC3E}">
        <p14:creationId xmlns:p14="http://schemas.microsoft.com/office/powerpoint/2010/main" val="20110622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73" name="Google Shape;73;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08130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92" name="Google Shape;92;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65080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29" name="Google Shape;129;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59864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1036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6ea15498d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26ea15498d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99" name="Google Shape;99;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80792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07" name="Google Shape;107;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4931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14" name="Google Shape;114;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28938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37" name="Google Shape;137;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14825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21" name="Google Shape;121;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32990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45" name="Google Shape;145;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18185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3:notes"/>
          <p:cNvSpPr>
            <a:spLocks noGrp="1" noRot="1" noChangeAspect="1"/>
          </p:cNvSpPr>
          <p:nvPr>
            <p:ph type="sldImg" idx="2"/>
          </p:nvPr>
        </p:nvSpPr>
        <p:spPr>
          <a:xfrm>
            <a:off x="3429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1" name="Google Shape;131;p3:notes"/>
          <p:cNvSpPr txBox="1">
            <a:spLocks noGrp="1"/>
          </p:cNvSpPr>
          <p:nvPr>
            <p:ph type="body" idx="1"/>
          </p:nvPr>
        </p:nvSpPr>
        <p:spPr>
          <a:xfrm>
            <a:off x="688975" y="4416425"/>
            <a:ext cx="5505450" cy="4183063"/>
          </a:xfrm>
          <a:prstGeom prst="rect">
            <a:avLst/>
          </a:prstGeom>
          <a:noFill/>
          <a:ln>
            <a:noFill/>
          </a:ln>
        </p:spPr>
        <p:txBody>
          <a:bodyPr spcFirstLastPara="1" wrap="square" lIns="92425" tIns="46200" rIns="92425" bIns="462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Introduction:  When folks think about biofuels they often think about corn ethanol or waste grease biodiesel but there are actually many different types of biofuels.  Each type of biofuel has its advantages and disadvantages.  Research into biofuels has advanced very rapidly over the past few years with many of the challenges of early biofuel types being solved or traded for new challenges.  Today we will review the different advancements that have been made in biofuels and discuss the various new technologies that are on the horizon for next generation biofuels.</a:t>
            </a:r>
            <a:endParaRPr sz="1200" b="0" i="0" u="none" strike="noStrike" cap="none">
              <a:solidFill>
                <a:schemeClr val="dk1"/>
              </a:solidFill>
              <a:latin typeface="Calibri"/>
              <a:ea typeface="Calibri"/>
              <a:cs typeface="Calibri"/>
              <a:sym typeface="Calibri"/>
            </a:endParaRPr>
          </a:p>
        </p:txBody>
      </p:sp>
      <p:sp>
        <p:nvSpPr>
          <p:cNvPr id="132" name="Google Shape;132;p3:notes"/>
          <p:cNvSpPr txBox="1">
            <a:spLocks noGrp="1"/>
          </p:cNvSpPr>
          <p:nvPr>
            <p:ph type="sldNum" idx="12"/>
          </p:nvPr>
        </p:nvSpPr>
        <p:spPr>
          <a:xfrm>
            <a:off x="3897313" y="8829675"/>
            <a:ext cx="2982912" cy="465138"/>
          </a:xfrm>
          <a:prstGeom prst="rect">
            <a:avLst/>
          </a:prstGeom>
          <a:noFill/>
          <a:ln>
            <a:noFill/>
          </a:ln>
        </p:spPr>
        <p:txBody>
          <a:bodyPr spcFirstLastPara="1" wrap="square" lIns="92425" tIns="46200" rIns="92425" bIns="462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850778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5:notes"/>
          <p:cNvSpPr>
            <a:spLocks noGrp="1" noRot="1" noChangeAspect="1"/>
          </p:cNvSpPr>
          <p:nvPr>
            <p:ph type="sldImg" idx="2"/>
          </p:nvPr>
        </p:nvSpPr>
        <p:spPr>
          <a:xfrm>
            <a:off x="3429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2" name="Google Shape;142;p5:notes"/>
          <p:cNvSpPr txBox="1">
            <a:spLocks noGrp="1"/>
          </p:cNvSpPr>
          <p:nvPr>
            <p:ph type="body" idx="1"/>
          </p:nvPr>
        </p:nvSpPr>
        <p:spPr>
          <a:xfrm>
            <a:off x="688975" y="4416425"/>
            <a:ext cx="5505450" cy="4183063"/>
          </a:xfrm>
          <a:prstGeom prst="rect">
            <a:avLst/>
          </a:prstGeom>
          <a:noFill/>
          <a:ln>
            <a:noFill/>
          </a:ln>
        </p:spPr>
        <p:txBody>
          <a:bodyPr spcFirstLastPara="1" wrap="square" lIns="92425" tIns="46200" rIns="92425" bIns="462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Biofuel advancements have been described in terms of generations.  This term is commonly used in the industry and by the media.  First generation fuels are what we are using today.  Review the disadvantages of each of these biofuels.  A cow is shown for biogas because cows are a major source of methane which is the same as biogas.  Cow manure can be digested and the methane trapped and used for energy.</a:t>
            </a:r>
            <a:endParaRPr sz="1200" b="0" i="0" u="none" strike="noStrike" cap="none">
              <a:solidFill>
                <a:schemeClr val="dk1"/>
              </a:solidFill>
              <a:latin typeface="Calibri"/>
              <a:ea typeface="Calibri"/>
              <a:cs typeface="Calibri"/>
              <a:sym typeface="Calibri"/>
            </a:endParaRPr>
          </a:p>
        </p:txBody>
      </p:sp>
      <p:sp>
        <p:nvSpPr>
          <p:cNvPr id="143" name="Google Shape;143;p5:notes"/>
          <p:cNvSpPr txBox="1">
            <a:spLocks noGrp="1"/>
          </p:cNvSpPr>
          <p:nvPr>
            <p:ph type="sldNum" idx="12"/>
          </p:nvPr>
        </p:nvSpPr>
        <p:spPr>
          <a:xfrm>
            <a:off x="3897313" y="8829675"/>
            <a:ext cx="2982912" cy="465138"/>
          </a:xfrm>
          <a:prstGeom prst="rect">
            <a:avLst/>
          </a:prstGeom>
          <a:noFill/>
          <a:ln>
            <a:noFill/>
          </a:ln>
        </p:spPr>
        <p:txBody>
          <a:bodyPr spcFirstLastPara="1" wrap="square" lIns="92425" tIns="46200" rIns="92425" bIns="462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559147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7:notes"/>
          <p:cNvSpPr>
            <a:spLocks noGrp="1" noRot="1" noChangeAspect="1"/>
          </p:cNvSpPr>
          <p:nvPr>
            <p:ph type="sldImg" idx="2"/>
          </p:nvPr>
        </p:nvSpPr>
        <p:spPr>
          <a:xfrm>
            <a:off x="3429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7" name="Google Shape;167;p7:notes"/>
          <p:cNvSpPr txBox="1">
            <a:spLocks noGrp="1"/>
          </p:cNvSpPr>
          <p:nvPr>
            <p:ph type="body" idx="1"/>
          </p:nvPr>
        </p:nvSpPr>
        <p:spPr>
          <a:xfrm>
            <a:off x="688975" y="4416425"/>
            <a:ext cx="5505450" cy="4183063"/>
          </a:xfrm>
          <a:prstGeom prst="rect">
            <a:avLst/>
          </a:prstGeom>
          <a:noFill/>
          <a:ln>
            <a:noFill/>
          </a:ln>
        </p:spPr>
        <p:txBody>
          <a:bodyPr spcFirstLastPara="1" wrap="square" lIns="92425" tIns="46200" rIns="92425" bIns="462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The problem is that the enzymes (such as those shown in 3 on the figure) are expensive to make.  Cellulosic ethanol is currently very expensive and not made at commercially viable scales.</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68" name="Google Shape;168;p7:notes"/>
          <p:cNvSpPr txBox="1">
            <a:spLocks noGrp="1"/>
          </p:cNvSpPr>
          <p:nvPr>
            <p:ph type="sldNum" idx="12"/>
          </p:nvPr>
        </p:nvSpPr>
        <p:spPr>
          <a:xfrm>
            <a:off x="3897313" y="8829675"/>
            <a:ext cx="2982912" cy="465138"/>
          </a:xfrm>
          <a:prstGeom prst="rect">
            <a:avLst/>
          </a:prstGeom>
          <a:noFill/>
          <a:ln>
            <a:noFill/>
          </a:ln>
        </p:spPr>
        <p:txBody>
          <a:bodyPr spcFirstLastPara="1" wrap="square" lIns="92425" tIns="46200" rIns="92425" bIns="462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094567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8:notes"/>
          <p:cNvSpPr>
            <a:spLocks noGrp="1" noRot="1" noChangeAspect="1"/>
          </p:cNvSpPr>
          <p:nvPr>
            <p:ph type="sldImg" idx="2"/>
          </p:nvPr>
        </p:nvSpPr>
        <p:spPr>
          <a:xfrm>
            <a:off x="3429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6" name="Google Shape;176;p8:notes"/>
          <p:cNvSpPr txBox="1">
            <a:spLocks noGrp="1"/>
          </p:cNvSpPr>
          <p:nvPr>
            <p:ph type="body" idx="1"/>
          </p:nvPr>
        </p:nvSpPr>
        <p:spPr>
          <a:xfrm>
            <a:off x="688975" y="4416425"/>
            <a:ext cx="5505450" cy="4183063"/>
          </a:xfrm>
          <a:prstGeom prst="rect">
            <a:avLst/>
          </a:prstGeom>
          <a:noFill/>
          <a:ln>
            <a:noFill/>
          </a:ln>
        </p:spPr>
        <p:txBody>
          <a:bodyPr spcFirstLastPara="1" wrap="square" lIns="92425" tIns="46200" rIns="92425" bIns="46200" anchor="t" anchorCtr="0">
            <a:noAutofit/>
          </a:bodyPr>
          <a:lstStyle/>
          <a:p>
            <a:pPr marL="0" marR="0" lvl="0" indent="0" algn="l" rtl="0">
              <a:spcBef>
                <a:spcPts val="0"/>
              </a:spcBef>
              <a:spcAft>
                <a:spcPts val="0"/>
              </a:spcAft>
              <a:buNone/>
            </a:pPr>
            <a:r>
              <a:rPr lang="en-US" sz="1200" b="0" i="1" u="none" strike="noStrike" cap="none">
                <a:solidFill>
                  <a:schemeClr val="dk1"/>
                </a:solidFill>
                <a:latin typeface="Calibri"/>
                <a:ea typeface="Calibri"/>
                <a:cs typeface="Calibri"/>
                <a:sym typeface="Calibri"/>
              </a:rPr>
              <a:t>Slide is animated.  Don’t click until you ask students for examples of advantages and disadvantages</a:t>
            </a:r>
            <a:r>
              <a:rPr lang="en-US" sz="1200" b="0" i="0" u="none" strike="noStrike" cap="none">
                <a:solidFill>
                  <a:schemeClr val="dk1"/>
                </a:solidFill>
                <a:latin typeface="Calibri"/>
                <a:ea typeface="Calibri"/>
                <a:cs typeface="Calibri"/>
                <a:sym typeface="Calibri"/>
              </a:rPr>
              <a:t>.  As we covered yesterday, algae biofuel offers many advantages over other biofuels.  Multiple types of biofuel can be made from algae biomass.  The most common is the production of biodiesel from the oils that algae make but the carbohydrates (sugars) could also be fermented into ethanol.  Ask the students to offer a few advantages (fast growing, absorbs CO2, can grow on wastewater, doesn’t require arable land, diverse metabolism) </a:t>
            </a:r>
            <a:r>
              <a:rPr lang="en-US" sz="1200" b="0" i="1" u="none" strike="noStrike" cap="none">
                <a:solidFill>
                  <a:schemeClr val="dk1"/>
                </a:solidFill>
                <a:latin typeface="Calibri"/>
                <a:ea typeface="Calibri"/>
                <a:cs typeface="Calibri"/>
                <a:sym typeface="Calibri"/>
              </a:rPr>
              <a:t>click for animation </a:t>
            </a:r>
            <a:r>
              <a:rPr lang="en-US" sz="1200" b="0" i="0" u="none" strike="noStrike" cap="none">
                <a:solidFill>
                  <a:schemeClr val="dk1"/>
                </a:solidFill>
                <a:latin typeface="Calibri"/>
                <a:ea typeface="Calibri"/>
                <a:cs typeface="Calibri"/>
                <a:sym typeface="Calibri"/>
              </a:rPr>
              <a:t>and disadvantages (Expensive, we don’t know enough about lipid metabolism, not enough known about using co-products).</a:t>
            </a:r>
            <a:r>
              <a:rPr lang="en-US" sz="1200" b="0" i="1" u="none" strike="noStrike" cap="none">
                <a:solidFill>
                  <a:schemeClr val="dk1"/>
                </a:solidFill>
                <a:latin typeface="Calibri"/>
                <a:ea typeface="Calibri"/>
                <a:cs typeface="Calibri"/>
                <a:sym typeface="Calibri"/>
              </a:rPr>
              <a:t> click for animation </a:t>
            </a:r>
            <a:endParaRPr sz="1200" b="0" i="0" u="none" strike="noStrike" cap="none">
              <a:solidFill>
                <a:schemeClr val="dk1"/>
              </a:solidFill>
              <a:latin typeface="Calibri"/>
              <a:ea typeface="Calibri"/>
              <a:cs typeface="Calibri"/>
              <a:sym typeface="Calibri"/>
            </a:endParaRPr>
          </a:p>
        </p:txBody>
      </p:sp>
      <p:sp>
        <p:nvSpPr>
          <p:cNvPr id="177" name="Google Shape;177;p8:notes"/>
          <p:cNvSpPr txBox="1">
            <a:spLocks noGrp="1"/>
          </p:cNvSpPr>
          <p:nvPr>
            <p:ph type="sldNum" idx="12"/>
          </p:nvPr>
        </p:nvSpPr>
        <p:spPr>
          <a:xfrm>
            <a:off x="3897313" y="8829675"/>
            <a:ext cx="2982912" cy="465138"/>
          </a:xfrm>
          <a:prstGeom prst="rect">
            <a:avLst/>
          </a:prstGeom>
          <a:noFill/>
          <a:ln>
            <a:noFill/>
          </a:ln>
        </p:spPr>
        <p:txBody>
          <a:bodyPr spcFirstLastPara="1" wrap="square" lIns="92425" tIns="46200" rIns="92425" bIns="462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97731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6e2b3b779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6e2b3b779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0:notes"/>
          <p:cNvSpPr>
            <a:spLocks noGrp="1" noRot="1" noChangeAspect="1"/>
          </p:cNvSpPr>
          <p:nvPr>
            <p:ph type="sldImg" idx="2"/>
          </p:nvPr>
        </p:nvSpPr>
        <p:spPr>
          <a:xfrm>
            <a:off x="3429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3" name="Google Shape;203;p10:notes"/>
          <p:cNvSpPr txBox="1">
            <a:spLocks noGrp="1"/>
          </p:cNvSpPr>
          <p:nvPr>
            <p:ph type="body" idx="1"/>
          </p:nvPr>
        </p:nvSpPr>
        <p:spPr>
          <a:xfrm>
            <a:off x="688975" y="4416425"/>
            <a:ext cx="5505450" cy="4183063"/>
          </a:xfrm>
          <a:prstGeom prst="rect">
            <a:avLst/>
          </a:prstGeom>
          <a:noFill/>
          <a:ln>
            <a:noFill/>
          </a:ln>
        </p:spPr>
        <p:txBody>
          <a:bodyPr spcFirstLastPara="1" wrap="square" lIns="92425" tIns="46200" rIns="92425" bIns="462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Engineered microbes are already used for a variety of industrial processes (making pharmaceuticals, alcohol fermentation).  They provide many advantages over other types of systems to make biofuels.  The most important advantage is that they can be relatively easily genetically modified to poduce fuels or specialty chemicals of interest.  Additionally, the materials that are used to grow and manipulate microbes already exist because they have been used for other process like fermentation</a:t>
            </a:r>
            <a:endParaRPr sz="1200" b="0" i="0" u="none" strike="noStrike" cap="none">
              <a:solidFill>
                <a:schemeClr val="dk1"/>
              </a:solidFill>
              <a:latin typeface="Calibri"/>
              <a:ea typeface="Calibri"/>
              <a:cs typeface="Calibri"/>
              <a:sym typeface="Calibri"/>
            </a:endParaRPr>
          </a:p>
        </p:txBody>
      </p:sp>
      <p:sp>
        <p:nvSpPr>
          <p:cNvPr id="204" name="Google Shape;204;p10:notes"/>
          <p:cNvSpPr txBox="1">
            <a:spLocks noGrp="1"/>
          </p:cNvSpPr>
          <p:nvPr>
            <p:ph type="sldNum" idx="12"/>
          </p:nvPr>
        </p:nvSpPr>
        <p:spPr>
          <a:xfrm>
            <a:off x="3897313" y="8829675"/>
            <a:ext cx="2982912" cy="465138"/>
          </a:xfrm>
          <a:prstGeom prst="rect">
            <a:avLst/>
          </a:prstGeom>
          <a:noFill/>
          <a:ln>
            <a:noFill/>
          </a:ln>
        </p:spPr>
        <p:txBody>
          <a:bodyPr spcFirstLastPara="1" wrap="square" lIns="92425" tIns="46200" rIns="92425" bIns="462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8020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6e85b211f_0_4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26e85b211f_0_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6e85b211f_0_27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26e85b211f_0_27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6ea15498d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 name="Google Shape;147;g26ea15498d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6ea15498d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 name="Google Shape;154;g26ea15498d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6350"/>
            <a:ext cx="9144000" cy="5149850"/>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1803400"/>
            <a:ext cx="5825202" cy="1234727"/>
          </a:xfrm>
        </p:spPr>
        <p:txBody>
          <a:bodyPr anchor="b">
            <a:noAutofit/>
          </a:bodyPr>
          <a:lstStyle>
            <a:lvl1pPr algn="r">
              <a:defRPr sz="405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3038125"/>
            <a:ext cx="5825202" cy="822674"/>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fld id="{B61BEF0D-F0BB-DE4B-95CE-6DB70DBA9567}" type="datetimeFigureOut">
              <a:rPr lang="en-US" smtClean="0"/>
              <a:pPr/>
              <a:t>12/23/2019</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00000000-1234-1234-1234-123412341234}" type="slidenum">
              <a:rPr lang="en" smtClean="0"/>
              <a:pPr/>
              <a:t>‹#›</a:t>
            </a:fld>
            <a:endParaRPr lang="en" dirty="0"/>
          </a:p>
        </p:txBody>
      </p:sp>
    </p:spTree>
    <p:extLst>
      <p:ext uri="{BB962C8B-B14F-4D97-AF65-F5344CB8AC3E}">
        <p14:creationId xmlns:p14="http://schemas.microsoft.com/office/powerpoint/2010/main" val="2842671044"/>
      </p:ext>
    </p:extLst>
  </p:cSld>
  <p:clrMapOvr>
    <a:masterClrMapping/>
  </p:clrMapOvr>
  <p:hf sldNum="0" hdr="0" ftr="0" dt="0"/>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2552700"/>
          </a:xfrm>
        </p:spPr>
        <p:txBody>
          <a:bodyPr anchor="ctr">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fld id="{B61BEF0D-F0BB-DE4B-95CE-6DB70DBA9567}" type="datetimeFigureOut">
              <a:rPr lang="en-US" smtClean="0"/>
              <a:pPr/>
              <a:t>12/23/2019</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00000000-1234-1234-1234-123412341234}" type="slidenum">
              <a:rPr lang="en" smtClean="0"/>
              <a:pPr/>
              <a:t>‹#›</a:t>
            </a:fld>
            <a:endParaRPr lang="en" dirty="0"/>
          </a:p>
        </p:txBody>
      </p:sp>
    </p:spTree>
    <p:extLst>
      <p:ext uri="{BB962C8B-B14F-4D97-AF65-F5344CB8AC3E}">
        <p14:creationId xmlns:p14="http://schemas.microsoft.com/office/powerpoint/2010/main" val="193498401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2724150"/>
            <a:ext cx="5418393"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Edit Master text styles</a:t>
            </a:r>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fld id="{B61BEF0D-F0BB-DE4B-95CE-6DB70DBA9567}" type="datetimeFigureOut">
              <a:rPr lang="en-US" smtClean="0"/>
              <a:pPr/>
              <a:t>12/23/2019</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00000000-1234-1234-1234-123412341234}" type="slidenum">
              <a:rPr lang="en" smtClean="0"/>
              <a:pPr/>
              <a:t>‹#›</a:t>
            </a:fld>
            <a:endParaRPr lang="en" dirty="0"/>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Garamond" panose="02020404030301010803" pitchFamily="18" charset="0"/>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Garamond" panose="02020404030301010803" pitchFamily="18" charset="0"/>
              </a:rPr>
              <a:t>”</a:t>
            </a:r>
          </a:p>
        </p:txBody>
      </p:sp>
    </p:spTree>
    <p:extLst>
      <p:ext uri="{BB962C8B-B14F-4D97-AF65-F5344CB8AC3E}">
        <p14:creationId xmlns:p14="http://schemas.microsoft.com/office/powerpoint/2010/main" val="244922612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448991"/>
            <a:ext cx="6447501" cy="1946595"/>
          </a:xfrm>
        </p:spPr>
        <p:txBody>
          <a:bodyPr anchor="b">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fld id="{B61BEF0D-F0BB-DE4B-95CE-6DB70DBA9567}" type="datetimeFigureOut">
              <a:rPr lang="en-US" smtClean="0"/>
              <a:pPr/>
              <a:t>12/23/2019</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00000000-1234-1234-1234-123412341234}" type="slidenum">
              <a:rPr lang="en" smtClean="0"/>
              <a:pPr/>
              <a:t>‹#›</a:t>
            </a:fld>
            <a:endParaRPr lang="en" dirty="0"/>
          </a:p>
        </p:txBody>
      </p:sp>
    </p:spTree>
    <p:extLst>
      <p:ext uri="{BB962C8B-B14F-4D97-AF65-F5344CB8AC3E}">
        <p14:creationId xmlns:p14="http://schemas.microsoft.com/office/powerpoint/2010/main" val="284497330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fld id="{B61BEF0D-F0BB-DE4B-95CE-6DB70DBA9567}" type="datetimeFigureOut">
              <a:rPr lang="en-US" smtClean="0"/>
              <a:pPr/>
              <a:t>12/23/2019</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00000000-1234-1234-1234-123412341234}" type="slidenum">
              <a:rPr lang="en" smtClean="0"/>
              <a:pPr/>
              <a:t>‹#›</a:t>
            </a:fld>
            <a:endParaRPr lang="en" dirty="0"/>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Garamond" panose="02020404030301010803" pitchFamily="18" charset="0"/>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Garamond" panose="02020404030301010803" pitchFamily="18" charset="0"/>
              </a:rPr>
              <a:t>”</a:t>
            </a:r>
          </a:p>
        </p:txBody>
      </p:sp>
    </p:spTree>
    <p:extLst>
      <p:ext uri="{BB962C8B-B14F-4D97-AF65-F5344CB8AC3E}">
        <p14:creationId xmlns:p14="http://schemas.microsoft.com/office/powerpoint/2010/main" val="2816420588"/>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457200"/>
            <a:ext cx="6441152"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fld id="{B61BEF0D-F0BB-DE4B-95CE-6DB70DBA9567}" type="datetimeFigureOut">
              <a:rPr lang="en-US" smtClean="0"/>
              <a:pPr/>
              <a:t>12/23/2019</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00000000-1234-1234-1234-123412341234}" type="slidenum">
              <a:rPr lang="en" smtClean="0"/>
              <a:pPr/>
              <a:t>‹#›</a:t>
            </a:fld>
            <a:endParaRPr lang="en" dirty="0"/>
          </a:p>
        </p:txBody>
      </p:sp>
    </p:spTree>
    <p:extLst>
      <p:ext uri="{BB962C8B-B14F-4D97-AF65-F5344CB8AC3E}">
        <p14:creationId xmlns:p14="http://schemas.microsoft.com/office/powerpoint/2010/main" val="2538977902"/>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fld id="{B61BEF0D-F0BB-DE4B-95CE-6DB70DBA9567}" type="datetimeFigureOut">
              <a:rPr lang="en-US" smtClean="0"/>
              <a:pPr/>
              <a:t>12/23/2019</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00000000-1234-1234-1234-123412341234}" type="slidenum">
              <a:rPr lang="en" smtClean="0"/>
              <a:pPr/>
              <a:t>‹#›</a:t>
            </a:fld>
            <a:endParaRPr lang="en" dirty="0"/>
          </a:p>
        </p:txBody>
      </p:sp>
    </p:spTree>
    <p:extLst>
      <p:ext uri="{BB962C8B-B14F-4D97-AF65-F5344CB8AC3E}">
        <p14:creationId xmlns:p14="http://schemas.microsoft.com/office/powerpoint/2010/main" val="9905815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457200"/>
            <a:ext cx="978557" cy="3938588"/>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01" y="457200"/>
            <a:ext cx="5295113" cy="393858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fld id="{B61BEF0D-F0BB-DE4B-95CE-6DB70DBA9567}" type="datetimeFigureOut">
              <a:rPr lang="en-US" smtClean="0"/>
              <a:pPr/>
              <a:t>12/23/2019</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00000000-1234-1234-1234-123412341234}" type="slidenum">
              <a:rPr lang="en" smtClean="0"/>
              <a:pPr/>
              <a:t>‹#›</a:t>
            </a:fld>
            <a:endParaRPr lang="en" dirty="0"/>
          </a:p>
        </p:txBody>
      </p:sp>
    </p:spTree>
    <p:extLst>
      <p:ext uri="{BB962C8B-B14F-4D97-AF65-F5344CB8AC3E}">
        <p14:creationId xmlns:p14="http://schemas.microsoft.com/office/powerpoint/2010/main" val="2101449827"/>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6342905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text on left, two objects on right" type="txAndTwoObj">
  <p:cSld name="Title, text on left, two objects on right">
    <p:spTree>
      <p:nvGrpSpPr>
        <p:cNvPr id="1" name="Shape 50"/>
        <p:cNvGrpSpPr/>
        <p:nvPr/>
      </p:nvGrpSpPr>
      <p:grpSpPr>
        <a:xfrm>
          <a:off x="0" y="0"/>
          <a:ext cx="0" cy="0"/>
          <a:chOff x="0" y="0"/>
          <a:chExt cx="0" cy="0"/>
        </a:xfrm>
      </p:grpSpPr>
      <p:sp>
        <p:nvSpPr>
          <p:cNvPr id="51" name="Google Shape;51;p13"/>
          <p:cNvSpPr txBox="1">
            <a:spLocks noGrp="1"/>
          </p:cNvSpPr>
          <p:nvPr>
            <p:ph type="dt" idx="10"/>
          </p:nvPr>
        </p:nvSpPr>
        <p:spPr>
          <a:xfrm>
            <a:off x="457200" y="4683919"/>
            <a:ext cx="2133600" cy="357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SzPts val="1400"/>
              <a:buNone/>
              <a:defRPr sz="1400" b="0" i="0" u="none" strike="noStrike" cap="none">
                <a:solidFill>
                  <a:schemeClr val="dk1"/>
                </a:solidFill>
                <a:latin typeface="Garamond" panose="02020404030301010803" pitchFamily="18" charset="0"/>
                <a:ea typeface="Garamond" panose="02020404030301010803" pitchFamily="18" charset="0"/>
                <a:cs typeface="Arial"/>
                <a:sym typeface="Arial"/>
              </a:defRPr>
            </a:lvl1pPr>
            <a:lvl2pPr marL="457200" marR="0" lvl="1"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en-US" dirty="0"/>
          </a:p>
        </p:txBody>
      </p:sp>
      <p:sp>
        <p:nvSpPr>
          <p:cNvPr id="52" name="Google Shape;52;p13"/>
          <p:cNvSpPr txBox="1">
            <a:spLocks noGrp="1"/>
          </p:cNvSpPr>
          <p:nvPr>
            <p:ph type="ftr" idx="11"/>
          </p:nvPr>
        </p:nvSpPr>
        <p:spPr>
          <a:xfrm>
            <a:off x="3124200" y="4683919"/>
            <a:ext cx="2895600" cy="357300"/>
          </a:xfrm>
          <a:prstGeom prst="rect">
            <a:avLst/>
          </a:prstGeom>
          <a:noFill/>
          <a:ln>
            <a:noFill/>
          </a:ln>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SzPts val="1400"/>
              <a:buNone/>
              <a:defRPr sz="1400" b="0" i="0" u="none" strike="noStrike" cap="none">
                <a:solidFill>
                  <a:schemeClr val="dk1"/>
                </a:solidFill>
                <a:latin typeface="Garamond" panose="02020404030301010803" pitchFamily="18" charset="0"/>
                <a:ea typeface="Garamond" panose="02020404030301010803" pitchFamily="18" charset="0"/>
                <a:cs typeface="Arial"/>
                <a:sym typeface="Arial"/>
              </a:defRPr>
            </a:lvl1pPr>
            <a:lvl2pPr marL="457200" marR="0" lvl="1"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en-US" dirty="0"/>
          </a:p>
        </p:txBody>
      </p:sp>
      <p:sp>
        <p:nvSpPr>
          <p:cNvPr id="53" name="Google Shape;53;p13"/>
          <p:cNvSpPr txBox="1">
            <a:spLocks noGrp="1"/>
          </p:cNvSpPr>
          <p:nvPr>
            <p:ph type="sldNum" idx="12"/>
          </p:nvPr>
        </p:nvSpPr>
        <p:spPr>
          <a:xfrm>
            <a:off x="6553200" y="4683919"/>
            <a:ext cx="2133600" cy="3573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None/>
              <a:defRPr sz="1400" b="0" i="0" u="none" strike="noStrike" cap="none">
                <a:solidFill>
                  <a:schemeClr val="dk1"/>
                </a:solidFill>
                <a:latin typeface="Garamond" panose="02020404030301010803" pitchFamily="18" charset="0"/>
                <a:ea typeface="Garamond" panose="02020404030301010803" pitchFamily="18" charset="0"/>
                <a:cs typeface="Arial"/>
                <a:sym typeface="Arial"/>
              </a:defRPr>
            </a:lvl1pPr>
            <a:lvl2pPr marL="0" marR="0" lvl="1" indent="0" algn="r" rtl="0">
              <a:lnSpc>
                <a:spcPct val="100000"/>
              </a:lnSpc>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None/>
              <a:defRPr sz="1400" b="0" i="0" u="none" strike="noStrike" cap="none">
                <a:solidFill>
                  <a:schemeClr val="dk1"/>
                </a:solidFill>
                <a:latin typeface="Arial"/>
                <a:ea typeface="Arial"/>
                <a:cs typeface="Arial"/>
                <a:sym typeface="Arial"/>
              </a:defRPr>
            </a:lvl9pPr>
          </a:lstStyle>
          <a:p>
            <a:fld id="{00000000-1234-1234-1234-123412341234}" type="slidenum">
              <a:rPr lang="en" smtClean="0"/>
              <a:pPr/>
              <a:t>‹#›</a:t>
            </a:fld>
            <a:endParaRPr lang="en" sz="1000" dirty="0">
              <a:solidFill>
                <a:schemeClr val="dk2"/>
              </a:solidFill>
            </a:endParaRPr>
          </a:p>
        </p:txBody>
      </p:sp>
    </p:spTree>
    <p:extLst>
      <p:ext uri="{BB962C8B-B14F-4D97-AF65-F5344CB8AC3E}">
        <p14:creationId xmlns:p14="http://schemas.microsoft.com/office/powerpoint/2010/main" val="32703234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_AND_BODY_1">
  <p:cSld name="TITLE_AND_BODY_1">
    <p:spTree>
      <p:nvGrpSpPr>
        <p:cNvPr id="1" name="Shape 54"/>
        <p:cNvGrpSpPr/>
        <p:nvPr/>
      </p:nvGrpSpPr>
      <p:grpSpPr>
        <a:xfrm>
          <a:off x="0" y="0"/>
          <a:ext cx="0" cy="0"/>
          <a:chOff x="0" y="0"/>
          <a:chExt cx="0" cy="0"/>
        </a:xfrm>
      </p:grpSpPr>
    </p:spTree>
    <p:extLst>
      <p:ext uri="{BB962C8B-B14F-4D97-AF65-F5344CB8AC3E}">
        <p14:creationId xmlns:p14="http://schemas.microsoft.com/office/powerpoint/2010/main" val="2089678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fld id="{52647F38-B617-4D2F-AE0A-013F0C4D2C57}" type="datetimeFigureOut">
              <a:rPr lang="en-US" smtClean="0"/>
              <a:pPr/>
              <a:t>12/23/2019</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00000000-1234-1234-1234-123412341234}" type="slidenum">
              <a:rPr lang="en" smtClean="0"/>
              <a:pPr/>
              <a:t>‹#›</a:t>
            </a:fld>
            <a:endParaRPr lang="en" dirty="0"/>
          </a:p>
        </p:txBody>
      </p:sp>
    </p:spTree>
    <p:extLst>
      <p:ext uri="{BB962C8B-B14F-4D97-AF65-F5344CB8AC3E}">
        <p14:creationId xmlns:p14="http://schemas.microsoft.com/office/powerpoint/2010/main" val="612146247"/>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 1">
  <p:cSld name=" 1">
    <p:spTree>
      <p:nvGrpSpPr>
        <p:cNvPr id="1" name="Shape 55"/>
        <p:cNvGrpSpPr/>
        <p:nvPr/>
      </p:nvGrpSpPr>
      <p:grpSpPr>
        <a:xfrm>
          <a:off x="0" y="0"/>
          <a:ext cx="0" cy="0"/>
          <a:chOff x="0" y="0"/>
          <a:chExt cx="0" cy="0"/>
        </a:xfrm>
      </p:grpSpPr>
    </p:spTree>
    <p:extLst>
      <p:ext uri="{BB962C8B-B14F-4D97-AF65-F5344CB8AC3E}">
        <p14:creationId xmlns:p14="http://schemas.microsoft.com/office/powerpoint/2010/main" val="23099112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 3" type="objOverTx">
  <p:cSld name=" 3">
    <p:spTree>
      <p:nvGrpSpPr>
        <p:cNvPr id="1" name="Shape 57"/>
        <p:cNvGrpSpPr/>
        <p:nvPr/>
      </p:nvGrpSpPr>
      <p:grpSpPr>
        <a:xfrm>
          <a:off x="0" y="0"/>
          <a:ext cx="0" cy="0"/>
          <a:chOff x="0" y="0"/>
          <a:chExt cx="0" cy="0"/>
        </a:xfrm>
      </p:grpSpPr>
    </p:spTree>
    <p:extLst>
      <p:ext uri="{BB962C8B-B14F-4D97-AF65-F5344CB8AC3E}">
        <p14:creationId xmlns:p14="http://schemas.microsoft.com/office/powerpoint/2010/main" val="26102419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15"/>
        <p:cNvGrpSpPr/>
        <p:nvPr/>
      </p:nvGrpSpPr>
      <p:grpSpPr>
        <a:xfrm>
          <a:off x="0" y="0"/>
          <a:ext cx="0" cy="0"/>
          <a:chOff x="0" y="0"/>
          <a:chExt cx="0" cy="0"/>
        </a:xfrm>
      </p:grpSpPr>
      <p:sp>
        <p:nvSpPr>
          <p:cNvPr id="16" name="Google Shape;16;p2"/>
          <p:cNvSpPr txBox="1">
            <a:spLocks noGrp="1"/>
          </p:cNvSpPr>
          <p:nvPr>
            <p:ph type="body" idx="1"/>
          </p:nvPr>
        </p:nvSpPr>
        <p:spPr>
          <a:xfrm>
            <a:off x="722313" y="2180035"/>
            <a:ext cx="7772400" cy="1125090"/>
          </a:xfrm>
          <a:prstGeom prst="rect">
            <a:avLst/>
          </a:prstGeom>
          <a:noFill/>
          <a:ln>
            <a:noFill/>
          </a:ln>
        </p:spPr>
        <p:txBody>
          <a:bodyPr spcFirstLastPara="1" wrap="square" lIns="91425" tIns="91425" rIns="91425" bIns="91425" anchor="b" anchorCtr="0">
            <a:noAutofit/>
          </a:bodyPr>
          <a:lstStyle>
            <a:lvl1pPr marL="411480" marR="0" lvl="0" indent="-205740" algn="l" rtl="0">
              <a:spcBef>
                <a:spcPts val="360"/>
              </a:spcBef>
              <a:spcAft>
                <a:spcPts val="0"/>
              </a:spcAft>
              <a:buClr>
                <a:srgbClr val="888888"/>
              </a:buClr>
              <a:buSzPts val="2000"/>
              <a:buFont typeface="Arial"/>
              <a:buNone/>
              <a:defRPr sz="1800" b="0" i="0" u="none" strike="noStrike" cap="none">
                <a:solidFill>
                  <a:srgbClr val="888888"/>
                </a:solidFill>
                <a:latin typeface="Source Sans Pro"/>
                <a:ea typeface="Source Sans Pro"/>
                <a:cs typeface="Source Sans Pro"/>
                <a:sym typeface="Source Sans Pro"/>
              </a:defRPr>
            </a:lvl1pPr>
            <a:lvl2pPr marL="822960" marR="0" lvl="1" indent="-205740" algn="l" rtl="0">
              <a:spcBef>
                <a:spcPts val="324"/>
              </a:spcBef>
              <a:spcAft>
                <a:spcPts val="0"/>
              </a:spcAft>
              <a:buClr>
                <a:srgbClr val="888888"/>
              </a:buClr>
              <a:buSzPts val="1800"/>
              <a:buFont typeface="Arial"/>
              <a:buNone/>
              <a:defRPr sz="1620" b="0" i="0" u="none" strike="noStrike" cap="none">
                <a:solidFill>
                  <a:srgbClr val="888888"/>
                </a:solidFill>
                <a:latin typeface="Source Sans Pro"/>
                <a:ea typeface="Source Sans Pro"/>
                <a:cs typeface="Source Sans Pro"/>
                <a:sym typeface="Source Sans Pro"/>
              </a:defRPr>
            </a:lvl2pPr>
            <a:lvl3pPr marL="1234440" marR="0" lvl="2" indent="-205740" algn="l" rtl="0">
              <a:spcBef>
                <a:spcPts val="288"/>
              </a:spcBef>
              <a:spcAft>
                <a:spcPts val="0"/>
              </a:spcAft>
              <a:buClr>
                <a:srgbClr val="888888"/>
              </a:buClr>
              <a:buSzPts val="1600"/>
              <a:buFont typeface="Arial"/>
              <a:buNone/>
              <a:defRPr sz="1440" b="0" i="0" u="none" strike="noStrike" cap="none">
                <a:solidFill>
                  <a:srgbClr val="888888"/>
                </a:solidFill>
                <a:latin typeface="Source Sans Pro"/>
                <a:ea typeface="Source Sans Pro"/>
                <a:cs typeface="Source Sans Pro"/>
                <a:sym typeface="Source Sans Pro"/>
              </a:defRPr>
            </a:lvl3pPr>
            <a:lvl4pPr marL="1645920" marR="0" lvl="3" indent="-205740" algn="l" rtl="0">
              <a:spcBef>
                <a:spcPts val="252"/>
              </a:spcBef>
              <a:spcAft>
                <a:spcPts val="0"/>
              </a:spcAft>
              <a:buClr>
                <a:srgbClr val="888888"/>
              </a:buClr>
              <a:buSzPts val="1400"/>
              <a:buFont typeface="Arial"/>
              <a:buNone/>
              <a:defRPr sz="1260" b="0" i="0" u="none" strike="noStrike" cap="none">
                <a:solidFill>
                  <a:srgbClr val="888888"/>
                </a:solidFill>
                <a:latin typeface="Source Sans Pro"/>
                <a:ea typeface="Source Sans Pro"/>
                <a:cs typeface="Source Sans Pro"/>
                <a:sym typeface="Source Sans Pro"/>
              </a:defRPr>
            </a:lvl4pPr>
            <a:lvl5pPr marL="2057400" marR="0" lvl="4" indent="-205740" algn="l" rtl="0">
              <a:spcBef>
                <a:spcPts val="252"/>
              </a:spcBef>
              <a:spcAft>
                <a:spcPts val="0"/>
              </a:spcAft>
              <a:buClr>
                <a:srgbClr val="888888"/>
              </a:buClr>
              <a:buSzPts val="1400"/>
              <a:buFont typeface="Arial"/>
              <a:buNone/>
              <a:defRPr sz="1260" b="0" i="0" u="none" strike="noStrike" cap="none">
                <a:solidFill>
                  <a:srgbClr val="888888"/>
                </a:solidFill>
                <a:latin typeface="Source Sans Pro"/>
                <a:ea typeface="Source Sans Pro"/>
                <a:cs typeface="Source Sans Pro"/>
                <a:sym typeface="Source Sans Pro"/>
              </a:defRPr>
            </a:lvl5pPr>
            <a:lvl6pPr marL="2468880" marR="0" lvl="5" indent="-205740" algn="l" rtl="0">
              <a:spcBef>
                <a:spcPts val="252"/>
              </a:spcBef>
              <a:spcAft>
                <a:spcPts val="0"/>
              </a:spcAft>
              <a:buClr>
                <a:srgbClr val="888888"/>
              </a:buClr>
              <a:buSzPts val="1400"/>
              <a:buFont typeface="Arial"/>
              <a:buNone/>
              <a:defRPr sz="1260" b="0" i="0" u="none" strike="noStrike" cap="none">
                <a:solidFill>
                  <a:srgbClr val="888888"/>
                </a:solidFill>
                <a:latin typeface="Calibri"/>
                <a:ea typeface="Calibri"/>
                <a:cs typeface="Calibri"/>
                <a:sym typeface="Calibri"/>
              </a:defRPr>
            </a:lvl6pPr>
            <a:lvl7pPr marL="2880360" marR="0" lvl="6" indent="-205740" algn="l" rtl="0">
              <a:spcBef>
                <a:spcPts val="252"/>
              </a:spcBef>
              <a:spcAft>
                <a:spcPts val="0"/>
              </a:spcAft>
              <a:buClr>
                <a:srgbClr val="888888"/>
              </a:buClr>
              <a:buSzPts val="1400"/>
              <a:buFont typeface="Arial"/>
              <a:buNone/>
              <a:defRPr sz="1260" b="0" i="0" u="none" strike="noStrike" cap="none">
                <a:solidFill>
                  <a:srgbClr val="888888"/>
                </a:solidFill>
                <a:latin typeface="Calibri"/>
                <a:ea typeface="Calibri"/>
                <a:cs typeface="Calibri"/>
                <a:sym typeface="Calibri"/>
              </a:defRPr>
            </a:lvl7pPr>
            <a:lvl8pPr marL="3291840" marR="0" lvl="7" indent="-205740" algn="l" rtl="0">
              <a:spcBef>
                <a:spcPts val="252"/>
              </a:spcBef>
              <a:spcAft>
                <a:spcPts val="0"/>
              </a:spcAft>
              <a:buClr>
                <a:srgbClr val="888888"/>
              </a:buClr>
              <a:buSzPts val="1400"/>
              <a:buFont typeface="Arial"/>
              <a:buNone/>
              <a:defRPr sz="1260" b="0" i="0" u="none" strike="noStrike" cap="none">
                <a:solidFill>
                  <a:srgbClr val="888888"/>
                </a:solidFill>
                <a:latin typeface="Calibri"/>
                <a:ea typeface="Calibri"/>
                <a:cs typeface="Calibri"/>
                <a:sym typeface="Calibri"/>
              </a:defRPr>
            </a:lvl8pPr>
            <a:lvl9pPr marL="3703320" marR="0" lvl="8" indent="-205740" algn="l" rtl="0">
              <a:spcBef>
                <a:spcPts val="252"/>
              </a:spcBef>
              <a:spcAft>
                <a:spcPts val="0"/>
              </a:spcAft>
              <a:buClr>
                <a:srgbClr val="888888"/>
              </a:buClr>
              <a:buSzPts val="1400"/>
              <a:buFont typeface="Arial"/>
              <a:buNone/>
              <a:defRPr sz="1260" b="0" i="0" u="none" strike="noStrike" cap="none">
                <a:solidFill>
                  <a:srgbClr val="888888"/>
                </a:solidFill>
                <a:latin typeface="Calibri"/>
                <a:ea typeface="Calibri"/>
                <a:cs typeface="Calibri"/>
                <a:sym typeface="Calibri"/>
              </a:defRPr>
            </a:lvl9pPr>
          </a:lstStyle>
          <a:p>
            <a:endParaRPr/>
          </a:p>
        </p:txBody>
      </p:sp>
      <p:sp>
        <p:nvSpPr>
          <p:cNvPr id="17" name="Google Shape;17;p2"/>
          <p:cNvSpPr txBox="1">
            <a:spLocks noGrp="1"/>
          </p:cNvSpPr>
          <p:nvPr>
            <p:ph type="title"/>
          </p:nvPr>
        </p:nvSpPr>
        <p:spPr>
          <a:xfrm>
            <a:off x="-152400" y="3771900"/>
            <a:ext cx="9448800" cy="857520"/>
          </a:xfrm>
          <a:prstGeom prst="rect">
            <a:avLst/>
          </a:prstGeom>
          <a:gradFill>
            <a:gsLst>
              <a:gs pos="0">
                <a:srgbClr val="595959"/>
              </a:gs>
              <a:gs pos="61000">
                <a:srgbClr val="595959"/>
              </a:gs>
              <a:gs pos="100000">
                <a:srgbClr val="3F3F3F"/>
              </a:gs>
            </a:gsLst>
            <a:lin ang="5400000" scaled="0"/>
          </a:grad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3420" b="0" i="0" u="none" strike="noStrike" cap="none">
                <a:solidFill>
                  <a:schemeClr val="lt1"/>
                </a:solidFill>
                <a:latin typeface="Franklin Gothic"/>
                <a:ea typeface="Franklin Gothic"/>
                <a:cs typeface="Franklin Gothic"/>
                <a:sym typeface="Franklin Gothic"/>
              </a:defRPr>
            </a:lvl1pPr>
            <a:lvl2pPr marL="0" marR="0" lvl="1" indent="0" algn="l" rtl="0">
              <a:spcBef>
                <a:spcPts val="0"/>
              </a:spcBef>
              <a:spcAft>
                <a:spcPts val="0"/>
              </a:spcAft>
              <a:buSzPts val="1400"/>
              <a:buNone/>
              <a:defRPr sz="3420" b="0" i="0" u="none" strike="noStrike" cap="none">
                <a:solidFill>
                  <a:schemeClr val="lt1"/>
                </a:solidFill>
                <a:latin typeface="Franklin Gothic"/>
                <a:ea typeface="Franklin Gothic"/>
                <a:cs typeface="Franklin Gothic"/>
                <a:sym typeface="Franklin Gothic"/>
              </a:defRPr>
            </a:lvl2pPr>
            <a:lvl3pPr marL="0" marR="0" lvl="2" indent="0" algn="l" rtl="0">
              <a:spcBef>
                <a:spcPts val="0"/>
              </a:spcBef>
              <a:spcAft>
                <a:spcPts val="0"/>
              </a:spcAft>
              <a:buSzPts val="1400"/>
              <a:buNone/>
              <a:defRPr sz="3420" b="0" i="0" u="none" strike="noStrike" cap="none">
                <a:solidFill>
                  <a:schemeClr val="lt1"/>
                </a:solidFill>
                <a:latin typeface="Franklin Gothic"/>
                <a:ea typeface="Franklin Gothic"/>
                <a:cs typeface="Franklin Gothic"/>
                <a:sym typeface="Franklin Gothic"/>
              </a:defRPr>
            </a:lvl3pPr>
            <a:lvl4pPr marL="0" marR="0" lvl="3" indent="0" algn="l" rtl="0">
              <a:spcBef>
                <a:spcPts val="0"/>
              </a:spcBef>
              <a:spcAft>
                <a:spcPts val="0"/>
              </a:spcAft>
              <a:buSzPts val="1400"/>
              <a:buNone/>
              <a:defRPr sz="3420" b="0" i="0" u="none" strike="noStrike" cap="none">
                <a:solidFill>
                  <a:schemeClr val="lt1"/>
                </a:solidFill>
                <a:latin typeface="Franklin Gothic"/>
                <a:ea typeface="Franklin Gothic"/>
                <a:cs typeface="Franklin Gothic"/>
                <a:sym typeface="Franklin Gothic"/>
              </a:defRPr>
            </a:lvl4pPr>
            <a:lvl5pPr marL="0" marR="0" lvl="4" indent="0" algn="l" rtl="0">
              <a:spcBef>
                <a:spcPts val="0"/>
              </a:spcBef>
              <a:spcAft>
                <a:spcPts val="0"/>
              </a:spcAft>
              <a:buSzPts val="1400"/>
              <a:buNone/>
              <a:defRPr sz="3420" b="0" i="0" u="none" strike="noStrike" cap="none">
                <a:solidFill>
                  <a:schemeClr val="lt1"/>
                </a:solidFill>
                <a:latin typeface="Franklin Gothic"/>
                <a:ea typeface="Franklin Gothic"/>
                <a:cs typeface="Franklin Gothic"/>
                <a:sym typeface="Franklin Gothic"/>
              </a:defRPr>
            </a:lvl5pPr>
            <a:lvl6pPr marL="411480" marR="0" lvl="5" indent="0" algn="l" rtl="0">
              <a:spcBef>
                <a:spcPts val="0"/>
              </a:spcBef>
              <a:spcAft>
                <a:spcPts val="0"/>
              </a:spcAft>
              <a:buSzPts val="1400"/>
              <a:buNone/>
              <a:defRPr sz="3420" b="0" i="0" u="none" strike="noStrike" cap="none">
                <a:solidFill>
                  <a:schemeClr val="lt1"/>
                </a:solidFill>
                <a:latin typeface="Franklin Gothic"/>
                <a:ea typeface="Franklin Gothic"/>
                <a:cs typeface="Franklin Gothic"/>
                <a:sym typeface="Franklin Gothic"/>
              </a:defRPr>
            </a:lvl6pPr>
            <a:lvl7pPr marL="822960" marR="0" lvl="6" indent="0" algn="l" rtl="0">
              <a:spcBef>
                <a:spcPts val="0"/>
              </a:spcBef>
              <a:spcAft>
                <a:spcPts val="0"/>
              </a:spcAft>
              <a:buSzPts val="1400"/>
              <a:buNone/>
              <a:defRPr sz="3420" b="0" i="0" u="none" strike="noStrike" cap="none">
                <a:solidFill>
                  <a:schemeClr val="lt1"/>
                </a:solidFill>
                <a:latin typeface="Franklin Gothic"/>
                <a:ea typeface="Franklin Gothic"/>
                <a:cs typeface="Franklin Gothic"/>
                <a:sym typeface="Franklin Gothic"/>
              </a:defRPr>
            </a:lvl7pPr>
            <a:lvl8pPr marL="1234440" marR="0" lvl="7" indent="0" algn="l" rtl="0">
              <a:spcBef>
                <a:spcPts val="0"/>
              </a:spcBef>
              <a:spcAft>
                <a:spcPts val="0"/>
              </a:spcAft>
              <a:buSzPts val="1400"/>
              <a:buNone/>
              <a:defRPr sz="3420" b="0" i="0" u="none" strike="noStrike" cap="none">
                <a:solidFill>
                  <a:schemeClr val="lt1"/>
                </a:solidFill>
                <a:latin typeface="Franklin Gothic"/>
                <a:ea typeface="Franklin Gothic"/>
                <a:cs typeface="Franklin Gothic"/>
                <a:sym typeface="Franklin Gothic"/>
              </a:defRPr>
            </a:lvl8pPr>
            <a:lvl9pPr marL="1645920" marR="0" lvl="8" indent="0" algn="l" rtl="0">
              <a:spcBef>
                <a:spcPts val="0"/>
              </a:spcBef>
              <a:spcAft>
                <a:spcPts val="0"/>
              </a:spcAft>
              <a:buSzPts val="1400"/>
              <a:buNone/>
              <a:defRPr sz="3420" b="0" i="0" u="none" strike="noStrike" cap="none">
                <a:solidFill>
                  <a:schemeClr val="lt1"/>
                </a:solidFill>
                <a:latin typeface="Franklin Gothic"/>
                <a:ea typeface="Franklin Gothic"/>
                <a:cs typeface="Franklin Gothic"/>
                <a:sym typeface="Franklin Gothic"/>
              </a:defRPr>
            </a:lvl9pPr>
          </a:lstStyle>
          <a:p>
            <a:endParaRPr/>
          </a:p>
        </p:txBody>
      </p:sp>
      <p:sp>
        <p:nvSpPr>
          <p:cNvPr id="18" name="Google Shape;18;p2"/>
          <p:cNvSpPr txBox="1">
            <a:spLocks noGrp="1"/>
          </p:cNvSpPr>
          <p:nvPr>
            <p:ph type="dt" idx="10"/>
          </p:nvPr>
        </p:nvSpPr>
        <p:spPr>
          <a:xfrm>
            <a:off x="457200" y="4767262"/>
            <a:ext cx="2133600" cy="27378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080" b="0" i="0" u="none" strike="noStrike" cap="none">
                <a:solidFill>
                  <a:srgbClr val="888888"/>
                </a:solidFill>
                <a:latin typeface="Calibri"/>
                <a:ea typeface="Calibri"/>
                <a:cs typeface="Calibri"/>
                <a:sym typeface="Calibri"/>
              </a:defRPr>
            </a:lvl1pPr>
            <a:lvl2pPr marL="411480" marR="0" lvl="1" indent="0" algn="l" rtl="0">
              <a:spcBef>
                <a:spcPts val="0"/>
              </a:spcBef>
              <a:spcAft>
                <a:spcPts val="0"/>
              </a:spcAft>
              <a:buSzPts val="1400"/>
              <a:buNone/>
              <a:defRPr sz="1620" b="0" i="0" u="none" strike="noStrike" cap="none">
                <a:solidFill>
                  <a:schemeClr val="dk1"/>
                </a:solidFill>
                <a:latin typeface="Arial"/>
                <a:ea typeface="Arial"/>
                <a:cs typeface="Arial"/>
                <a:sym typeface="Arial"/>
              </a:defRPr>
            </a:lvl2pPr>
            <a:lvl3pPr marL="822960" marR="0" lvl="2" indent="0" algn="l" rtl="0">
              <a:spcBef>
                <a:spcPts val="0"/>
              </a:spcBef>
              <a:spcAft>
                <a:spcPts val="0"/>
              </a:spcAft>
              <a:buSzPts val="1400"/>
              <a:buNone/>
              <a:defRPr sz="1620" b="0" i="0" u="none" strike="noStrike" cap="none">
                <a:solidFill>
                  <a:schemeClr val="dk1"/>
                </a:solidFill>
                <a:latin typeface="Arial"/>
                <a:ea typeface="Arial"/>
                <a:cs typeface="Arial"/>
                <a:sym typeface="Arial"/>
              </a:defRPr>
            </a:lvl3pPr>
            <a:lvl4pPr marL="1234440" marR="0" lvl="3" indent="0" algn="l" rtl="0">
              <a:spcBef>
                <a:spcPts val="0"/>
              </a:spcBef>
              <a:spcAft>
                <a:spcPts val="0"/>
              </a:spcAft>
              <a:buSzPts val="1400"/>
              <a:buNone/>
              <a:defRPr sz="1620" b="0" i="0" u="none" strike="noStrike" cap="none">
                <a:solidFill>
                  <a:schemeClr val="dk1"/>
                </a:solidFill>
                <a:latin typeface="Arial"/>
                <a:ea typeface="Arial"/>
                <a:cs typeface="Arial"/>
                <a:sym typeface="Arial"/>
              </a:defRPr>
            </a:lvl4pPr>
            <a:lvl5pPr marL="1645920" marR="0" lvl="4" indent="0" algn="l" rtl="0">
              <a:spcBef>
                <a:spcPts val="0"/>
              </a:spcBef>
              <a:spcAft>
                <a:spcPts val="0"/>
              </a:spcAft>
              <a:buSzPts val="1400"/>
              <a:buNone/>
              <a:defRPr sz="1620" b="0" i="0" u="none" strike="noStrike" cap="none">
                <a:solidFill>
                  <a:schemeClr val="dk1"/>
                </a:solidFill>
                <a:latin typeface="Arial"/>
                <a:ea typeface="Arial"/>
                <a:cs typeface="Arial"/>
                <a:sym typeface="Arial"/>
              </a:defRPr>
            </a:lvl5pPr>
            <a:lvl6pPr marL="2057400" marR="0" lvl="5" indent="0" algn="l" rtl="0">
              <a:spcBef>
                <a:spcPts val="0"/>
              </a:spcBef>
              <a:spcAft>
                <a:spcPts val="0"/>
              </a:spcAft>
              <a:buSzPts val="1400"/>
              <a:buNone/>
              <a:defRPr sz="1620" b="0" i="0" u="none" strike="noStrike" cap="none">
                <a:solidFill>
                  <a:schemeClr val="dk1"/>
                </a:solidFill>
                <a:latin typeface="Arial"/>
                <a:ea typeface="Arial"/>
                <a:cs typeface="Arial"/>
                <a:sym typeface="Arial"/>
              </a:defRPr>
            </a:lvl6pPr>
            <a:lvl7pPr marL="2468880" marR="0" lvl="6" indent="0" algn="l" rtl="0">
              <a:spcBef>
                <a:spcPts val="0"/>
              </a:spcBef>
              <a:spcAft>
                <a:spcPts val="0"/>
              </a:spcAft>
              <a:buSzPts val="1400"/>
              <a:buNone/>
              <a:defRPr sz="1620" b="0" i="0" u="none" strike="noStrike" cap="none">
                <a:solidFill>
                  <a:schemeClr val="dk1"/>
                </a:solidFill>
                <a:latin typeface="Arial"/>
                <a:ea typeface="Arial"/>
                <a:cs typeface="Arial"/>
                <a:sym typeface="Arial"/>
              </a:defRPr>
            </a:lvl7pPr>
            <a:lvl8pPr marL="2880360" marR="0" lvl="7" indent="0" algn="l" rtl="0">
              <a:spcBef>
                <a:spcPts val="0"/>
              </a:spcBef>
              <a:spcAft>
                <a:spcPts val="0"/>
              </a:spcAft>
              <a:buSzPts val="1400"/>
              <a:buNone/>
              <a:defRPr sz="1620" b="0" i="0" u="none" strike="noStrike" cap="none">
                <a:solidFill>
                  <a:schemeClr val="dk1"/>
                </a:solidFill>
                <a:latin typeface="Arial"/>
                <a:ea typeface="Arial"/>
                <a:cs typeface="Arial"/>
                <a:sym typeface="Arial"/>
              </a:defRPr>
            </a:lvl8pPr>
            <a:lvl9pPr marL="3291840" marR="0" lvl="8" indent="0" algn="l" rtl="0">
              <a:spcBef>
                <a:spcPts val="0"/>
              </a:spcBef>
              <a:spcAft>
                <a:spcPts val="0"/>
              </a:spcAft>
              <a:buSzPts val="1400"/>
              <a:buNone/>
              <a:defRPr sz="1620" b="0" i="0" u="none" strike="noStrike" cap="none">
                <a:solidFill>
                  <a:schemeClr val="dk1"/>
                </a:solidFill>
                <a:latin typeface="Arial"/>
                <a:ea typeface="Arial"/>
                <a:cs typeface="Arial"/>
                <a:sym typeface="Arial"/>
              </a:defRPr>
            </a:lvl9pPr>
          </a:lstStyle>
          <a:p>
            <a:endParaRPr/>
          </a:p>
        </p:txBody>
      </p:sp>
      <p:sp>
        <p:nvSpPr>
          <p:cNvPr id="19" name="Google Shape;19;p2"/>
          <p:cNvSpPr txBox="1">
            <a:spLocks noGrp="1"/>
          </p:cNvSpPr>
          <p:nvPr>
            <p:ph type="ftr" idx="11"/>
          </p:nvPr>
        </p:nvSpPr>
        <p:spPr>
          <a:xfrm>
            <a:off x="2743200" y="4767262"/>
            <a:ext cx="3733800" cy="27378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080" b="0" i="0" u="none" strike="noStrike" cap="none">
                <a:solidFill>
                  <a:srgbClr val="888888"/>
                </a:solidFill>
                <a:latin typeface="Calibri"/>
                <a:ea typeface="Calibri"/>
                <a:cs typeface="Calibri"/>
                <a:sym typeface="Calibri"/>
              </a:defRPr>
            </a:lvl1pPr>
            <a:lvl2pPr marL="411480" marR="0" lvl="1" indent="0" algn="l" rtl="0">
              <a:spcBef>
                <a:spcPts val="0"/>
              </a:spcBef>
              <a:spcAft>
                <a:spcPts val="0"/>
              </a:spcAft>
              <a:buSzPts val="1400"/>
              <a:buNone/>
              <a:defRPr sz="1620" b="0" i="0" u="none" strike="noStrike" cap="none">
                <a:solidFill>
                  <a:schemeClr val="dk1"/>
                </a:solidFill>
                <a:latin typeface="Arial"/>
                <a:ea typeface="Arial"/>
                <a:cs typeface="Arial"/>
                <a:sym typeface="Arial"/>
              </a:defRPr>
            </a:lvl2pPr>
            <a:lvl3pPr marL="822960" marR="0" lvl="2" indent="0" algn="l" rtl="0">
              <a:spcBef>
                <a:spcPts val="0"/>
              </a:spcBef>
              <a:spcAft>
                <a:spcPts val="0"/>
              </a:spcAft>
              <a:buSzPts val="1400"/>
              <a:buNone/>
              <a:defRPr sz="1620" b="0" i="0" u="none" strike="noStrike" cap="none">
                <a:solidFill>
                  <a:schemeClr val="dk1"/>
                </a:solidFill>
                <a:latin typeface="Arial"/>
                <a:ea typeface="Arial"/>
                <a:cs typeface="Arial"/>
                <a:sym typeface="Arial"/>
              </a:defRPr>
            </a:lvl3pPr>
            <a:lvl4pPr marL="1234440" marR="0" lvl="3" indent="0" algn="l" rtl="0">
              <a:spcBef>
                <a:spcPts val="0"/>
              </a:spcBef>
              <a:spcAft>
                <a:spcPts val="0"/>
              </a:spcAft>
              <a:buSzPts val="1400"/>
              <a:buNone/>
              <a:defRPr sz="1620" b="0" i="0" u="none" strike="noStrike" cap="none">
                <a:solidFill>
                  <a:schemeClr val="dk1"/>
                </a:solidFill>
                <a:latin typeface="Arial"/>
                <a:ea typeface="Arial"/>
                <a:cs typeface="Arial"/>
                <a:sym typeface="Arial"/>
              </a:defRPr>
            </a:lvl4pPr>
            <a:lvl5pPr marL="1645920" marR="0" lvl="4" indent="0" algn="l" rtl="0">
              <a:spcBef>
                <a:spcPts val="0"/>
              </a:spcBef>
              <a:spcAft>
                <a:spcPts val="0"/>
              </a:spcAft>
              <a:buSzPts val="1400"/>
              <a:buNone/>
              <a:defRPr sz="1620" b="0" i="0" u="none" strike="noStrike" cap="none">
                <a:solidFill>
                  <a:schemeClr val="dk1"/>
                </a:solidFill>
                <a:latin typeface="Arial"/>
                <a:ea typeface="Arial"/>
                <a:cs typeface="Arial"/>
                <a:sym typeface="Arial"/>
              </a:defRPr>
            </a:lvl5pPr>
            <a:lvl6pPr marL="2057400" marR="0" lvl="5" indent="0" algn="l" rtl="0">
              <a:spcBef>
                <a:spcPts val="0"/>
              </a:spcBef>
              <a:spcAft>
                <a:spcPts val="0"/>
              </a:spcAft>
              <a:buSzPts val="1400"/>
              <a:buNone/>
              <a:defRPr sz="1620" b="0" i="0" u="none" strike="noStrike" cap="none">
                <a:solidFill>
                  <a:schemeClr val="dk1"/>
                </a:solidFill>
                <a:latin typeface="Arial"/>
                <a:ea typeface="Arial"/>
                <a:cs typeface="Arial"/>
                <a:sym typeface="Arial"/>
              </a:defRPr>
            </a:lvl6pPr>
            <a:lvl7pPr marL="2468880" marR="0" lvl="6" indent="0" algn="l" rtl="0">
              <a:spcBef>
                <a:spcPts val="0"/>
              </a:spcBef>
              <a:spcAft>
                <a:spcPts val="0"/>
              </a:spcAft>
              <a:buSzPts val="1400"/>
              <a:buNone/>
              <a:defRPr sz="1620" b="0" i="0" u="none" strike="noStrike" cap="none">
                <a:solidFill>
                  <a:schemeClr val="dk1"/>
                </a:solidFill>
                <a:latin typeface="Arial"/>
                <a:ea typeface="Arial"/>
                <a:cs typeface="Arial"/>
                <a:sym typeface="Arial"/>
              </a:defRPr>
            </a:lvl7pPr>
            <a:lvl8pPr marL="2880360" marR="0" lvl="7" indent="0" algn="l" rtl="0">
              <a:spcBef>
                <a:spcPts val="0"/>
              </a:spcBef>
              <a:spcAft>
                <a:spcPts val="0"/>
              </a:spcAft>
              <a:buSzPts val="1400"/>
              <a:buNone/>
              <a:defRPr sz="1620" b="0" i="0" u="none" strike="noStrike" cap="none">
                <a:solidFill>
                  <a:schemeClr val="dk1"/>
                </a:solidFill>
                <a:latin typeface="Arial"/>
                <a:ea typeface="Arial"/>
                <a:cs typeface="Arial"/>
                <a:sym typeface="Arial"/>
              </a:defRPr>
            </a:lvl8pPr>
            <a:lvl9pPr marL="3291840" marR="0" lvl="8" indent="0" algn="l" rtl="0">
              <a:spcBef>
                <a:spcPts val="0"/>
              </a:spcBef>
              <a:spcAft>
                <a:spcPts val="0"/>
              </a:spcAft>
              <a:buSzPts val="1400"/>
              <a:buNone/>
              <a:defRPr sz="1620" b="0" i="0" u="none" strike="noStrike" cap="none">
                <a:solidFill>
                  <a:schemeClr val="dk1"/>
                </a:solidFill>
                <a:latin typeface="Arial"/>
                <a:ea typeface="Arial"/>
                <a:cs typeface="Arial"/>
                <a:sym typeface="Arial"/>
              </a:defRPr>
            </a:lvl9pPr>
          </a:lstStyle>
          <a:p>
            <a:endParaRPr/>
          </a:p>
        </p:txBody>
      </p:sp>
      <p:sp>
        <p:nvSpPr>
          <p:cNvPr id="20" name="Google Shape;20;p2"/>
          <p:cNvSpPr txBox="1">
            <a:spLocks noGrp="1"/>
          </p:cNvSpPr>
          <p:nvPr>
            <p:ph type="sldNum" idx="12"/>
          </p:nvPr>
        </p:nvSpPr>
        <p:spPr>
          <a:xfrm>
            <a:off x="6553200" y="4767262"/>
            <a:ext cx="2133600" cy="27378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08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08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08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08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08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08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08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08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08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25595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025651"/>
            <a:ext cx="6447501" cy="1369936"/>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3395586"/>
            <a:ext cx="6447501" cy="6453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fld id="{B61BEF0D-F0BB-DE4B-95CE-6DB70DBA9567}" type="datetimeFigureOut">
              <a:rPr lang="en-US" smtClean="0"/>
              <a:pPr/>
              <a:t>12/23/2019</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00000000-1234-1234-1234-123412341234}" type="slidenum">
              <a:rPr lang="en" smtClean="0"/>
              <a:pPr/>
              <a:t>‹#›</a:t>
            </a:fld>
            <a:endParaRPr lang="en" dirty="0"/>
          </a:p>
        </p:txBody>
      </p:sp>
    </p:spTree>
    <p:extLst>
      <p:ext uri="{BB962C8B-B14F-4D97-AF65-F5344CB8AC3E}">
        <p14:creationId xmlns:p14="http://schemas.microsoft.com/office/powerpoint/2010/main" val="3731598774"/>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1" y="1620442"/>
            <a:ext cx="3138026" cy="291057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1620442"/>
            <a:ext cx="3138026" cy="291058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a:defRPr/>
            </a:lvl1pPr>
          </a:lstStyle>
          <a:p>
            <a:fld id="{05BFA754-D5C3-4E66-96A6-867B257F58DC}" type="datetimeFigureOut">
              <a:rPr lang="en-US" smtClean="0"/>
              <a:pPr/>
              <a:t>12/23/2019</a:t>
            </a:fld>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00000000-1234-1234-1234-123412341234}" type="slidenum">
              <a:rPr lang="en" smtClean="0"/>
              <a:pPr/>
              <a:t>‹#›</a:t>
            </a:fld>
            <a:endParaRPr lang="en" dirty="0"/>
          </a:p>
        </p:txBody>
      </p:sp>
    </p:spTree>
    <p:extLst>
      <p:ext uri="{BB962C8B-B14F-4D97-AF65-F5344CB8AC3E}">
        <p14:creationId xmlns:p14="http://schemas.microsoft.com/office/powerpoint/2010/main" val="315962701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09" y="1620737"/>
            <a:ext cx="3139217"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506809" y="2052934"/>
            <a:ext cx="3139217" cy="247808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7" y="1620737"/>
            <a:ext cx="3139214"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3816288" y="2052934"/>
            <a:ext cx="3139213" cy="247808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lvl1pPr>
              <a:defRPr/>
            </a:lvl1pPr>
          </a:lstStyle>
          <a:p>
            <a:fld id="{B61BEF0D-F0BB-DE4B-95CE-6DB70DBA9567}" type="datetimeFigureOut">
              <a:rPr lang="en-US" smtClean="0"/>
              <a:pPr/>
              <a:t>12/23/2019</a:t>
            </a:fld>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a:lvl1pPr>
          </a:lstStyle>
          <a:p>
            <a:fld id="{00000000-1234-1234-1234-123412341234}" type="slidenum">
              <a:rPr lang="en" smtClean="0"/>
              <a:pPr/>
              <a:t>‹#›</a:t>
            </a:fld>
            <a:endParaRPr lang="en" dirty="0"/>
          </a:p>
        </p:txBody>
      </p:sp>
    </p:spTree>
    <p:extLst>
      <p:ext uri="{BB962C8B-B14F-4D97-AF65-F5344CB8AC3E}">
        <p14:creationId xmlns:p14="http://schemas.microsoft.com/office/powerpoint/2010/main" val="11255481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9906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fld id="{B61BEF0D-F0BB-DE4B-95CE-6DB70DBA9567}" type="datetimeFigureOut">
              <a:rPr lang="en-US" smtClean="0"/>
              <a:pPr/>
              <a:t>12/23/2019</a:t>
            </a:fld>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00000000-1234-1234-1234-123412341234}" type="slidenum">
              <a:rPr lang="en" smtClean="0"/>
              <a:pPr/>
              <a:t>‹#›</a:t>
            </a:fld>
            <a:endParaRPr lang="en" dirty="0"/>
          </a:p>
        </p:txBody>
      </p:sp>
    </p:spTree>
    <p:extLst>
      <p:ext uri="{BB962C8B-B14F-4D97-AF65-F5344CB8AC3E}">
        <p14:creationId xmlns:p14="http://schemas.microsoft.com/office/powerpoint/2010/main" val="3654774986"/>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B61BEF0D-F0BB-DE4B-95CE-6DB70DBA9567}" type="datetimeFigureOut">
              <a:rPr lang="en-US" smtClean="0"/>
              <a:pPr/>
              <a:t>12/23/2019</a:t>
            </a:fld>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00000000-1234-1234-1234-123412341234}" type="slidenum">
              <a:rPr lang="en" smtClean="0"/>
              <a:pPr/>
              <a:t>‹#›</a:t>
            </a:fld>
            <a:endParaRPr lang="en" dirty="0"/>
          </a:p>
        </p:txBody>
      </p:sp>
    </p:spTree>
    <p:extLst>
      <p:ext uri="{BB962C8B-B14F-4D97-AF65-F5344CB8AC3E}">
        <p14:creationId xmlns:p14="http://schemas.microsoft.com/office/powerpoint/2010/main" val="3354696415"/>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123953"/>
            <a:ext cx="2890896" cy="958850"/>
          </a:xfrm>
        </p:spPr>
        <p:txBody>
          <a:bodyPr anchor="b">
            <a:normAutofit/>
          </a:bodyPr>
          <a:lstStyle>
            <a:lvl1pPr>
              <a:defRPr sz="1500"/>
            </a:lvl1pPr>
          </a:lstStyle>
          <a:p>
            <a:r>
              <a:rPr lang="en-US" smtClean="0"/>
              <a:t>Click to edit Master title style</a:t>
            </a:r>
            <a:endParaRPr lang="en-US" dirty="0"/>
          </a:p>
        </p:txBody>
      </p:sp>
      <p:sp>
        <p:nvSpPr>
          <p:cNvPr id="3" name="Content Placeholder 2"/>
          <p:cNvSpPr>
            <a:spLocks noGrp="1"/>
          </p:cNvSpPr>
          <p:nvPr>
            <p:ph idx="1"/>
          </p:nvPr>
        </p:nvSpPr>
        <p:spPr>
          <a:xfrm>
            <a:off x="3570346" y="386193"/>
            <a:ext cx="3385156" cy="41448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082802"/>
            <a:ext cx="2890896" cy="1938337"/>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fld id="{B61BEF0D-F0BB-DE4B-95CE-6DB70DBA9567}" type="datetimeFigureOut">
              <a:rPr lang="en-US" smtClean="0"/>
              <a:pPr/>
              <a:t>12/23/2019</a:t>
            </a:fld>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00000000-1234-1234-1234-123412341234}" type="slidenum">
              <a:rPr lang="en" smtClean="0"/>
              <a:pPr/>
              <a:t>‹#›</a:t>
            </a:fld>
            <a:endParaRPr lang="en" dirty="0"/>
          </a:p>
        </p:txBody>
      </p:sp>
    </p:spTree>
    <p:extLst>
      <p:ext uri="{BB962C8B-B14F-4D97-AF65-F5344CB8AC3E}">
        <p14:creationId xmlns:p14="http://schemas.microsoft.com/office/powerpoint/2010/main" val="967265708"/>
      </p:ext>
    </p:extLst>
  </p:cSld>
  <p:clrMapOvr>
    <a:masterClrMapping/>
  </p:clrMapOvr>
  <p:hf sldNum="0" hdr="0" ftr="0" dt="0"/>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3600450"/>
            <a:ext cx="6447500" cy="425054"/>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457200"/>
            <a:ext cx="6447501" cy="288428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smtClean="0"/>
              <a:t>Click icon to add picture</a:t>
            </a:r>
            <a:endParaRPr lang="en-US" dirty="0"/>
          </a:p>
        </p:txBody>
      </p:sp>
      <p:sp>
        <p:nvSpPr>
          <p:cNvPr id="4" name="Text Placeholder 3"/>
          <p:cNvSpPr>
            <a:spLocks noGrp="1"/>
          </p:cNvSpPr>
          <p:nvPr>
            <p:ph type="body" sz="half" idx="2"/>
          </p:nvPr>
        </p:nvSpPr>
        <p:spPr>
          <a:xfrm>
            <a:off x="508001" y="4025504"/>
            <a:ext cx="6447500" cy="505518"/>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00000000-1234-1234-1234-123412341234}" type="slidenum">
              <a:rPr lang="en" smtClean="0"/>
              <a:pPr/>
              <a:t>‹#›</a:t>
            </a:fld>
            <a:endParaRPr lang="en" dirty="0"/>
          </a:p>
        </p:txBody>
      </p:sp>
      <p:sp>
        <p:nvSpPr>
          <p:cNvPr id="5" name="Date Placeholder 4"/>
          <p:cNvSpPr>
            <a:spLocks noGrp="1"/>
          </p:cNvSpPr>
          <p:nvPr>
            <p:ph type="dt" sz="half" idx="10"/>
          </p:nvPr>
        </p:nvSpPr>
        <p:spPr/>
        <p:txBody>
          <a:bodyPr/>
          <a:lstStyle>
            <a:lvl1pPr>
              <a:defRPr/>
            </a:lvl1pPr>
          </a:lstStyle>
          <a:p>
            <a:fld id="{B61BEF0D-F0BB-DE4B-95CE-6DB70DBA9567}" type="datetimeFigureOut">
              <a:rPr lang="en-US" smtClean="0"/>
              <a:pPr/>
              <a:t>12/23/2019</a:t>
            </a:fld>
            <a:endParaRPr lang="en-US" dirty="0"/>
          </a:p>
        </p:txBody>
      </p:sp>
    </p:spTree>
    <p:extLst>
      <p:ext uri="{BB962C8B-B14F-4D97-AF65-F5344CB8AC3E}">
        <p14:creationId xmlns:p14="http://schemas.microsoft.com/office/powerpoint/2010/main" val="182436951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6350"/>
            <a:ext cx="9144000" cy="5149850"/>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457200"/>
            <a:ext cx="6447501" cy="990600"/>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08001" y="1620442"/>
            <a:ext cx="6447501" cy="2910580"/>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5403850" y="4531022"/>
            <a:ext cx="683954" cy="273844"/>
          </a:xfrm>
          <a:prstGeom prst="rect">
            <a:avLst/>
          </a:prstGeom>
        </p:spPr>
        <p:txBody>
          <a:bodyPr vert="horz" lIns="91440" tIns="45720" rIns="91440" bIns="45720" rtlCol="0" anchor="ctr"/>
          <a:lstStyle>
            <a:lvl1pPr algn="r">
              <a:defRPr sz="675">
                <a:solidFill>
                  <a:schemeClr val="tx1">
                    <a:tint val="75000"/>
                  </a:schemeClr>
                </a:solidFill>
                <a:latin typeface="Garamond" panose="02020404030301010803" pitchFamily="18" charset="0"/>
              </a:defRPr>
            </a:lvl1pPr>
          </a:lstStyle>
          <a:p>
            <a:fld id="{B61BEF0D-F0BB-DE4B-95CE-6DB70DBA9567}" type="datetimeFigureOut">
              <a:rPr lang="en-US" smtClean="0"/>
              <a:pPr/>
              <a:t>12/23/2019</a:t>
            </a:fld>
            <a:endParaRPr lang="en-US" dirty="0"/>
          </a:p>
        </p:txBody>
      </p:sp>
      <p:sp>
        <p:nvSpPr>
          <p:cNvPr id="5" name="Footer Placeholder 4"/>
          <p:cNvSpPr>
            <a:spLocks noGrp="1"/>
          </p:cNvSpPr>
          <p:nvPr>
            <p:ph type="ftr" sz="quarter" idx="3"/>
          </p:nvPr>
        </p:nvSpPr>
        <p:spPr>
          <a:xfrm>
            <a:off x="508001" y="4531022"/>
            <a:ext cx="4723209" cy="273844"/>
          </a:xfrm>
          <a:prstGeom prst="rect">
            <a:avLst/>
          </a:prstGeom>
        </p:spPr>
        <p:txBody>
          <a:bodyPr vert="horz" lIns="91440" tIns="45720" rIns="91440" bIns="45720" rtlCol="0" anchor="ctr"/>
          <a:lstStyle>
            <a:lvl1pPr algn="l">
              <a:defRPr sz="675">
                <a:solidFill>
                  <a:schemeClr val="tx1">
                    <a:tint val="75000"/>
                  </a:schemeClr>
                </a:solidFill>
                <a:latin typeface="Garamond" panose="02020404030301010803" pitchFamily="18" charset="0"/>
              </a:defRPr>
            </a:lvl1pPr>
          </a:lstStyle>
          <a:p>
            <a:endParaRPr lang="en-US" dirty="0"/>
          </a:p>
        </p:txBody>
      </p:sp>
      <p:sp>
        <p:nvSpPr>
          <p:cNvPr id="6" name="Slide Number Placeholder 5"/>
          <p:cNvSpPr>
            <a:spLocks noGrp="1"/>
          </p:cNvSpPr>
          <p:nvPr>
            <p:ph type="sldNum" sz="quarter" idx="4"/>
          </p:nvPr>
        </p:nvSpPr>
        <p:spPr>
          <a:xfrm>
            <a:off x="6442998" y="4531022"/>
            <a:ext cx="512504" cy="273844"/>
          </a:xfrm>
          <a:prstGeom prst="rect">
            <a:avLst/>
          </a:prstGeom>
        </p:spPr>
        <p:txBody>
          <a:bodyPr vert="horz" lIns="91440" tIns="45720" rIns="91440" bIns="45720" rtlCol="0" anchor="ctr"/>
          <a:lstStyle>
            <a:lvl1pPr algn="r">
              <a:defRPr sz="675">
                <a:solidFill>
                  <a:schemeClr val="accent1"/>
                </a:solidFill>
                <a:latin typeface="Garamond" panose="02020404030301010803" pitchFamily="18" charset="0"/>
              </a:defRPr>
            </a:lvl1pPr>
          </a:lstStyle>
          <a:p>
            <a:fld id="{00000000-1234-1234-1234-123412341234}" type="slidenum">
              <a:rPr lang="en" smtClean="0"/>
              <a:pPr/>
              <a:t>‹#›</a:t>
            </a:fld>
            <a:endParaRPr lang="en" dirty="0"/>
          </a:p>
        </p:txBody>
      </p:sp>
    </p:spTree>
    <p:extLst>
      <p:ext uri="{BB962C8B-B14F-4D97-AF65-F5344CB8AC3E}">
        <p14:creationId xmlns:p14="http://schemas.microsoft.com/office/powerpoint/2010/main" val="3897596646"/>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 id="2147483867" r:id="rId13"/>
    <p:sldLayoutId id="2147483868" r:id="rId14"/>
    <p:sldLayoutId id="2147483869" r:id="rId15"/>
    <p:sldLayoutId id="2147483870" r:id="rId16"/>
    <p:sldLayoutId id="2147483871" r:id="rId17"/>
    <p:sldLayoutId id="2147483872" r:id="rId18"/>
    <p:sldLayoutId id="2147483873" r:id="rId19"/>
    <p:sldLayoutId id="2147483874" r:id="rId20"/>
    <p:sldLayoutId id="2147483875" r:id="rId21"/>
    <p:sldLayoutId id="2147483876" r:id="rId22"/>
  </p:sldLayoutIdLst>
  <p:hf sldNum="0" hdr="0" ftr="0" dt="0"/>
  <p:txStyles>
    <p:titleStyle>
      <a:lvl1pPr algn="l" defTabSz="342900" rtl="0" eaLnBrk="1" latinLnBrk="0" hangingPunct="1">
        <a:spcBef>
          <a:spcPct val="0"/>
        </a:spcBef>
        <a:buNone/>
        <a:defRPr sz="2700" kern="1200">
          <a:solidFill>
            <a:schemeClr val="accent1"/>
          </a:solidFill>
          <a:latin typeface="Garamond" panose="02020404030301010803" pitchFamily="18"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Garamond" panose="02020404030301010803" pitchFamily="18" charset="0"/>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Garamond" panose="02020404030301010803" pitchFamily="18" charset="0"/>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Garamond" panose="02020404030301010803" pitchFamily="18" charset="0"/>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Garamond" panose="02020404030301010803" pitchFamily="18" charset="0"/>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Garamond" panose="02020404030301010803" pitchFamily="18" charset="0"/>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7.xml"/><Relationship Id="rId5" Type="http://schemas.openxmlformats.org/officeDocument/2006/relationships/image" Target="../media/image12.png"/><Relationship Id="rId4" Type="http://schemas.openxmlformats.org/officeDocument/2006/relationships/hyperlink" Target="https://commons.wikimedia.org/wiki/Atlas_of_Puerto_Rico"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6.xml"/><Relationship Id="rId1" Type="http://schemas.openxmlformats.org/officeDocument/2006/relationships/slideLayout" Target="../slideLayouts/slideLayout19.xml"/><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8.xml"/><Relationship Id="rId1" Type="http://schemas.openxmlformats.org/officeDocument/2006/relationships/slideLayout" Target="../slideLayouts/slideLayout20.xml"/><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18.xml"/><Relationship Id="rId4" Type="http://schemas.openxmlformats.org/officeDocument/2006/relationships/image" Target="../media/image31.jpg"/></Relationships>
</file>

<file path=ppt/slides/_rels/slide4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1.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3.xml"/><Relationship Id="rId1" Type="http://schemas.openxmlformats.org/officeDocument/2006/relationships/slideLayout" Target="../slideLayouts/slideLayout21.xml"/><Relationship Id="rId4" Type="http://schemas.openxmlformats.org/officeDocument/2006/relationships/image" Target="../media/image35.jpg"/></Relationships>
</file>

<file path=ppt/slides/_rels/slide4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4.xml"/><Relationship Id="rId1" Type="http://schemas.openxmlformats.org/officeDocument/2006/relationships/slideLayout" Target="../slideLayouts/slideLayout20.xml"/><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5.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6.xml"/><Relationship Id="rId1" Type="http://schemas.openxmlformats.org/officeDocument/2006/relationships/slideLayout" Target="../slideLayouts/slideLayout22.xml"/><Relationship Id="rId5" Type="http://schemas.openxmlformats.org/officeDocument/2006/relationships/image" Target="../media/image41.png"/><Relationship Id="rId4" Type="http://schemas.openxmlformats.org/officeDocument/2006/relationships/image" Target="../media/image40.png"/></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hyperlink" Target="http://www.biofuels.ru/biodiesel/what_bd/" TargetMode="External"/><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hyperlink" Target="http://knowledge.allianz.com/" TargetMode="External"/><Relationship Id="rId5" Type="http://schemas.openxmlformats.org/officeDocument/2006/relationships/image" Target="../media/image44.png"/><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3" Type="http://schemas.openxmlformats.org/officeDocument/2006/relationships/hyperlink" Target="http://www.aces.uiuc.edu/news/News_Photos/miscanthus2/pages/miscanthus2.html" TargetMode="External"/><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45.jpg"/><Relationship Id="rId5" Type="http://schemas.openxmlformats.org/officeDocument/2006/relationships/hyperlink" Target="http://www.theresilientearth.com/?q=content/killing-biofuels" TargetMode="External"/><Relationship Id="rId4" Type="http://schemas.openxmlformats.org/officeDocument/2006/relationships/hyperlink" Target="http://energytechstocks.com/wp/?m=200804&amp;paged=2"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53.png"/><Relationship Id="rId4" Type="http://schemas.openxmlformats.org/officeDocument/2006/relationships/image" Target="../media/image52.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23582" y="1803400"/>
            <a:ext cx="6484654" cy="1234727"/>
          </a:xfrm>
        </p:spPr>
        <p:txBody>
          <a:bodyPr/>
          <a:lstStyle/>
          <a:p>
            <a:r>
              <a:rPr lang="en-US" sz="6000" b="1" dirty="0" smtClean="0">
                <a:solidFill>
                  <a:schemeClr val="accent1">
                    <a:lumMod val="75000"/>
                  </a:schemeClr>
                </a:solidFill>
                <a:effectLst>
                  <a:outerShdw blurRad="38100" dist="38100" dir="2700000" algn="tl">
                    <a:srgbClr val="000000">
                      <a:alpha val="43137"/>
                    </a:srgbClr>
                  </a:outerShdw>
                </a:effectLst>
                <a:latin typeface="Garamond" panose="02020404030301010803" pitchFamily="18" charset="0"/>
              </a:rPr>
              <a:t>Cell Transport Unit</a:t>
            </a:r>
            <a:endParaRPr lang="en-US" sz="6000" b="1" dirty="0">
              <a:solidFill>
                <a:schemeClr val="accent1">
                  <a:lumMod val="75000"/>
                </a:schemeClr>
              </a:solidFill>
              <a:effectLst>
                <a:outerShdw blurRad="38100" dist="38100" dir="2700000" algn="tl">
                  <a:srgbClr val="000000">
                    <a:alpha val="43137"/>
                  </a:srgbClr>
                </a:outerShdw>
              </a:effectLst>
              <a:latin typeface="Garamond" panose="02020404030301010803" pitchFamily="18" charset="0"/>
            </a:endParaRPr>
          </a:p>
        </p:txBody>
      </p:sp>
    </p:spTree>
    <p:extLst>
      <p:ext uri="{BB962C8B-B14F-4D97-AF65-F5344CB8AC3E}">
        <p14:creationId xmlns:p14="http://schemas.microsoft.com/office/powerpoint/2010/main" val="253323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5"/>
        <p:cNvGrpSpPr/>
        <p:nvPr/>
      </p:nvGrpSpPr>
      <p:grpSpPr>
        <a:xfrm>
          <a:off x="0" y="0"/>
          <a:ext cx="0" cy="0"/>
          <a:chOff x="0" y="0"/>
          <a:chExt cx="0" cy="0"/>
        </a:xfrm>
      </p:grpSpPr>
      <p:sp>
        <p:nvSpPr>
          <p:cNvPr id="156" name="Google Shape;156;p27"/>
          <p:cNvSpPr txBox="1">
            <a:spLocks noGrp="1"/>
          </p:cNvSpPr>
          <p:nvPr>
            <p:ph type="title" idx="4294967295"/>
          </p:nvPr>
        </p:nvSpPr>
        <p:spPr>
          <a:xfrm>
            <a:off x="2204114" y="136075"/>
            <a:ext cx="4558352" cy="85725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2"/>
              </a:buClr>
              <a:buFont typeface="Arial"/>
              <a:buNone/>
            </a:pPr>
            <a:r>
              <a:rPr lang="en" sz="4400" b="1" i="0" u="none" strike="noStrike" cap="none" dirty="0">
                <a:solidFill>
                  <a:schemeClr val="accent1">
                    <a:lumMod val="75000"/>
                  </a:schemeClr>
                </a:solidFill>
                <a:effectLst>
                  <a:outerShdw blurRad="38100" dist="38100" dir="2700000" algn="tl">
                    <a:srgbClr val="000000">
                      <a:alpha val="43137"/>
                    </a:srgbClr>
                  </a:outerShdw>
                </a:effectLst>
                <a:ea typeface="Arial"/>
                <a:cs typeface="Arial"/>
                <a:sym typeface="Arial"/>
              </a:rPr>
              <a:t>What happened?</a:t>
            </a:r>
            <a:endParaRPr b="1" dirty="0">
              <a:solidFill>
                <a:schemeClr val="accent1">
                  <a:lumMod val="75000"/>
                </a:schemeClr>
              </a:solidFill>
              <a:effectLst>
                <a:outerShdw blurRad="38100" dist="38100" dir="2700000" algn="tl">
                  <a:srgbClr val="000000">
                    <a:alpha val="43137"/>
                  </a:srgbClr>
                </a:outerShdw>
              </a:effectLst>
            </a:endParaRPr>
          </a:p>
        </p:txBody>
      </p:sp>
      <p:sp>
        <p:nvSpPr>
          <p:cNvPr id="157" name="Google Shape;157;p27"/>
          <p:cNvSpPr txBox="1"/>
          <p:nvPr/>
        </p:nvSpPr>
        <p:spPr>
          <a:xfrm>
            <a:off x="533400" y="1143000"/>
            <a:ext cx="8229600" cy="70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 sz="2800" b="0" i="0" u="none" strike="noStrike" cap="none" dirty="0">
                <a:solidFill>
                  <a:schemeClr val="dk1"/>
                </a:solidFill>
                <a:latin typeface="Garamond" panose="02020404030301010803" pitchFamily="18" charset="0"/>
                <a:sym typeface="Arial"/>
              </a:rPr>
              <a:t>Why do you think drinking seawater killed the sailor faster than not drinking any water at all?</a:t>
            </a:r>
            <a:r>
              <a:rPr lang="en" sz="2400" b="0" i="0" u="none" strike="noStrike" cap="none" dirty="0">
                <a:solidFill>
                  <a:schemeClr val="dk1"/>
                </a:solidFill>
                <a:latin typeface="Garamond" panose="02020404030301010803" pitchFamily="18" charset="0"/>
                <a:sym typeface="Arial"/>
              </a:rPr>
              <a:t> </a:t>
            </a:r>
            <a:endParaRPr dirty="0">
              <a:latin typeface="Garamond" panose="02020404030301010803" pitchFamily="18" charset="0"/>
            </a:endParaRPr>
          </a:p>
        </p:txBody>
      </p:sp>
      <p:cxnSp>
        <p:nvCxnSpPr>
          <p:cNvPr id="158" name="Google Shape;158;p27"/>
          <p:cNvCxnSpPr/>
          <p:nvPr/>
        </p:nvCxnSpPr>
        <p:spPr>
          <a:xfrm>
            <a:off x="3733800" y="3314700"/>
            <a:ext cx="1981200" cy="0"/>
          </a:xfrm>
          <a:prstGeom prst="straightConnector1">
            <a:avLst/>
          </a:prstGeom>
          <a:noFill/>
          <a:ln w="76200" cap="flat" cmpd="sng">
            <a:solidFill>
              <a:schemeClr val="dk1"/>
            </a:solidFill>
            <a:prstDash val="solid"/>
            <a:miter lim="800000"/>
            <a:headEnd type="none" w="sm" len="sm"/>
            <a:tailEnd type="triangle" w="med" len="med"/>
          </a:ln>
        </p:spPr>
      </p:cxnSp>
      <p:sp>
        <p:nvSpPr>
          <p:cNvPr id="159" name="Google Shape;159;p27"/>
          <p:cNvSpPr txBox="1"/>
          <p:nvPr/>
        </p:nvSpPr>
        <p:spPr>
          <a:xfrm>
            <a:off x="4343400" y="2430800"/>
            <a:ext cx="609600" cy="57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Font typeface="Arial"/>
              <a:buNone/>
            </a:pPr>
            <a:r>
              <a:rPr lang="en" sz="4400" b="0" i="0" u="none" strike="noStrike" cap="none" dirty="0">
                <a:solidFill>
                  <a:srgbClr val="FF0000"/>
                </a:solidFill>
                <a:latin typeface="Garamond" panose="02020404030301010803" pitchFamily="18" charset="0"/>
                <a:sym typeface="Arial"/>
              </a:rPr>
              <a:t>?</a:t>
            </a:r>
            <a:endParaRPr dirty="0">
              <a:latin typeface="Garamond" panose="02020404030301010803" pitchFamily="18" charset="0"/>
            </a:endParaRPr>
          </a:p>
        </p:txBody>
      </p:sp>
      <p:pic>
        <p:nvPicPr>
          <p:cNvPr id="160" name="Google Shape;160;p27" descr="Laysan Island - Bird Sightings - Sep 2013 | Below are on-isl… | Flickr"/>
          <p:cNvPicPr preferRelativeResize="0"/>
          <p:nvPr/>
        </p:nvPicPr>
        <p:blipFill>
          <a:blip r:embed="rId3">
            <a:alphaModFix/>
          </a:blip>
          <a:stretch>
            <a:fillRect/>
          </a:stretch>
        </p:blipFill>
        <p:spPr>
          <a:xfrm>
            <a:off x="1029175" y="2328150"/>
            <a:ext cx="2168924" cy="1626701"/>
          </a:xfrm>
          <a:prstGeom prst="rect">
            <a:avLst/>
          </a:prstGeom>
          <a:noFill/>
          <a:ln>
            <a:noFill/>
          </a:ln>
        </p:spPr>
      </p:pic>
      <p:pic>
        <p:nvPicPr>
          <p:cNvPr id="161" name="Google Shape;161;p27" descr="Free photo: Skull And Crossbones, Beach - Free Image on Pixabay ..."/>
          <p:cNvPicPr preferRelativeResize="0"/>
          <p:nvPr/>
        </p:nvPicPr>
        <p:blipFill>
          <a:blip r:embed="rId4">
            <a:alphaModFix/>
          </a:blip>
          <a:stretch>
            <a:fillRect/>
          </a:stretch>
        </p:blipFill>
        <p:spPr>
          <a:xfrm>
            <a:off x="6104463" y="2355150"/>
            <a:ext cx="2440037" cy="16267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5"/>
        <p:cNvGrpSpPr/>
        <p:nvPr/>
      </p:nvGrpSpPr>
      <p:grpSpPr>
        <a:xfrm>
          <a:off x="0" y="0"/>
          <a:ext cx="0" cy="0"/>
          <a:chOff x="0" y="0"/>
          <a:chExt cx="0" cy="0"/>
        </a:xfrm>
      </p:grpSpPr>
      <p:sp>
        <p:nvSpPr>
          <p:cNvPr id="166" name="Google Shape;166;p28"/>
          <p:cNvSpPr txBox="1">
            <a:spLocks noGrp="1"/>
          </p:cNvSpPr>
          <p:nvPr>
            <p:ph type="title" idx="4294967295"/>
          </p:nvPr>
        </p:nvSpPr>
        <p:spPr>
          <a:xfrm>
            <a:off x="0" y="114300"/>
            <a:ext cx="8229600" cy="70802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2"/>
              </a:buClr>
              <a:buFont typeface="Arial"/>
              <a:buNone/>
            </a:pPr>
            <a:r>
              <a:rPr lang="en" sz="4400" b="1" i="0" u="none" strike="noStrike" cap="none" dirty="0">
                <a:solidFill>
                  <a:schemeClr val="accent1">
                    <a:lumMod val="75000"/>
                  </a:schemeClr>
                </a:solidFill>
                <a:effectLst>
                  <a:outerShdw blurRad="38100" dist="38100" dir="2700000" algn="tl">
                    <a:srgbClr val="000000">
                      <a:alpha val="43137"/>
                    </a:srgbClr>
                  </a:outerShdw>
                </a:effectLst>
                <a:ea typeface="Arial"/>
                <a:cs typeface="Arial"/>
                <a:sym typeface="Arial"/>
              </a:rPr>
              <a:t>Objective:</a:t>
            </a:r>
            <a:endParaRPr b="1" dirty="0">
              <a:solidFill>
                <a:schemeClr val="accent1">
                  <a:lumMod val="75000"/>
                </a:schemeClr>
              </a:solidFill>
              <a:effectLst>
                <a:outerShdw blurRad="38100" dist="38100" dir="2700000" algn="tl">
                  <a:srgbClr val="000000">
                    <a:alpha val="43137"/>
                  </a:srgbClr>
                </a:outerShdw>
              </a:effectLst>
            </a:endParaRPr>
          </a:p>
        </p:txBody>
      </p:sp>
      <p:sp>
        <p:nvSpPr>
          <p:cNvPr id="167" name="Google Shape;167;p28"/>
          <p:cNvSpPr txBox="1"/>
          <p:nvPr/>
        </p:nvSpPr>
        <p:spPr>
          <a:xfrm>
            <a:off x="235424" y="916497"/>
            <a:ext cx="7618863" cy="31029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chemeClr val="dk1"/>
              </a:buClr>
              <a:buFont typeface="Arial" panose="020B0604020202020204" pitchFamily="34" charset="0"/>
              <a:buChar char="•"/>
            </a:pPr>
            <a:r>
              <a:rPr lang="en" sz="2600" b="0" i="0" u="none" strike="noStrike" cap="none" dirty="0">
                <a:solidFill>
                  <a:schemeClr val="dk1"/>
                </a:solidFill>
                <a:latin typeface="Garamond" panose="02020404030301010803" pitchFamily="18" charset="0"/>
                <a:sym typeface="Arial"/>
              </a:rPr>
              <a:t>To determine the cause of the sailor's death, we will </a:t>
            </a:r>
            <a:r>
              <a:rPr lang="en" sz="2600" b="1" i="0" u="none" strike="noStrike" cap="none" dirty="0">
                <a:solidFill>
                  <a:schemeClr val="dk1"/>
                </a:solidFill>
                <a:latin typeface="Garamond" panose="02020404030301010803" pitchFamily="18" charset="0"/>
                <a:sym typeface="Arial"/>
              </a:rPr>
              <a:t>determine the effects of salt water on slices of </a:t>
            </a:r>
            <a:r>
              <a:rPr lang="en" sz="2600" b="1" i="0" u="none" strike="noStrike" cap="none" dirty="0" smtClean="0">
                <a:solidFill>
                  <a:schemeClr val="dk1"/>
                </a:solidFill>
                <a:latin typeface="Garamond" panose="02020404030301010803" pitchFamily="18" charset="0"/>
                <a:sym typeface="Arial"/>
              </a:rPr>
              <a:t>potato </a:t>
            </a:r>
            <a:r>
              <a:rPr lang="en" sz="2600" i="0" u="none" strike="noStrike" cap="none" dirty="0" smtClean="0">
                <a:solidFill>
                  <a:schemeClr val="dk1"/>
                </a:solidFill>
                <a:latin typeface="Garamond" panose="02020404030301010803" pitchFamily="18" charset="0"/>
                <a:sym typeface="Arial"/>
              </a:rPr>
              <a:t>(which represent a body)</a:t>
            </a:r>
            <a:r>
              <a:rPr lang="en" sz="2600" b="0" i="0" u="none" strike="noStrike" cap="none" dirty="0" smtClean="0">
                <a:solidFill>
                  <a:schemeClr val="dk1"/>
                </a:solidFill>
                <a:latin typeface="Garamond" panose="02020404030301010803" pitchFamily="18" charset="0"/>
                <a:sym typeface="Arial"/>
              </a:rPr>
              <a:t>. </a:t>
            </a:r>
            <a:r>
              <a:rPr lang="en" sz="2600" dirty="0" smtClean="0">
                <a:latin typeface="Garamond" panose="02020404030301010803" pitchFamily="18" charset="0"/>
              </a:rPr>
              <a:t>Specifically, we will </a:t>
            </a:r>
            <a:r>
              <a:rPr lang="en" sz="2600" b="0" i="0" u="none" strike="noStrike" cap="none" dirty="0" smtClean="0">
                <a:solidFill>
                  <a:schemeClr val="dk1"/>
                </a:solidFill>
                <a:latin typeface="Garamond" panose="02020404030301010803" pitchFamily="18" charset="0"/>
                <a:sym typeface="Arial"/>
              </a:rPr>
              <a:t>measure </a:t>
            </a:r>
            <a:r>
              <a:rPr lang="en" sz="2600" b="0" i="0" u="none" strike="noStrike" cap="none" dirty="0">
                <a:solidFill>
                  <a:schemeClr val="dk1"/>
                </a:solidFill>
                <a:latin typeface="Garamond" panose="02020404030301010803" pitchFamily="18" charset="0"/>
                <a:sym typeface="Arial"/>
              </a:rPr>
              <a:t>changes </a:t>
            </a:r>
            <a:r>
              <a:rPr lang="en" sz="2600" b="0" i="0" u="none" strike="noStrike" cap="none" dirty="0" smtClean="0">
                <a:solidFill>
                  <a:schemeClr val="dk1"/>
                </a:solidFill>
                <a:latin typeface="Garamond" panose="02020404030301010803" pitchFamily="18" charset="0"/>
                <a:sym typeface="Arial"/>
              </a:rPr>
              <a:t>in the </a:t>
            </a:r>
            <a:r>
              <a:rPr lang="en" sz="2600" b="0" i="0" u="sng" strike="noStrike" cap="none" dirty="0">
                <a:solidFill>
                  <a:schemeClr val="dk1"/>
                </a:solidFill>
                <a:latin typeface="Garamond" panose="02020404030301010803" pitchFamily="18" charset="0"/>
                <a:sym typeface="Arial"/>
              </a:rPr>
              <a:t>mass</a:t>
            </a:r>
            <a:r>
              <a:rPr lang="en" sz="2600" b="0" i="0" u="none" strike="noStrike" cap="none" dirty="0">
                <a:solidFill>
                  <a:schemeClr val="dk1"/>
                </a:solidFill>
                <a:latin typeface="Garamond" panose="02020404030301010803" pitchFamily="18" charset="0"/>
                <a:sym typeface="Arial"/>
              </a:rPr>
              <a:t> </a:t>
            </a:r>
            <a:r>
              <a:rPr lang="en" sz="2600" b="0" i="0" u="none" strike="noStrike" cap="none" dirty="0" smtClean="0">
                <a:solidFill>
                  <a:schemeClr val="dk1"/>
                </a:solidFill>
                <a:latin typeface="Garamond" panose="02020404030301010803" pitchFamily="18" charset="0"/>
                <a:sym typeface="Arial"/>
              </a:rPr>
              <a:t>of the potato slice.</a:t>
            </a:r>
            <a:endParaRPr sz="2600" dirty="0">
              <a:latin typeface="Garamond" panose="02020404030301010803" pitchFamily="18" charset="0"/>
            </a:endParaRPr>
          </a:p>
          <a:p>
            <a:pPr marL="457200" marR="0" lvl="0" indent="-457200" algn="l" rtl="0">
              <a:lnSpc>
                <a:spcPct val="100000"/>
              </a:lnSpc>
              <a:spcBef>
                <a:spcPts val="1300"/>
              </a:spcBef>
              <a:spcAft>
                <a:spcPts val="0"/>
              </a:spcAft>
              <a:buClr>
                <a:schemeClr val="dk1"/>
              </a:buClr>
              <a:buFont typeface="Arial" panose="020B0604020202020204" pitchFamily="34" charset="0"/>
              <a:buChar char="•"/>
            </a:pPr>
            <a:r>
              <a:rPr lang="en" sz="2600" b="0" i="0" u="none" strike="noStrike" cap="none" dirty="0">
                <a:solidFill>
                  <a:schemeClr val="dk1"/>
                </a:solidFill>
                <a:latin typeface="Garamond" panose="02020404030301010803" pitchFamily="18" charset="0"/>
                <a:sym typeface="Arial"/>
              </a:rPr>
              <a:t>Our assumption is that </a:t>
            </a:r>
            <a:r>
              <a:rPr lang="en" sz="2600" b="1" i="0" u="none" strike="noStrike" cap="none" dirty="0">
                <a:solidFill>
                  <a:schemeClr val="dk1"/>
                </a:solidFill>
                <a:latin typeface="Garamond" panose="02020404030301010803" pitchFamily="18" charset="0"/>
              </a:rPr>
              <a:t>potato cells</a:t>
            </a:r>
            <a:r>
              <a:rPr lang="en" sz="2600" b="0" i="0" u="none" strike="noStrike" cap="none" dirty="0">
                <a:solidFill>
                  <a:schemeClr val="dk1"/>
                </a:solidFill>
                <a:latin typeface="Garamond" panose="02020404030301010803" pitchFamily="18" charset="0"/>
                <a:sym typeface="Arial"/>
              </a:rPr>
              <a:t> will behave like the </a:t>
            </a:r>
            <a:r>
              <a:rPr lang="en" sz="2600" b="1" i="0" u="none" strike="noStrike" cap="none" dirty="0" smtClean="0">
                <a:solidFill>
                  <a:schemeClr val="dk1"/>
                </a:solidFill>
                <a:latin typeface="Garamond" panose="02020404030301010803" pitchFamily="18" charset="0"/>
              </a:rPr>
              <a:t>sailor’s </a:t>
            </a:r>
            <a:r>
              <a:rPr lang="en" sz="2600" b="1" i="0" u="none" strike="noStrike" cap="none" dirty="0">
                <a:solidFill>
                  <a:schemeClr val="dk1"/>
                </a:solidFill>
                <a:latin typeface="Garamond" panose="02020404030301010803" pitchFamily="18" charset="0"/>
              </a:rPr>
              <a:t>cells</a:t>
            </a:r>
            <a:r>
              <a:rPr lang="en" sz="2600" b="0" i="0" u="none" strike="noStrike" cap="none" dirty="0">
                <a:solidFill>
                  <a:schemeClr val="dk1"/>
                </a:solidFill>
                <a:latin typeface="Garamond" panose="02020404030301010803" pitchFamily="18" charset="0"/>
                <a:sym typeface="Arial"/>
              </a:rPr>
              <a:t> in his body.</a:t>
            </a:r>
            <a:endParaRPr dirty="0">
              <a:latin typeface="Garamond" panose="02020404030301010803" pitchFamily="18" charset="0"/>
            </a:endParaRPr>
          </a:p>
          <a:p>
            <a:pPr marL="457200" marR="0" lvl="0" indent="-457200" algn="l" rtl="0">
              <a:lnSpc>
                <a:spcPct val="100000"/>
              </a:lnSpc>
              <a:spcBef>
                <a:spcPts val="1400"/>
              </a:spcBef>
              <a:spcAft>
                <a:spcPts val="0"/>
              </a:spcAft>
              <a:buClr>
                <a:schemeClr val="dk1"/>
              </a:buClr>
              <a:buFont typeface="Arial" panose="020B0604020202020204" pitchFamily="34" charset="0"/>
              <a:buChar char="•"/>
            </a:pPr>
            <a:r>
              <a:rPr lang="en" sz="2800" b="1" i="0" u="none" strike="noStrike" cap="none" dirty="0" smtClean="0">
                <a:solidFill>
                  <a:schemeClr val="dk1"/>
                </a:solidFill>
                <a:latin typeface="Garamond" panose="02020404030301010803" pitchFamily="18" charset="0"/>
                <a:sym typeface="Arial"/>
              </a:rPr>
              <a:t>Research Question: How </a:t>
            </a:r>
            <a:r>
              <a:rPr lang="en" sz="2800" b="1" i="0" u="none" strike="noStrike" cap="none" dirty="0">
                <a:solidFill>
                  <a:schemeClr val="dk1"/>
                </a:solidFill>
                <a:latin typeface="Garamond" panose="02020404030301010803" pitchFamily="18" charset="0"/>
                <a:sym typeface="Arial"/>
              </a:rPr>
              <a:t>does salt water concentration change the mass of potato slices?</a:t>
            </a:r>
            <a:endParaRPr dirty="0">
              <a:latin typeface="Garamond" panose="02020404030301010803"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6"/>
        <p:cNvGrpSpPr/>
        <p:nvPr/>
      </p:nvGrpSpPr>
      <p:grpSpPr>
        <a:xfrm>
          <a:off x="0" y="0"/>
          <a:ext cx="0" cy="0"/>
          <a:chOff x="0" y="0"/>
          <a:chExt cx="0" cy="0"/>
        </a:xfrm>
      </p:grpSpPr>
      <p:sp>
        <p:nvSpPr>
          <p:cNvPr id="177" name="Google Shape;177;p30"/>
          <p:cNvSpPr txBox="1">
            <a:spLocks noGrp="1"/>
          </p:cNvSpPr>
          <p:nvPr>
            <p:ph type="title" idx="4294967295"/>
          </p:nvPr>
        </p:nvSpPr>
        <p:spPr>
          <a:xfrm>
            <a:off x="0" y="114300"/>
            <a:ext cx="8229600" cy="70802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2"/>
              </a:buClr>
              <a:buFont typeface="Arial"/>
              <a:buNone/>
            </a:pPr>
            <a:r>
              <a:rPr lang="en" sz="4400" b="1" i="0" u="none" strike="noStrike" cap="none" dirty="0">
                <a:solidFill>
                  <a:schemeClr val="accent1">
                    <a:lumMod val="75000"/>
                  </a:schemeClr>
                </a:solidFill>
                <a:effectLst>
                  <a:outerShdw blurRad="38100" dist="38100" dir="2700000" algn="tl">
                    <a:srgbClr val="000000">
                      <a:alpha val="43137"/>
                    </a:srgbClr>
                  </a:outerShdw>
                </a:effectLst>
                <a:ea typeface="Arial"/>
                <a:cs typeface="Arial"/>
                <a:sym typeface="Arial"/>
              </a:rPr>
              <a:t>Pre-lab </a:t>
            </a:r>
            <a:r>
              <a:rPr lang="en" sz="4400" b="1" i="0" u="none" strike="noStrike" cap="none" dirty="0" smtClean="0">
                <a:solidFill>
                  <a:schemeClr val="accent1">
                    <a:lumMod val="75000"/>
                  </a:schemeClr>
                </a:solidFill>
                <a:effectLst>
                  <a:outerShdw blurRad="38100" dist="38100" dir="2700000" algn="tl">
                    <a:srgbClr val="000000">
                      <a:alpha val="43137"/>
                    </a:srgbClr>
                  </a:outerShdw>
                </a:effectLst>
                <a:ea typeface="Arial"/>
                <a:cs typeface="Arial"/>
                <a:sym typeface="Arial"/>
              </a:rPr>
              <a:t>Questions</a:t>
            </a:r>
            <a:r>
              <a:rPr lang="en" sz="4400" b="1" i="0" u="none" strike="noStrike" cap="none" dirty="0">
                <a:solidFill>
                  <a:schemeClr val="accent1">
                    <a:lumMod val="75000"/>
                  </a:schemeClr>
                </a:solidFill>
                <a:effectLst>
                  <a:outerShdw blurRad="38100" dist="38100" dir="2700000" algn="tl">
                    <a:srgbClr val="000000">
                      <a:alpha val="43137"/>
                    </a:srgbClr>
                  </a:outerShdw>
                </a:effectLst>
                <a:ea typeface="Arial"/>
                <a:cs typeface="Arial"/>
                <a:sym typeface="Arial"/>
              </a:rPr>
              <a:t>:</a:t>
            </a:r>
            <a:endParaRPr b="1" dirty="0">
              <a:solidFill>
                <a:schemeClr val="accent1">
                  <a:lumMod val="75000"/>
                </a:schemeClr>
              </a:solidFill>
              <a:effectLst>
                <a:outerShdw blurRad="38100" dist="38100" dir="2700000" algn="tl">
                  <a:srgbClr val="000000">
                    <a:alpha val="43137"/>
                  </a:srgbClr>
                </a:outerShdw>
              </a:effectLst>
            </a:endParaRPr>
          </a:p>
        </p:txBody>
      </p:sp>
      <p:sp>
        <p:nvSpPr>
          <p:cNvPr id="178" name="Google Shape;178;p30"/>
          <p:cNvSpPr txBox="1"/>
          <p:nvPr/>
        </p:nvSpPr>
        <p:spPr>
          <a:xfrm>
            <a:off x="701153" y="873458"/>
            <a:ext cx="6827293" cy="375995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Aft>
                <a:spcPts val="0"/>
              </a:spcAft>
              <a:buNone/>
            </a:pPr>
            <a:r>
              <a:rPr lang="en" sz="2800" dirty="0">
                <a:solidFill>
                  <a:schemeClr val="dk1"/>
                </a:solidFill>
                <a:latin typeface="Garamond" panose="02020404030301010803" pitchFamily="18" charset="0"/>
              </a:rPr>
              <a:t>Answer these questions based on your current understanding of the topic.</a:t>
            </a:r>
            <a:endParaRPr sz="2800" dirty="0">
              <a:solidFill>
                <a:schemeClr val="dk1"/>
              </a:solidFill>
              <a:latin typeface="Garamond" panose="02020404030301010803" pitchFamily="18" charset="0"/>
            </a:endParaRPr>
          </a:p>
          <a:p>
            <a:pPr marL="457200" marR="0" lvl="0" indent="-406400" algn="l" rtl="0">
              <a:lnSpc>
                <a:spcPct val="100000"/>
              </a:lnSpc>
              <a:spcBef>
                <a:spcPts val="1400"/>
              </a:spcBef>
              <a:spcAft>
                <a:spcPts val="0"/>
              </a:spcAft>
              <a:buClr>
                <a:schemeClr val="dk1"/>
              </a:buClr>
              <a:buSzPts val="2800"/>
              <a:buAutoNum type="arabicPeriod"/>
            </a:pPr>
            <a:r>
              <a:rPr lang="en" sz="2800" dirty="0">
                <a:solidFill>
                  <a:schemeClr val="dk1"/>
                </a:solidFill>
                <a:latin typeface="Garamond" panose="02020404030301010803" pitchFamily="18" charset="0"/>
              </a:rPr>
              <a:t>What roles did water and salt play in the deaths of the people in the case studies?</a:t>
            </a:r>
            <a:endParaRPr sz="2800" dirty="0">
              <a:solidFill>
                <a:schemeClr val="dk1"/>
              </a:solidFill>
              <a:latin typeface="Garamond" panose="02020404030301010803" pitchFamily="18" charset="0"/>
            </a:endParaRPr>
          </a:p>
          <a:p>
            <a:pPr marL="457200" marR="0" lvl="0" indent="-406400" algn="l" rtl="0">
              <a:lnSpc>
                <a:spcPct val="100000"/>
              </a:lnSpc>
              <a:spcBef>
                <a:spcPts val="0"/>
              </a:spcBef>
              <a:spcAft>
                <a:spcPts val="0"/>
              </a:spcAft>
              <a:buClr>
                <a:schemeClr val="dk1"/>
              </a:buClr>
              <a:buSzPts val="2800"/>
              <a:buAutoNum type="arabicPeriod"/>
            </a:pPr>
            <a:r>
              <a:rPr lang="en" sz="2800" dirty="0">
                <a:solidFill>
                  <a:schemeClr val="dk1"/>
                </a:solidFill>
                <a:latin typeface="Garamond" panose="02020404030301010803" pitchFamily="18" charset="0"/>
              </a:rPr>
              <a:t>Is is possible for water and/or salt to enter and/or exit the cell? Support your answer.</a:t>
            </a:r>
            <a:endParaRPr sz="2800" dirty="0">
              <a:solidFill>
                <a:schemeClr val="dk1"/>
              </a:solidFill>
              <a:latin typeface="Garamond" panose="02020404030301010803" pitchFamily="18" charset="0"/>
            </a:endParaRPr>
          </a:p>
          <a:p>
            <a:pPr marL="457200" marR="0" lvl="0" indent="-406400" algn="l" rtl="0">
              <a:lnSpc>
                <a:spcPct val="100000"/>
              </a:lnSpc>
              <a:spcBef>
                <a:spcPts val="0"/>
              </a:spcBef>
              <a:spcAft>
                <a:spcPts val="0"/>
              </a:spcAft>
              <a:buClr>
                <a:schemeClr val="dk1"/>
              </a:buClr>
              <a:buSzPts val="2800"/>
              <a:buAutoNum type="arabicPeriod"/>
            </a:pPr>
            <a:r>
              <a:rPr lang="en" sz="2800" dirty="0">
                <a:solidFill>
                  <a:schemeClr val="dk1"/>
                </a:solidFill>
                <a:latin typeface="Garamond" panose="02020404030301010803" pitchFamily="18" charset="0"/>
              </a:rPr>
              <a:t>What is the role of the cell membrane in homeostasis in the cell?   </a:t>
            </a:r>
            <a:endParaRPr dirty="0">
              <a:latin typeface="Garamond" panose="02020404030301010803"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1"/>
        <p:cNvGrpSpPr/>
        <p:nvPr/>
      </p:nvGrpSpPr>
      <p:grpSpPr>
        <a:xfrm>
          <a:off x="0" y="0"/>
          <a:ext cx="0" cy="0"/>
          <a:chOff x="0" y="0"/>
          <a:chExt cx="0" cy="0"/>
        </a:xfrm>
      </p:grpSpPr>
      <p:sp>
        <p:nvSpPr>
          <p:cNvPr id="172" name="Google Shape;172;p29"/>
          <p:cNvSpPr txBox="1"/>
          <p:nvPr/>
        </p:nvSpPr>
        <p:spPr>
          <a:xfrm>
            <a:off x="114300" y="825689"/>
            <a:ext cx="8354136" cy="391690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 sz="2400" dirty="0" smtClean="0">
                <a:solidFill>
                  <a:schemeClr val="dk1"/>
                </a:solidFill>
                <a:latin typeface="Garamond" panose="02020404030301010803" pitchFamily="18" charset="0"/>
              </a:rPr>
              <a:t>If </a:t>
            </a:r>
            <a:r>
              <a:rPr lang="en" sz="2400" dirty="0">
                <a:solidFill>
                  <a:schemeClr val="dk1"/>
                </a:solidFill>
                <a:latin typeface="Garamond" panose="02020404030301010803" pitchFamily="18" charset="0"/>
              </a:rPr>
              <a:t>the salt concentration </a:t>
            </a:r>
            <a:r>
              <a:rPr lang="en" sz="2400" dirty="0" smtClean="0">
                <a:solidFill>
                  <a:schemeClr val="dk1"/>
                </a:solidFill>
                <a:latin typeface="Garamond" panose="02020404030301010803" pitchFamily="18" charset="0"/>
              </a:rPr>
              <a:t>increases, </a:t>
            </a:r>
            <a:r>
              <a:rPr lang="en" sz="2400" dirty="0">
                <a:solidFill>
                  <a:schemeClr val="dk1"/>
                </a:solidFill>
                <a:latin typeface="Garamond" panose="02020404030301010803" pitchFamily="18" charset="0"/>
              </a:rPr>
              <a:t>then</a:t>
            </a:r>
            <a:r>
              <a:rPr lang="en" sz="2400" b="0" i="0" u="none" strike="noStrike" cap="none" dirty="0" smtClean="0">
                <a:solidFill>
                  <a:schemeClr val="dk1"/>
                </a:solidFill>
                <a:latin typeface="Garamond" panose="02020404030301010803" pitchFamily="18" charset="0"/>
                <a:sym typeface="Arial"/>
              </a:rPr>
              <a:t>_____________.</a:t>
            </a:r>
            <a:endParaRPr sz="2400" b="0" i="0" u="none" strike="noStrike" cap="none" dirty="0">
              <a:solidFill>
                <a:schemeClr val="dk1"/>
              </a:solidFill>
              <a:latin typeface="Garamond" panose="02020404030301010803" pitchFamily="18" charset="0"/>
              <a:sym typeface="Arial"/>
            </a:endParaRPr>
          </a:p>
          <a:p>
            <a:pPr marL="0" marR="0" lvl="0" indent="0" algn="l" rtl="0">
              <a:lnSpc>
                <a:spcPct val="100000"/>
              </a:lnSpc>
              <a:spcBef>
                <a:spcPts val="1300"/>
              </a:spcBef>
              <a:spcAft>
                <a:spcPts val="0"/>
              </a:spcAft>
              <a:buClr>
                <a:schemeClr val="dk1"/>
              </a:buClr>
              <a:buFont typeface="Arial"/>
              <a:buNone/>
            </a:pPr>
            <a:r>
              <a:rPr lang="en" sz="2400" i="1" dirty="0">
                <a:solidFill>
                  <a:schemeClr val="dk1"/>
                </a:solidFill>
                <a:latin typeface="Garamond" panose="02020404030301010803" pitchFamily="18" charset="0"/>
              </a:rPr>
              <a:t>Describe what you think will happen to the potato cells. </a:t>
            </a:r>
            <a:endParaRPr sz="2400" i="1" dirty="0">
              <a:solidFill>
                <a:schemeClr val="dk1"/>
              </a:solidFill>
              <a:latin typeface="Garamond" panose="02020404030301010803" pitchFamily="18" charset="0"/>
            </a:endParaRPr>
          </a:p>
          <a:p>
            <a:pPr marL="0" marR="0" lvl="0" indent="0" algn="l" rtl="0">
              <a:lnSpc>
                <a:spcPct val="100000"/>
              </a:lnSpc>
              <a:spcBef>
                <a:spcPts val="0"/>
              </a:spcBef>
              <a:spcAft>
                <a:spcPts val="0"/>
              </a:spcAft>
              <a:buClr>
                <a:schemeClr val="dk1"/>
              </a:buClr>
              <a:buFont typeface="Arial"/>
              <a:buNone/>
            </a:pPr>
            <a:r>
              <a:rPr lang="en" sz="2400" i="1" dirty="0">
                <a:solidFill>
                  <a:schemeClr val="dk1"/>
                </a:solidFill>
                <a:latin typeface="Garamond" panose="02020404030301010803" pitchFamily="18" charset="0"/>
              </a:rPr>
              <a:t>Explain why you think it will happen. </a:t>
            </a:r>
            <a:endParaRPr sz="2400" i="1" dirty="0">
              <a:solidFill>
                <a:schemeClr val="dk1"/>
              </a:solidFill>
              <a:latin typeface="Garamond" panose="02020404030301010803" pitchFamily="18" charset="0"/>
            </a:endParaRPr>
          </a:p>
          <a:p>
            <a:pPr marL="0" marR="0" lvl="0" indent="0" algn="l" rtl="0">
              <a:lnSpc>
                <a:spcPct val="100000"/>
              </a:lnSpc>
              <a:spcBef>
                <a:spcPts val="1000"/>
              </a:spcBef>
              <a:spcAft>
                <a:spcPts val="0"/>
              </a:spcAft>
              <a:buClr>
                <a:schemeClr val="dk1"/>
              </a:buClr>
              <a:buFont typeface="Arial"/>
              <a:buNone/>
            </a:pPr>
            <a:r>
              <a:rPr lang="en" sz="3600" b="0" i="0" u="none" strike="noStrike" cap="none" dirty="0">
                <a:solidFill>
                  <a:schemeClr val="dk1"/>
                </a:solidFill>
                <a:latin typeface="Garamond" panose="02020404030301010803" pitchFamily="18" charset="0"/>
                <a:sym typeface="Arial"/>
              </a:rPr>
              <a:t>Materials:</a:t>
            </a:r>
            <a:endParaRPr sz="3600" b="0" i="0" u="none" strike="noStrike" cap="none" dirty="0">
              <a:solidFill>
                <a:schemeClr val="dk1"/>
              </a:solidFill>
              <a:latin typeface="Garamond" panose="02020404030301010803" pitchFamily="18" charset="0"/>
              <a:sym typeface="Arial"/>
            </a:endParaRPr>
          </a:p>
          <a:p>
            <a:pPr marL="457200" marR="0" lvl="0" indent="-381000" algn="l" rtl="0">
              <a:lnSpc>
                <a:spcPct val="100000"/>
              </a:lnSpc>
              <a:spcBef>
                <a:spcPts val="0"/>
              </a:spcBef>
              <a:spcAft>
                <a:spcPts val="0"/>
              </a:spcAft>
              <a:buClr>
                <a:schemeClr val="dk1"/>
              </a:buClr>
              <a:buSzPts val="2400"/>
              <a:buChar char="●"/>
            </a:pPr>
            <a:r>
              <a:rPr lang="en" sz="2400" dirty="0">
                <a:solidFill>
                  <a:schemeClr val="dk1"/>
                </a:solidFill>
                <a:latin typeface="Garamond" panose="02020404030301010803" pitchFamily="18" charset="0"/>
              </a:rPr>
              <a:t>Graduated cylinders</a:t>
            </a:r>
            <a:endParaRPr sz="2400" dirty="0">
              <a:solidFill>
                <a:schemeClr val="dk1"/>
              </a:solidFill>
              <a:latin typeface="Garamond" panose="02020404030301010803" pitchFamily="18" charset="0"/>
            </a:endParaRPr>
          </a:p>
          <a:p>
            <a:pPr marL="457200" marR="0" lvl="0" indent="-381000" algn="l" rtl="0">
              <a:lnSpc>
                <a:spcPct val="100000"/>
              </a:lnSpc>
              <a:spcBef>
                <a:spcPts val="0"/>
              </a:spcBef>
              <a:spcAft>
                <a:spcPts val="0"/>
              </a:spcAft>
              <a:buClr>
                <a:schemeClr val="dk1"/>
              </a:buClr>
              <a:buSzPts val="2400"/>
              <a:buChar char="●"/>
            </a:pPr>
            <a:r>
              <a:rPr lang="en" sz="2400" dirty="0">
                <a:solidFill>
                  <a:schemeClr val="dk1"/>
                </a:solidFill>
                <a:latin typeface="Garamond" panose="02020404030301010803" pitchFamily="18" charset="0"/>
              </a:rPr>
              <a:t>20% Salt solution</a:t>
            </a:r>
            <a:endParaRPr sz="2400" dirty="0">
              <a:solidFill>
                <a:schemeClr val="dk1"/>
              </a:solidFill>
              <a:latin typeface="Garamond" panose="02020404030301010803" pitchFamily="18" charset="0"/>
            </a:endParaRPr>
          </a:p>
          <a:p>
            <a:pPr marL="457200" marR="0" lvl="0" indent="-381000" algn="l" rtl="0">
              <a:lnSpc>
                <a:spcPct val="100000"/>
              </a:lnSpc>
              <a:spcBef>
                <a:spcPts val="0"/>
              </a:spcBef>
              <a:spcAft>
                <a:spcPts val="0"/>
              </a:spcAft>
              <a:buClr>
                <a:schemeClr val="dk1"/>
              </a:buClr>
              <a:buSzPts val="2400"/>
              <a:buChar char="●"/>
            </a:pPr>
            <a:r>
              <a:rPr lang="en" sz="2400" dirty="0">
                <a:solidFill>
                  <a:schemeClr val="dk1"/>
                </a:solidFill>
                <a:latin typeface="Garamond" panose="02020404030301010803" pitchFamily="18" charset="0"/>
              </a:rPr>
              <a:t>Cups </a:t>
            </a:r>
            <a:endParaRPr sz="2400" dirty="0">
              <a:solidFill>
                <a:schemeClr val="dk1"/>
              </a:solidFill>
              <a:latin typeface="Garamond" panose="02020404030301010803" pitchFamily="18" charset="0"/>
            </a:endParaRPr>
          </a:p>
          <a:p>
            <a:pPr marL="457200" marR="0" lvl="0" indent="-381000" algn="l" rtl="0">
              <a:lnSpc>
                <a:spcPct val="100000"/>
              </a:lnSpc>
              <a:spcBef>
                <a:spcPts val="0"/>
              </a:spcBef>
              <a:spcAft>
                <a:spcPts val="0"/>
              </a:spcAft>
              <a:buClr>
                <a:schemeClr val="dk1"/>
              </a:buClr>
              <a:buSzPts val="2400"/>
              <a:buChar char="●"/>
            </a:pPr>
            <a:r>
              <a:rPr lang="en" sz="2400" dirty="0">
                <a:solidFill>
                  <a:schemeClr val="dk1"/>
                </a:solidFill>
                <a:latin typeface="Garamond" panose="02020404030301010803" pitchFamily="18" charset="0"/>
              </a:rPr>
              <a:t>Sharpies</a:t>
            </a:r>
            <a:endParaRPr sz="2400" dirty="0">
              <a:solidFill>
                <a:schemeClr val="dk1"/>
              </a:solidFill>
              <a:latin typeface="Garamond" panose="02020404030301010803" pitchFamily="18" charset="0"/>
            </a:endParaRPr>
          </a:p>
          <a:p>
            <a:pPr marL="457200" marR="0" lvl="0" indent="-381000" algn="l" rtl="0">
              <a:lnSpc>
                <a:spcPct val="100000"/>
              </a:lnSpc>
              <a:spcBef>
                <a:spcPts val="0"/>
              </a:spcBef>
              <a:spcAft>
                <a:spcPts val="0"/>
              </a:spcAft>
              <a:buClr>
                <a:schemeClr val="dk1"/>
              </a:buClr>
              <a:buSzPts val="2400"/>
              <a:buChar char="●"/>
            </a:pPr>
            <a:r>
              <a:rPr lang="en" sz="2400" dirty="0">
                <a:solidFill>
                  <a:schemeClr val="dk1"/>
                </a:solidFill>
                <a:latin typeface="Garamond" panose="02020404030301010803" pitchFamily="18" charset="0"/>
              </a:rPr>
              <a:t>Potato sections</a:t>
            </a:r>
            <a:endParaRPr sz="2400" dirty="0">
              <a:solidFill>
                <a:schemeClr val="dk1"/>
              </a:solidFill>
              <a:latin typeface="Garamond" panose="02020404030301010803" pitchFamily="18" charset="0"/>
            </a:endParaRPr>
          </a:p>
        </p:txBody>
      </p:sp>
      <p:sp>
        <p:nvSpPr>
          <p:cNvPr id="2" name="TextBox 1"/>
          <p:cNvSpPr txBox="1"/>
          <p:nvPr/>
        </p:nvSpPr>
        <p:spPr>
          <a:xfrm>
            <a:off x="3078536" y="102358"/>
            <a:ext cx="2675732" cy="707886"/>
          </a:xfrm>
          <a:prstGeom prst="rect">
            <a:avLst/>
          </a:prstGeom>
          <a:noFill/>
        </p:spPr>
        <p:txBody>
          <a:bodyPr wrap="none" rtlCol="0">
            <a:spAutoFit/>
          </a:bodyPr>
          <a:lstStyle/>
          <a:p>
            <a:pPr lvl="0"/>
            <a:r>
              <a:rPr lang="en" sz="4000" b="1" dirty="0" smtClean="0">
                <a:solidFill>
                  <a:schemeClr val="accent1">
                    <a:lumMod val="75000"/>
                  </a:schemeClr>
                </a:solidFill>
                <a:effectLst>
                  <a:outerShdw blurRad="38100" dist="38100" dir="2700000" algn="tl">
                    <a:srgbClr val="000000">
                      <a:alpha val="43137"/>
                    </a:srgbClr>
                  </a:outerShdw>
                </a:effectLst>
                <a:latin typeface="Garamond" panose="02020404030301010803" pitchFamily="18" charset="0"/>
              </a:rPr>
              <a:t>Hypothesis</a:t>
            </a:r>
            <a:endParaRPr lang="en" sz="4000" b="1" dirty="0">
              <a:solidFill>
                <a:schemeClr val="accent1">
                  <a:lumMod val="75000"/>
                </a:schemeClr>
              </a:solidFill>
              <a:effectLst>
                <a:outerShdw blurRad="38100" dist="38100" dir="2700000" algn="tl">
                  <a:srgbClr val="000000">
                    <a:alpha val="43137"/>
                  </a:srgbClr>
                </a:outerShdw>
              </a:effectLst>
              <a:latin typeface="Garamond" panose="02020404030301010803"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2"/>
        <p:cNvGrpSpPr/>
        <p:nvPr/>
      </p:nvGrpSpPr>
      <p:grpSpPr>
        <a:xfrm>
          <a:off x="0" y="0"/>
          <a:ext cx="0" cy="0"/>
          <a:chOff x="0" y="0"/>
          <a:chExt cx="0" cy="0"/>
        </a:xfrm>
      </p:grpSpPr>
      <p:sp>
        <p:nvSpPr>
          <p:cNvPr id="183" name="Google Shape;183;p31"/>
          <p:cNvSpPr txBox="1">
            <a:spLocks noGrp="1"/>
          </p:cNvSpPr>
          <p:nvPr>
            <p:ph type="title"/>
          </p:nvPr>
        </p:nvSpPr>
        <p:spPr>
          <a:xfrm>
            <a:off x="457200" y="205978"/>
            <a:ext cx="8229600" cy="708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Font typeface="Arial"/>
              <a:buNone/>
            </a:pPr>
            <a:r>
              <a:rPr lang="en" sz="4000" b="1" i="0" u="none" strike="noStrike" cap="none" dirty="0">
                <a:solidFill>
                  <a:schemeClr val="accent1">
                    <a:lumMod val="75000"/>
                  </a:schemeClr>
                </a:solidFill>
                <a:effectLst>
                  <a:outerShdw blurRad="38100" dist="38100" dir="2700000" algn="tl">
                    <a:srgbClr val="000000">
                      <a:alpha val="43137"/>
                    </a:srgbClr>
                  </a:outerShdw>
                </a:effectLst>
                <a:ea typeface="Arial"/>
                <a:cs typeface="Arial"/>
                <a:sym typeface="Arial"/>
              </a:rPr>
              <a:t>Pre-lab: Make </a:t>
            </a:r>
            <a:r>
              <a:rPr lang="en" sz="4000" b="1" i="0" u="none" strike="noStrike" cap="none" dirty="0" smtClean="0">
                <a:solidFill>
                  <a:schemeClr val="accent1">
                    <a:lumMod val="75000"/>
                  </a:schemeClr>
                </a:solidFill>
                <a:effectLst>
                  <a:outerShdw blurRad="38100" dist="38100" dir="2700000" algn="tl">
                    <a:srgbClr val="000000">
                      <a:alpha val="43137"/>
                    </a:srgbClr>
                  </a:outerShdw>
                </a:effectLst>
                <a:ea typeface="Arial"/>
                <a:cs typeface="Arial"/>
                <a:sym typeface="Arial"/>
              </a:rPr>
              <a:t>Saltwater Solutions</a:t>
            </a:r>
            <a:endParaRPr b="1" dirty="0">
              <a:solidFill>
                <a:schemeClr val="accent1">
                  <a:lumMod val="75000"/>
                </a:schemeClr>
              </a:solidFill>
              <a:effectLst>
                <a:outerShdw blurRad="38100" dist="38100" dir="2700000" algn="tl">
                  <a:srgbClr val="000000">
                    <a:alpha val="43137"/>
                  </a:srgbClr>
                </a:outerShdw>
              </a:effectLst>
            </a:endParaRPr>
          </a:p>
        </p:txBody>
      </p:sp>
      <p:grpSp>
        <p:nvGrpSpPr>
          <p:cNvPr id="184" name="Google Shape;184;p31"/>
          <p:cNvGrpSpPr/>
          <p:nvPr/>
        </p:nvGrpSpPr>
        <p:grpSpPr>
          <a:xfrm>
            <a:off x="133350" y="1162050"/>
            <a:ext cx="8915475" cy="3524250"/>
            <a:chOff x="76200" y="1600200"/>
            <a:chExt cx="8915475" cy="4699000"/>
          </a:xfrm>
        </p:grpSpPr>
        <p:sp>
          <p:nvSpPr>
            <p:cNvPr id="185" name="Google Shape;185;p31"/>
            <p:cNvSpPr txBox="1"/>
            <p:nvPr/>
          </p:nvSpPr>
          <p:spPr>
            <a:xfrm>
              <a:off x="7267575" y="5651500"/>
              <a:ext cx="1724100" cy="647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Arial"/>
                <a:buNone/>
              </a:pPr>
              <a:r>
                <a:rPr lang="en" sz="2400" b="0" i="0" u="none" strike="noStrike" cap="none" dirty="0">
                  <a:solidFill>
                    <a:schemeClr val="dk1"/>
                  </a:solidFill>
                  <a:latin typeface="Garamond" panose="02020404030301010803" pitchFamily="18" charset="0"/>
                  <a:sym typeface="Arial"/>
                </a:rPr>
                <a:t>40.0</a:t>
              </a:r>
              <a:endParaRPr dirty="0">
                <a:latin typeface="Garamond" panose="02020404030301010803" pitchFamily="18" charset="0"/>
              </a:endParaRPr>
            </a:p>
          </p:txBody>
        </p:sp>
        <p:sp>
          <p:nvSpPr>
            <p:cNvPr id="186" name="Google Shape;186;p31"/>
            <p:cNvSpPr txBox="1"/>
            <p:nvPr/>
          </p:nvSpPr>
          <p:spPr>
            <a:xfrm>
              <a:off x="4870450" y="5651500"/>
              <a:ext cx="2397000" cy="647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Arial"/>
                <a:buNone/>
              </a:pPr>
              <a:r>
                <a:rPr lang="en" sz="2400" b="0" i="0" u="none" strike="noStrike" cap="none" dirty="0">
                  <a:solidFill>
                    <a:schemeClr val="dk1"/>
                  </a:solidFill>
                  <a:latin typeface="Garamond" panose="02020404030301010803" pitchFamily="18" charset="0"/>
                  <a:sym typeface="Arial"/>
                </a:rPr>
                <a:t>0.0</a:t>
              </a:r>
              <a:endParaRPr dirty="0">
                <a:latin typeface="Garamond" panose="02020404030301010803" pitchFamily="18" charset="0"/>
              </a:endParaRPr>
            </a:p>
          </p:txBody>
        </p:sp>
        <p:sp>
          <p:nvSpPr>
            <p:cNvPr id="187" name="Google Shape;187;p31"/>
            <p:cNvSpPr txBox="1"/>
            <p:nvPr/>
          </p:nvSpPr>
          <p:spPr>
            <a:xfrm>
              <a:off x="2473325" y="5651500"/>
              <a:ext cx="2397000" cy="647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Arial"/>
                <a:buNone/>
              </a:pPr>
              <a:r>
                <a:rPr lang="en" sz="2400" b="0" i="0" u="none" strike="noStrike" cap="none" dirty="0">
                  <a:solidFill>
                    <a:schemeClr val="dk1"/>
                  </a:solidFill>
                  <a:latin typeface="Garamond" panose="02020404030301010803" pitchFamily="18" charset="0"/>
                  <a:sym typeface="Arial"/>
                </a:rPr>
                <a:t>40.0</a:t>
              </a:r>
              <a:endParaRPr dirty="0">
                <a:latin typeface="Garamond" panose="02020404030301010803" pitchFamily="18" charset="0"/>
              </a:endParaRPr>
            </a:p>
          </p:txBody>
        </p:sp>
        <p:sp>
          <p:nvSpPr>
            <p:cNvPr id="188" name="Google Shape;188;p31"/>
            <p:cNvSpPr txBox="1"/>
            <p:nvPr/>
          </p:nvSpPr>
          <p:spPr>
            <a:xfrm>
              <a:off x="76200" y="5651500"/>
              <a:ext cx="2397000" cy="647700"/>
            </a:xfrm>
            <a:prstGeom prst="rect">
              <a:avLst/>
            </a:prstGeom>
            <a:noFill/>
            <a:ln>
              <a:noFill/>
            </a:ln>
          </p:spPr>
          <p:txBody>
            <a:bodyPr spcFirstLastPara="1" wrap="square" lIns="91425" tIns="45700" rIns="91425" bIns="45700" anchor="ctr" anchorCtr="0">
              <a:noAutofit/>
            </a:bodyPr>
            <a:lstStyle/>
            <a:p>
              <a:pPr lvl="0">
                <a:buClr>
                  <a:schemeClr val="dk1"/>
                </a:buClr>
              </a:pPr>
              <a:r>
                <a:rPr lang="en" sz="2400" b="1" i="0" u="none" strike="noStrike" cap="none" dirty="0">
                  <a:solidFill>
                    <a:schemeClr val="dk1"/>
                  </a:solidFill>
                  <a:latin typeface="Garamond" panose="02020404030301010803" pitchFamily="18" charset="0"/>
                  <a:sym typeface="Arial"/>
                </a:rPr>
                <a:t>20% </a:t>
              </a:r>
              <a:r>
                <a:rPr lang="en" sz="2400" b="1" dirty="0">
                  <a:solidFill>
                    <a:schemeClr val="dk1"/>
                  </a:solidFill>
                  <a:latin typeface="Garamond" panose="02020404030301010803" pitchFamily="18" charset="0"/>
                </a:rPr>
                <a:t>saltwater</a:t>
              </a:r>
              <a:endParaRPr dirty="0">
                <a:latin typeface="Garamond" panose="02020404030301010803" pitchFamily="18" charset="0"/>
              </a:endParaRPr>
            </a:p>
          </p:txBody>
        </p:sp>
        <p:sp>
          <p:nvSpPr>
            <p:cNvPr id="189" name="Google Shape;189;p31"/>
            <p:cNvSpPr txBox="1"/>
            <p:nvPr/>
          </p:nvSpPr>
          <p:spPr>
            <a:xfrm>
              <a:off x="7267575" y="5006975"/>
              <a:ext cx="1724100" cy="644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Arial"/>
                <a:buNone/>
              </a:pPr>
              <a:r>
                <a:rPr lang="en" sz="2400" b="0" i="0" u="none" strike="noStrike" cap="none" dirty="0">
                  <a:solidFill>
                    <a:schemeClr val="dk1"/>
                  </a:solidFill>
                  <a:latin typeface="Garamond" panose="02020404030301010803" pitchFamily="18" charset="0"/>
                  <a:sym typeface="Arial"/>
                </a:rPr>
                <a:t>40.0</a:t>
              </a:r>
              <a:endParaRPr dirty="0">
                <a:latin typeface="Garamond" panose="02020404030301010803" pitchFamily="18" charset="0"/>
              </a:endParaRPr>
            </a:p>
          </p:txBody>
        </p:sp>
        <p:sp>
          <p:nvSpPr>
            <p:cNvPr id="190" name="Google Shape;190;p31"/>
            <p:cNvSpPr txBox="1"/>
            <p:nvPr/>
          </p:nvSpPr>
          <p:spPr>
            <a:xfrm>
              <a:off x="4870450" y="5006975"/>
              <a:ext cx="2397000" cy="644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191" name="Google Shape;191;p31"/>
            <p:cNvSpPr txBox="1"/>
            <p:nvPr/>
          </p:nvSpPr>
          <p:spPr>
            <a:xfrm>
              <a:off x="2473325" y="5006975"/>
              <a:ext cx="2397000" cy="644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192" name="Google Shape;192;p31"/>
            <p:cNvSpPr txBox="1"/>
            <p:nvPr/>
          </p:nvSpPr>
          <p:spPr>
            <a:xfrm>
              <a:off x="76200" y="5006975"/>
              <a:ext cx="2397000" cy="644400"/>
            </a:xfrm>
            <a:prstGeom prst="rect">
              <a:avLst/>
            </a:prstGeom>
            <a:noFill/>
            <a:ln>
              <a:noFill/>
            </a:ln>
          </p:spPr>
          <p:txBody>
            <a:bodyPr spcFirstLastPara="1" wrap="square" lIns="91425" tIns="45700" rIns="91425" bIns="45700" anchor="ctr" anchorCtr="0">
              <a:noAutofit/>
            </a:bodyPr>
            <a:lstStyle/>
            <a:p>
              <a:pPr lvl="0">
                <a:buClr>
                  <a:schemeClr val="dk1"/>
                </a:buClr>
              </a:pPr>
              <a:r>
                <a:rPr lang="en" sz="2400" b="1" i="0" u="none" dirty="0">
                  <a:solidFill>
                    <a:schemeClr val="dk1"/>
                  </a:solidFill>
                  <a:latin typeface="Garamond" panose="02020404030301010803" pitchFamily="18" charset="0"/>
                  <a:sym typeface="Arial"/>
                </a:rPr>
                <a:t>10% </a:t>
              </a:r>
              <a:r>
                <a:rPr lang="en" sz="2400" b="1" dirty="0">
                  <a:solidFill>
                    <a:schemeClr val="dk1"/>
                  </a:solidFill>
                  <a:latin typeface="Garamond" panose="02020404030301010803" pitchFamily="18" charset="0"/>
                </a:rPr>
                <a:t>saltwater</a:t>
              </a:r>
              <a:endParaRPr dirty="0">
                <a:latin typeface="Garamond" panose="02020404030301010803" pitchFamily="18" charset="0"/>
              </a:endParaRPr>
            </a:p>
          </p:txBody>
        </p:sp>
        <p:sp>
          <p:nvSpPr>
            <p:cNvPr id="193" name="Google Shape;193;p31"/>
            <p:cNvSpPr txBox="1"/>
            <p:nvPr/>
          </p:nvSpPr>
          <p:spPr>
            <a:xfrm>
              <a:off x="7267575" y="4359275"/>
              <a:ext cx="1724100" cy="647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Arial"/>
                <a:buNone/>
              </a:pPr>
              <a:r>
                <a:rPr lang="en" sz="2400" b="0" i="0" u="none" dirty="0">
                  <a:solidFill>
                    <a:schemeClr val="dk1"/>
                  </a:solidFill>
                  <a:latin typeface="Garamond" panose="02020404030301010803" pitchFamily="18" charset="0"/>
                  <a:sym typeface="Arial"/>
                </a:rPr>
                <a:t>40.0</a:t>
              </a:r>
              <a:endParaRPr dirty="0">
                <a:latin typeface="Garamond" panose="02020404030301010803" pitchFamily="18" charset="0"/>
              </a:endParaRPr>
            </a:p>
          </p:txBody>
        </p:sp>
        <p:sp>
          <p:nvSpPr>
            <p:cNvPr id="194" name="Google Shape;194;p31"/>
            <p:cNvSpPr txBox="1"/>
            <p:nvPr/>
          </p:nvSpPr>
          <p:spPr>
            <a:xfrm>
              <a:off x="4870450" y="4359275"/>
              <a:ext cx="2397000" cy="647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195" name="Google Shape;195;p31"/>
            <p:cNvSpPr txBox="1"/>
            <p:nvPr/>
          </p:nvSpPr>
          <p:spPr>
            <a:xfrm>
              <a:off x="2473325" y="4359275"/>
              <a:ext cx="2397000" cy="647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196" name="Google Shape;196;p31"/>
            <p:cNvSpPr txBox="1"/>
            <p:nvPr/>
          </p:nvSpPr>
          <p:spPr>
            <a:xfrm>
              <a:off x="76200" y="4359275"/>
              <a:ext cx="2397000" cy="647700"/>
            </a:xfrm>
            <a:prstGeom prst="rect">
              <a:avLst/>
            </a:prstGeom>
            <a:noFill/>
            <a:ln>
              <a:noFill/>
            </a:ln>
          </p:spPr>
          <p:txBody>
            <a:bodyPr spcFirstLastPara="1" wrap="square" lIns="91425" tIns="45700" rIns="91425" bIns="45700" anchor="ctr" anchorCtr="0">
              <a:noAutofit/>
            </a:bodyPr>
            <a:lstStyle/>
            <a:p>
              <a:pPr lvl="0">
                <a:buClr>
                  <a:schemeClr val="dk1"/>
                </a:buClr>
              </a:pPr>
              <a:r>
                <a:rPr lang="en" sz="2400" b="1" i="0" u="none" dirty="0">
                  <a:solidFill>
                    <a:schemeClr val="dk1"/>
                  </a:solidFill>
                  <a:latin typeface="Garamond" panose="02020404030301010803" pitchFamily="18" charset="0"/>
                  <a:sym typeface="Arial"/>
                </a:rPr>
                <a:t>5% </a:t>
              </a:r>
              <a:r>
                <a:rPr lang="en" sz="2400" b="1" dirty="0">
                  <a:solidFill>
                    <a:schemeClr val="dk1"/>
                  </a:solidFill>
                  <a:latin typeface="Garamond" panose="02020404030301010803" pitchFamily="18" charset="0"/>
                </a:rPr>
                <a:t>saltwater</a:t>
              </a:r>
              <a:endParaRPr dirty="0">
                <a:latin typeface="Garamond" panose="02020404030301010803" pitchFamily="18" charset="0"/>
              </a:endParaRPr>
            </a:p>
          </p:txBody>
        </p:sp>
        <p:sp>
          <p:nvSpPr>
            <p:cNvPr id="197" name="Google Shape;197;p31"/>
            <p:cNvSpPr txBox="1"/>
            <p:nvPr/>
          </p:nvSpPr>
          <p:spPr>
            <a:xfrm>
              <a:off x="7267575" y="3713162"/>
              <a:ext cx="1724100" cy="646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Arial"/>
                <a:buNone/>
              </a:pPr>
              <a:r>
                <a:rPr lang="en" sz="2400" b="0" i="0" u="none" dirty="0">
                  <a:solidFill>
                    <a:schemeClr val="dk1"/>
                  </a:solidFill>
                  <a:latin typeface="Garamond" panose="02020404030301010803" pitchFamily="18" charset="0"/>
                  <a:sym typeface="Arial"/>
                </a:rPr>
                <a:t>40.0</a:t>
              </a:r>
              <a:endParaRPr dirty="0">
                <a:latin typeface="Garamond" panose="02020404030301010803" pitchFamily="18" charset="0"/>
              </a:endParaRPr>
            </a:p>
          </p:txBody>
        </p:sp>
        <p:sp>
          <p:nvSpPr>
            <p:cNvPr id="198" name="Google Shape;198;p31"/>
            <p:cNvSpPr txBox="1"/>
            <p:nvPr/>
          </p:nvSpPr>
          <p:spPr>
            <a:xfrm>
              <a:off x="4870450" y="3713162"/>
              <a:ext cx="2397000" cy="646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199" name="Google Shape;199;p31"/>
            <p:cNvSpPr txBox="1"/>
            <p:nvPr/>
          </p:nvSpPr>
          <p:spPr>
            <a:xfrm>
              <a:off x="2473325" y="3713162"/>
              <a:ext cx="2397000" cy="646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200" name="Google Shape;200;p31"/>
            <p:cNvSpPr txBox="1"/>
            <p:nvPr/>
          </p:nvSpPr>
          <p:spPr>
            <a:xfrm>
              <a:off x="76200" y="3713162"/>
              <a:ext cx="2397000" cy="646200"/>
            </a:xfrm>
            <a:prstGeom prst="rect">
              <a:avLst/>
            </a:prstGeom>
            <a:noFill/>
            <a:ln>
              <a:noFill/>
            </a:ln>
          </p:spPr>
          <p:txBody>
            <a:bodyPr spcFirstLastPara="1" wrap="square" lIns="91425" tIns="45700" rIns="91425" bIns="45700" anchor="ctr" anchorCtr="0">
              <a:noAutofit/>
            </a:bodyPr>
            <a:lstStyle/>
            <a:p>
              <a:pPr lvl="0">
                <a:buClr>
                  <a:schemeClr val="dk1"/>
                </a:buClr>
              </a:pPr>
              <a:r>
                <a:rPr lang="en" sz="2400" b="1" i="0" u="none" dirty="0">
                  <a:solidFill>
                    <a:schemeClr val="dk1"/>
                  </a:solidFill>
                  <a:latin typeface="Garamond" panose="02020404030301010803" pitchFamily="18" charset="0"/>
                  <a:sym typeface="Arial"/>
                </a:rPr>
                <a:t>1% </a:t>
              </a:r>
              <a:r>
                <a:rPr lang="en" sz="2400" b="1" dirty="0">
                  <a:solidFill>
                    <a:schemeClr val="dk1"/>
                  </a:solidFill>
                  <a:latin typeface="Garamond" panose="02020404030301010803" pitchFamily="18" charset="0"/>
                </a:rPr>
                <a:t>saltwater</a:t>
              </a:r>
              <a:endParaRPr dirty="0">
                <a:latin typeface="Garamond" panose="02020404030301010803" pitchFamily="18" charset="0"/>
              </a:endParaRPr>
            </a:p>
          </p:txBody>
        </p:sp>
        <p:sp>
          <p:nvSpPr>
            <p:cNvPr id="201" name="Google Shape;201;p31"/>
            <p:cNvSpPr txBox="1"/>
            <p:nvPr/>
          </p:nvSpPr>
          <p:spPr>
            <a:xfrm>
              <a:off x="7267575" y="3065462"/>
              <a:ext cx="1724100" cy="647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Arial"/>
                <a:buNone/>
              </a:pPr>
              <a:r>
                <a:rPr lang="en" sz="2400" b="0" i="0" u="none" dirty="0">
                  <a:solidFill>
                    <a:schemeClr val="dk1"/>
                  </a:solidFill>
                  <a:latin typeface="Garamond" panose="02020404030301010803" pitchFamily="18" charset="0"/>
                  <a:sym typeface="Arial"/>
                </a:rPr>
                <a:t>40.0</a:t>
              </a:r>
              <a:endParaRPr dirty="0">
                <a:latin typeface="Garamond" panose="02020404030301010803" pitchFamily="18" charset="0"/>
              </a:endParaRPr>
            </a:p>
          </p:txBody>
        </p:sp>
        <p:sp>
          <p:nvSpPr>
            <p:cNvPr id="202" name="Google Shape;202;p31"/>
            <p:cNvSpPr txBox="1"/>
            <p:nvPr/>
          </p:nvSpPr>
          <p:spPr>
            <a:xfrm>
              <a:off x="4870450" y="3065462"/>
              <a:ext cx="2397000" cy="647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203" name="Google Shape;203;p31"/>
            <p:cNvSpPr txBox="1"/>
            <p:nvPr/>
          </p:nvSpPr>
          <p:spPr>
            <a:xfrm>
              <a:off x="2473325" y="3065462"/>
              <a:ext cx="2397000" cy="647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204" name="Google Shape;204;p31"/>
            <p:cNvSpPr txBox="1"/>
            <p:nvPr/>
          </p:nvSpPr>
          <p:spPr>
            <a:xfrm>
              <a:off x="76200" y="3065462"/>
              <a:ext cx="2397000" cy="647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Font typeface="Arial"/>
                <a:buNone/>
              </a:pPr>
              <a:r>
                <a:rPr lang="en" sz="2400" b="1" i="0" u="none" dirty="0">
                  <a:solidFill>
                    <a:schemeClr val="dk1"/>
                  </a:solidFill>
                  <a:latin typeface="Garamond" panose="02020404030301010803" pitchFamily="18" charset="0"/>
                  <a:sym typeface="Arial"/>
                </a:rPr>
                <a:t>0.5% </a:t>
              </a:r>
              <a:r>
                <a:rPr lang="en" sz="2400" b="1" i="0" u="none" dirty="0" smtClean="0">
                  <a:solidFill>
                    <a:schemeClr val="dk1"/>
                  </a:solidFill>
                  <a:latin typeface="Garamond" panose="02020404030301010803" pitchFamily="18" charset="0"/>
                  <a:sym typeface="Arial"/>
                </a:rPr>
                <a:t>saltwater</a:t>
              </a:r>
              <a:endParaRPr dirty="0">
                <a:latin typeface="Garamond" panose="02020404030301010803" pitchFamily="18" charset="0"/>
              </a:endParaRPr>
            </a:p>
          </p:txBody>
        </p:sp>
        <p:sp>
          <p:nvSpPr>
            <p:cNvPr id="205" name="Google Shape;205;p31"/>
            <p:cNvSpPr txBox="1"/>
            <p:nvPr/>
          </p:nvSpPr>
          <p:spPr>
            <a:xfrm>
              <a:off x="7267575" y="2420937"/>
              <a:ext cx="1724100" cy="644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Arial"/>
                <a:buNone/>
              </a:pPr>
              <a:r>
                <a:rPr lang="en" sz="2400" b="0" i="0" u="none" dirty="0">
                  <a:solidFill>
                    <a:schemeClr val="dk1"/>
                  </a:solidFill>
                  <a:latin typeface="Garamond" panose="02020404030301010803" pitchFamily="18" charset="0"/>
                  <a:sym typeface="Arial"/>
                </a:rPr>
                <a:t>40.0</a:t>
              </a:r>
              <a:endParaRPr dirty="0">
                <a:latin typeface="Garamond" panose="02020404030301010803" pitchFamily="18" charset="0"/>
              </a:endParaRPr>
            </a:p>
          </p:txBody>
        </p:sp>
        <p:sp>
          <p:nvSpPr>
            <p:cNvPr id="206" name="Google Shape;206;p31"/>
            <p:cNvSpPr txBox="1"/>
            <p:nvPr/>
          </p:nvSpPr>
          <p:spPr>
            <a:xfrm>
              <a:off x="4870450" y="2420937"/>
              <a:ext cx="2397000" cy="644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Arial"/>
                <a:buNone/>
              </a:pPr>
              <a:r>
                <a:rPr lang="en" sz="2400" b="0" i="0" u="none" dirty="0">
                  <a:solidFill>
                    <a:schemeClr val="dk1"/>
                  </a:solidFill>
                  <a:latin typeface="Garamond" panose="02020404030301010803" pitchFamily="18" charset="0"/>
                  <a:sym typeface="Arial"/>
                </a:rPr>
                <a:t>40.0</a:t>
              </a:r>
              <a:endParaRPr dirty="0">
                <a:latin typeface="Garamond" panose="02020404030301010803" pitchFamily="18" charset="0"/>
              </a:endParaRPr>
            </a:p>
          </p:txBody>
        </p:sp>
        <p:sp>
          <p:nvSpPr>
            <p:cNvPr id="207" name="Google Shape;207;p31"/>
            <p:cNvSpPr txBox="1"/>
            <p:nvPr/>
          </p:nvSpPr>
          <p:spPr>
            <a:xfrm>
              <a:off x="2473325" y="2420937"/>
              <a:ext cx="2397000" cy="644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Arial"/>
                <a:buNone/>
              </a:pPr>
              <a:r>
                <a:rPr lang="en" sz="2400" b="0" i="0" u="none" dirty="0">
                  <a:solidFill>
                    <a:schemeClr val="dk1"/>
                  </a:solidFill>
                  <a:latin typeface="Garamond" panose="02020404030301010803" pitchFamily="18" charset="0"/>
                  <a:sym typeface="Arial"/>
                </a:rPr>
                <a:t>0.0</a:t>
              </a:r>
              <a:endParaRPr dirty="0">
                <a:latin typeface="Garamond" panose="02020404030301010803" pitchFamily="18" charset="0"/>
              </a:endParaRPr>
            </a:p>
          </p:txBody>
        </p:sp>
        <p:sp>
          <p:nvSpPr>
            <p:cNvPr id="208" name="Google Shape;208;p31"/>
            <p:cNvSpPr txBox="1"/>
            <p:nvPr/>
          </p:nvSpPr>
          <p:spPr>
            <a:xfrm>
              <a:off x="76200" y="2420937"/>
              <a:ext cx="2397000" cy="644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Font typeface="Arial"/>
                <a:buNone/>
              </a:pPr>
              <a:r>
                <a:rPr lang="en" sz="2400" b="1" i="0" u="none" dirty="0">
                  <a:solidFill>
                    <a:schemeClr val="dk1"/>
                  </a:solidFill>
                  <a:latin typeface="Garamond" panose="02020404030301010803" pitchFamily="18" charset="0"/>
                  <a:sym typeface="Arial"/>
                </a:rPr>
                <a:t>Distilled water</a:t>
              </a:r>
              <a:endParaRPr dirty="0">
                <a:latin typeface="Garamond" panose="02020404030301010803" pitchFamily="18" charset="0"/>
              </a:endParaRPr>
            </a:p>
          </p:txBody>
        </p:sp>
        <p:sp>
          <p:nvSpPr>
            <p:cNvPr id="209" name="Google Shape;209;p31"/>
            <p:cNvSpPr txBox="1"/>
            <p:nvPr/>
          </p:nvSpPr>
          <p:spPr>
            <a:xfrm>
              <a:off x="7267575" y="1600200"/>
              <a:ext cx="1724100" cy="820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Arial"/>
                <a:buNone/>
              </a:pPr>
              <a:r>
                <a:rPr lang="en" sz="1800" b="1" i="0" u="none" dirty="0">
                  <a:solidFill>
                    <a:schemeClr val="dk1"/>
                  </a:solidFill>
                  <a:latin typeface="Garamond" panose="02020404030301010803" pitchFamily="18" charset="0"/>
                  <a:sym typeface="Arial"/>
                </a:rPr>
                <a:t>Total Vol. (mL)</a:t>
              </a:r>
              <a:endParaRPr sz="1800" dirty="0">
                <a:latin typeface="Garamond" panose="02020404030301010803" pitchFamily="18" charset="0"/>
              </a:endParaRPr>
            </a:p>
          </p:txBody>
        </p:sp>
        <p:sp>
          <p:nvSpPr>
            <p:cNvPr id="210" name="Google Shape;210;p31"/>
            <p:cNvSpPr txBox="1"/>
            <p:nvPr/>
          </p:nvSpPr>
          <p:spPr>
            <a:xfrm>
              <a:off x="4870450" y="1600200"/>
              <a:ext cx="2397000" cy="820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Arial"/>
                <a:buNone/>
              </a:pPr>
              <a:r>
                <a:rPr lang="en" sz="1800" b="1" i="0" u="none" dirty="0">
                  <a:solidFill>
                    <a:schemeClr val="dk1"/>
                  </a:solidFill>
                  <a:latin typeface="Garamond" panose="02020404030301010803" pitchFamily="18" charset="0"/>
                  <a:sym typeface="Arial"/>
                </a:rPr>
                <a:t>Vol. of distilled water (mL)</a:t>
              </a:r>
              <a:endParaRPr sz="1800" dirty="0">
                <a:latin typeface="Garamond" panose="02020404030301010803" pitchFamily="18" charset="0"/>
              </a:endParaRPr>
            </a:p>
          </p:txBody>
        </p:sp>
        <p:sp>
          <p:nvSpPr>
            <p:cNvPr id="211" name="Google Shape;211;p31"/>
            <p:cNvSpPr txBox="1"/>
            <p:nvPr/>
          </p:nvSpPr>
          <p:spPr>
            <a:xfrm>
              <a:off x="2473325" y="1600200"/>
              <a:ext cx="2397000" cy="820800"/>
            </a:xfrm>
            <a:prstGeom prst="rect">
              <a:avLst/>
            </a:prstGeom>
            <a:noFill/>
            <a:ln>
              <a:noFill/>
            </a:ln>
          </p:spPr>
          <p:txBody>
            <a:bodyPr spcFirstLastPara="1" wrap="square" lIns="91425" tIns="45700" rIns="91425" bIns="45700" anchor="t" anchorCtr="0">
              <a:noAutofit/>
            </a:bodyPr>
            <a:lstStyle/>
            <a:p>
              <a:pPr lvl="0" algn="ctr">
                <a:buClr>
                  <a:schemeClr val="dk1"/>
                </a:buClr>
              </a:pPr>
              <a:r>
                <a:rPr lang="en" sz="1800" b="1" i="0" u="none" dirty="0">
                  <a:solidFill>
                    <a:schemeClr val="dk1"/>
                  </a:solidFill>
                  <a:latin typeface="Garamond" panose="02020404030301010803" pitchFamily="18" charset="0"/>
                  <a:sym typeface="Arial"/>
                </a:rPr>
                <a:t>Vol. of 20% </a:t>
              </a:r>
              <a:r>
                <a:rPr lang="en" sz="1800" b="1" dirty="0">
                  <a:solidFill>
                    <a:schemeClr val="dk1"/>
                  </a:solidFill>
                  <a:latin typeface="Garamond" panose="02020404030301010803" pitchFamily="18" charset="0"/>
                </a:rPr>
                <a:t>S</a:t>
              </a:r>
              <a:r>
                <a:rPr lang="en" sz="1800" b="1" dirty="0" smtClean="0">
                  <a:solidFill>
                    <a:schemeClr val="dk1"/>
                  </a:solidFill>
                  <a:latin typeface="Garamond" panose="02020404030301010803" pitchFamily="18" charset="0"/>
                </a:rPr>
                <a:t>altwater (</a:t>
              </a:r>
              <a:r>
                <a:rPr lang="en" sz="1800" b="1" dirty="0">
                  <a:solidFill>
                    <a:schemeClr val="dk1"/>
                  </a:solidFill>
                  <a:latin typeface="Garamond" panose="02020404030301010803" pitchFamily="18" charset="0"/>
                </a:rPr>
                <a:t>mL</a:t>
              </a:r>
              <a:r>
                <a:rPr lang="en" sz="1800" b="1" i="0" u="none" dirty="0">
                  <a:solidFill>
                    <a:schemeClr val="dk1"/>
                  </a:solidFill>
                  <a:latin typeface="Garamond" panose="02020404030301010803" pitchFamily="18" charset="0"/>
                  <a:sym typeface="Arial"/>
                </a:rPr>
                <a:t>)</a:t>
              </a:r>
              <a:endParaRPr sz="1800" dirty="0">
                <a:latin typeface="Garamond" panose="02020404030301010803" pitchFamily="18" charset="0"/>
              </a:endParaRPr>
            </a:p>
          </p:txBody>
        </p:sp>
        <p:sp>
          <p:nvSpPr>
            <p:cNvPr id="212" name="Google Shape;212;p31"/>
            <p:cNvSpPr txBox="1"/>
            <p:nvPr/>
          </p:nvSpPr>
          <p:spPr>
            <a:xfrm>
              <a:off x="76200" y="1600200"/>
              <a:ext cx="2397000" cy="820800"/>
            </a:xfrm>
            <a:prstGeom prst="rect">
              <a:avLst/>
            </a:prstGeom>
            <a:noFill/>
            <a:ln>
              <a:noFill/>
            </a:ln>
          </p:spPr>
          <p:txBody>
            <a:bodyPr spcFirstLastPara="1" wrap="square" lIns="91425" tIns="45700" rIns="91425" bIns="45700" anchor="t" anchorCtr="0">
              <a:noAutofit/>
            </a:bodyPr>
            <a:lstStyle/>
            <a:p>
              <a:pPr lvl="0" algn="ctr">
                <a:buClr>
                  <a:schemeClr val="dk1"/>
                </a:buClr>
              </a:pPr>
              <a:r>
                <a:rPr lang="en" sz="1800" b="1" i="0" u="none" dirty="0">
                  <a:solidFill>
                    <a:schemeClr val="dk1"/>
                  </a:solidFill>
                  <a:latin typeface="Garamond" panose="02020404030301010803" pitchFamily="18" charset="0"/>
                  <a:sym typeface="Arial"/>
                </a:rPr>
                <a:t>Percent </a:t>
              </a:r>
              <a:r>
                <a:rPr lang="en" sz="1800" b="1" dirty="0" smtClean="0">
                  <a:solidFill>
                    <a:schemeClr val="dk1"/>
                  </a:solidFill>
                  <a:latin typeface="Garamond" panose="02020404030301010803" pitchFamily="18" charset="0"/>
                </a:rPr>
                <a:t>sSltwater</a:t>
              </a:r>
              <a:endParaRPr sz="1800" dirty="0">
                <a:latin typeface="Garamond" panose="02020404030301010803" pitchFamily="18" charset="0"/>
              </a:endParaRPr>
            </a:p>
          </p:txBody>
        </p:sp>
        <p:cxnSp>
          <p:nvCxnSpPr>
            <p:cNvPr id="213" name="Google Shape;213;p31"/>
            <p:cNvCxnSpPr/>
            <p:nvPr/>
          </p:nvCxnSpPr>
          <p:spPr>
            <a:xfrm>
              <a:off x="76200" y="1600200"/>
              <a:ext cx="8915400" cy="0"/>
            </a:xfrm>
            <a:prstGeom prst="straightConnector1">
              <a:avLst/>
            </a:prstGeom>
            <a:noFill/>
            <a:ln w="28575" cap="sq" cmpd="sng">
              <a:solidFill>
                <a:schemeClr val="dk1"/>
              </a:solidFill>
              <a:prstDash val="solid"/>
              <a:miter lim="800000"/>
              <a:headEnd type="none" w="sm" len="sm"/>
              <a:tailEnd type="none" w="sm" len="sm"/>
            </a:ln>
          </p:spPr>
        </p:cxnSp>
        <p:cxnSp>
          <p:nvCxnSpPr>
            <p:cNvPr id="214" name="Google Shape;214;p31"/>
            <p:cNvCxnSpPr/>
            <p:nvPr/>
          </p:nvCxnSpPr>
          <p:spPr>
            <a:xfrm>
              <a:off x="76200" y="2420937"/>
              <a:ext cx="8915400" cy="0"/>
            </a:xfrm>
            <a:prstGeom prst="straightConnector1">
              <a:avLst/>
            </a:prstGeom>
            <a:noFill/>
            <a:ln w="12700" cap="flat" cmpd="sng">
              <a:solidFill>
                <a:schemeClr val="dk1"/>
              </a:solidFill>
              <a:prstDash val="solid"/>
              <a:miter lim="800000"/>
              <a:headEnd type="none" w="sm" len="sm"/>
              <a:tailEnd type="none" w="sm" len="sm"/>
            </a:ln>
          </p:spPr>
        </p:cxnSp>
        <p:cxnSp>
          <p:nvCxnSpPr>
            <p:cNvPr id="215" name="Google Shape;215;p31"/>
            <p:cNvCxnSpPr/>
            <p:nvPr/>
          </p:nvCxnSpPr>
          <p:spPr>
            <a:xfrm>
              <a:off x="76200" y="3065462"/>
              <a:ext cx="8915400" cy="0"/>
            </a:xfrm>
            <a:prstGeom prst="straightConnector1">
              <a:avLst/>
            </a:prstGeom>
            <a:noFill/>
            <a:ln w="12700" cap="flat" cmpd="sng">
              <a:solidFill>
                <a:schemeClr val="dk1"/>
              </a:solidFill>
              <a:prstDash val="solid"/>
              <a:miter lim="800000"/>
              <a:headEnd type="none" w="sm" len="sm"/>
              <a:tailEnd type="none" w="sm" len="sm"/>
            </a:ln>
          </p:spPr>
        </p:cxnSp>
        <p:cxnSp>
          <p:nvCxnSpPr>
            <p:cNvPr id="216" name="Google Shape;216;p31"/>
            <p:cNvCxnSpPr/>
            <p:nvPr/>
          </p:nvCxnSpPr>
          <p:spPr>
            <a:xfrm>
              <a:off x="76200" y="3713162"/>
              <a:ext cx="8915400" cy="0"/>
            </a:xfrm>
            <a:prstGeom prst="straightConnector1">
              <a:avLst/>
            </a:prstGeom>
            <a:noFill/>
            <a:ln w="12700" cap="flat" cmpd="sng">
              <a:solidFill>
                <a:schemeClr val="dk1"/>
              </a:solidFill>
              <a:prstDash val="solid"/>
              <a:miter lim="800000"/>
              <a:headEnd type="none" w="sm" len="sm"/>
              <a:tailEnd type="none" w="sm" len="sm"/>
            </a:ln>
          </p:spPr>
        </p:cxnSp>
        <p:cxnSp>
          <p:nvCxnSpPr>
            <p:cNvPr id="217" name="Google Shape;217;p31"/>
            <p:cNvCxnSpPr/>
            <p:nvPr/>
          </p:nvCxnSpPr>
          <p:spPr>
            <a:xfrm>
              <a:off x="76200" y="4359275"/>
              <a:ext cx="8915400" cy="0"/>
            </a:xfrm>
            <a:prstGeom prst="straightConnector1">
              <a:avLst/>
            </a:prstGeom>
            <a:noFill/>
            <a:ln w="12700" cap="flat" cmpd="sng">
              <a:solidFill>
                <a:schemeClr val="dk1"/>
              </a:solidFill>
              <a:prstDash val="solid"/>
              <a:miter lim="800000"/>
              <a:headEnd type="none" w="sm" len="sm"/>
              <a:tailEnd type="none" w="sm" len="sm"/>
            </a:ln>
          </p:spPr>
        </p:cxnSp>
        <p:cxnSp>
          <p:nvCxnSpPr>
            <p:cNvPr id="218" name="Google Shape;218;p31"/>
            <p:cNvCxnSpPr/>
            <p:nvPr/>
          </p:nvCxnSpPr>
          <p:spPr>
            <a:xfrm>
              <a:off x="76200" y="5006975"/>
              <a:ext cx="8915400" cy="0"/>
            </a:xfrm>
            <a:prstGeom prst="straightConnector1">
              <a:avLst/>
            </a:prstGeom>
            <a:noFill/>
            <a:ln w="12700" cap="flat" cmpd="sng">
              <a:solidFill>
                <a:schemeClr val="dk1"/>
              </a:solidFill>
              <a:prstDash val="solid"/>
              <a:miter lim="800000"/>
              <a:headEnd type="none" w="sm" len="sm"/>
              <a:tailEnd type="none" w="sm" len="sm"/>
            </a:ln>
          </p:spPr>
        </p:cxnSp>
        <p:cxnSp>
          <p:nvCxnSpPr>
            <p:cNvPr id="219" name="Google Shape;219;p31"/>
            <p:cNvCxnSpPr/>
            <p:nvPr/>
          </p:nvCxnSpPr>
          <p:spPr>
            <a:xfrm>
              <a:off x="76200" y="5651500"/>
              <a:ext cx="8915400" cy="0"/>
            </a:xfrm>
            <a:prstGeom prst="straightConnector1">
              <a:avLst/>
            </a:prstGeom>
            <a:noFill/>
            <a:ln w="12700" cap="flat" cmpd="sng">
              <a:solidFill>
                <a:schemeClr val="dk1"/>
              </a:solidFill>
              <a:prstDash val="solid"/>
              <a:miter lim="800000"/>
              <a:headEnd type="none" w="sm" len="sm"/>
              <a:tailEnd type="none" w="sm" len="sm"/>
            </a:ln>
          </p:spPr>
        </p:cxnSp>
        <p:cxnSp>
          <p:nvCxnSpPr>
            <p:cNvPr id="220" name="Google Shape;220;p31"/>
            <p:cNvCxnSpPr/>
            <p:nvPr/>
          </p:nvCxnSpPr>
          <p:spPr>
            <a:xfrm>
              <a:off x="76200" y="6299200"/>
              <a:ext cx="8915400" cy="0"/>
            </a:xfrm>
            <a:prstGeom prst="straightConnector1">
              <a:avLst/>
            </a:prstGeom>
            <a:noFill/>
            <a:ln w="28575" cap="sq" cmpd="sng">
              <a:solidFill>
                <a:schemeClr val="dk1"/>
              </a:solidFill>
              <a:prstDash val="solid"/>
              <a:miter lim="800000"/>
              <a:headEnd type="none" w="sm" len="sm"/>
              <a:tailEnd type="none" w="sm" len="sm"/>
            </a:ln>
          </p:spPr>
        </p:cxnSp>
        <p:cxnSp>
          <p:nvCxnSpPr>
            <p:cNvPr id="221" name="Google Shape;221;p31"/>
            <p:cNvCxnSpPr/>
            <p:nvPr/>
          </p:nvCxnSpPr>
          <p:spPr>
            <a:xfrm>
              <a:off x="76200" y="1600200"/>
              <a:ext cx="0" cy="4698900"/>
            </a:xfrm>
            <a:prstGeom prst="straightConnector1">
              <a:avLst/>
            </a:prstGeom>
            <a:noFill/>
            <a:ln w="28575" cap="sq" cmpd="sng">
              <a:solidFill>
                <a:schemeClr val="dk1"/>
              </a:solidFill>
              <a:prstDash val="solid"/>
              <a:miter lim="800000"/>
              <a:headEnd type="none" w="sm" len="sm"/>
              <a:tailEnd type="none" w="sm" len="sm"/>
            </a:ln>
          </p:spPr>
        </p:cxnSp>
        <p:cxnSp>
          <p:nvCxnSpPr>
            <p:cNvPr id="222" name="Google Shape;222;p31"/>
            <p:cNvCxnSpPr/>
            <p:nvPr/>
          </p:nvCxnSpPr>
          <p:spPr>
            <a:xfrm>
              <a:off x="2473325" y="1600200"/>
              <a:ext cx="0" cy="4698900"/>
            </a:xfrm>
            <a:prstGeom prst="straightConnector1">
              <a:avLst/>
            </a:prstGeom>
            <a:noFill/>
            <a:ln w="12700" cap="flat" cmpd="sng">
              <a:solidFill>
                <a:schemeClr val="dk1"/>
              </a:solidFill>
              <a:prstDash val="solid"/>
              <a:miter lim="800000"/>
              <a:headEnd type="none" w="sm" len="sm"/>
              <a:tailEnd type="none" w="sm" len="sm"/>
            </a:ln>
          </p:spPr>
        </p:cxnSp>
        <p:cxnSp>
          <p:nvCxnSpPr>
            <p:cNvPr id="223" name="Google Shape;223;p31"/>
            <p:cNvCxnSpPr/>
            <p:nvPr/>
          </p:nvCxnSpPr>
          <p:spPr>
            <a:xfrm>
              <a:off x="4870450" y="1600200"/>
              <a:ext cx="0" cy="4698900"/>
            </a:xfrm>
            <a:prstGeom prst="straightConnector1">
              <a:avLst/>
            </a:prstGeom>
            <a:noFill/>
            <a:ln w="12700" cap="flat" cmpd="sng">
              <a:solidFill>
                <a:schemeClr val="dk1"/>
              </a:solidFill>
              <a:prstDash val="solid"/>
              <a:miter lim="800000"/>
              <a:headEnd type="none" w="sm" len="sm"/>
              <a:tailEnd type="none" w="sm" len="sm"/>
            </a:ln>
          </p:spPr>
        </p:cxnSp>
        <p:cxnSp>
          <p:nvCxnSpPr>
            <p:cNvPr id="224" name="Google Shape;224;p31"/>
            <p:cNvCxnSpPr/>
            <p:nvPr/>
          </p:nvCxnSpPr>
          <p:spPr>
            <a:xfrm>
              <a:off x="7267575" y="1600200"/>
              <a:ext cx="0" cy="4698900"/>
            </a:xfrm>
            <a:prstGeom prst="straightConnector1">
              <a:avLst/>
            </a:prstGeom>
            <a:noFill/>
            <a:ln w="12700" cap="flat" cmpd="sng">
              <a:solidFill>
                <a:schemeClr val="dk1"/>
              </a:solidFill>
              <a:prstDash val="solid"/>
              <a:miter lim="800000"/>
              <a:headEnd type="none" w="sm" len="sm"/>
              <a:tailEnd type="none" w="sm" len="sm"/>
            </a:ln>
          </p:spPr>
        </p:cxnSp>
        <p:cxnSp>
          <p:nvCxnSpPr>
            <p:cNvPr id="225" name="Google Shape;225;p31"/>
            <p:cNvCxnSpPr/>
            <p:nvPr/>
          </p:nvCxnSpPr>
          <p:spPr>
            <a:xfrm>
              <a:off x="8991600" y="1600200"/>
              <a:ext cx="0" cy="4698900"/>
            </a:xfrm>
            <a:prstGeom prst="straightConnector1">
              <a:avLst/>
            </a:prstGeom>
            <a:noFill/>
            <a:ln w="28575" cap="sq" cmpd="sng">
              <a:solidFill>
                <a:schemeClr val="dk1"/>
              </a:solidFill>
              <a:prstDash val="solid"/>
              <a:miter lim="800000"/>
              <a:headEnd type="none" w="sm" len="sm"/>
              <a:tailEnd type="none" w="sm" len="sm"/>
            </a:ln>
          </p:spPr>
        </p:cxn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9"/>
        <p:cNvGrpSpPr/>
        <p:nvPr/>
      </p:nvGrpSpPr>
      <p:grpSpPr>
        <a:xfrm>
          <a:off x="0" y="0"/>
          <a:ext cx="0" cy="0"/>
          <a:chOff x="0" y="0"/>
          <a:chExt cx="0" cy="0"/>
        </a:xfrm>
      </p:grpSpPr>
      <p:grpSp>
        <p:nvGrpSpPr>
          <p:cNvPr id="231" name="Google Shape;231;p32"/>
          <p:cNvGrpSpPr/>
          <p:nvPr/>
        </p:nvGrpSpPr>
        <p:grpSpPr>
          <a:xfrm>
            <a:off x="133350" y="1162050"/>
            <a:ext cx="8915475" cy="3524250"/>
            <a:chOff x="76200" y="1600200"/>
            <a:chExt cx="8915475" cy="4699000"/>
          </a:xfrm>
        </p:grpSpPr>
        <p:sp>
          <p:nvSpPr>
            <p:cNvPr id="232" name="Google Shape;232;p32"/>
            <p:cNvSpPr txBox="1"/>
            <p:nvPr/>
          </p:nvSpPr>
          <p:spPr>
            <a:xfrm>
              <a:off x="7267575" y="5651500"/>
              <a:ext cx="1724100" cy="647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Arial"/>
                <a:buNone/>
              </a:pPr>
              <a:r>
                <a:rPr lang="en" sz="2400" b="0" i="0" u="none" strike="noStrike" cap="none" dirty="0">
                  <a:solidFill>
                    <a:schemeClr val="dk1"/>
                  </a:solidFill>
                  <a:latin typeface="Garamond" panose="02020404030301010803" pitchFamily="18" charset="0"/>
                  <a:sym typeface="Arial"/>
                </a:rPr>
                <a:t>40.0</a:t>
              </a:r>
              <a:endParaRPr dirty="0">
                <a:latin typeface="Garamond" panose="02020404030301010803" pitchFamily="18" charset="0"/>
              </a:endParaRPr>
            </a:p>
          </p:txBody>
        </p:sp>
        <p:sp>
          <p:nvSpPr>
            <p:cNvPr id="233" name="Google Shape;233;p32"/>
            <p:cNvSpPr txBox="1"/>
            <p:nvPr/>
          </p:nvSpPr>
          <p:spPr>
            <a:xfrm>
              <a:off x="4870450" y="5651500"/>
              <a:ext cx="2397000" cy="647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Arial"/>
                <a:buNone/>
              </a:pPr>
              <a:r>
                <a:rPr lang="en" sz="2400" b="0" i="0" u="none" strike="noStrike" cap="none" dirty="0">
                  <a:solidFill>
                    <a:schemeClr val="dk1"/>
                  </a:solidFill>
                  <a:latin typeface="Garamond" panose="02020404030301010803" pitchFamily="18" charset="0"/>
                  <a:sym typeface="Arial"/>
                </a:rPr>
                <a:t>0.0</a:t>
              </a:r>
              <a:endParaRPr dirty="0">
                <a:latin typeface="Garamond" panose="02020404030301010803" pitchFamily="18" charset="0"/>
              </a:endParaRPr>
            </a:p>
          </p:txBody>
        </p:sp>
        <p:sp>
          <p:nvSpPr>
            <p:cNvPr id="234" name="Google Shape;234;p32"/>
            <p:cNvSpPr txBox="1"/>
            <p:nvPr/>
          </p:nvSpPr>
          <p:spPr>
            <a:xfrm>
              <a:off x="2473325" y="5651500"/>
              <a:ext cx="2397000" cy="647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Arial"/>
                <a:buNone/>
              </a:pPr>
              <a:r>
                <a:rPr lang="en" sz="2400" b="0" i="0" u="none" strike="noStrike" cap="none" dirty="0">
                  <a:solidFill>
                    <a:schemeClr val="dk1"/>
                  </a:solidFill>
                  <a:latin typeface="Garamond" panose="02020404030301010803" pitchFamily="18" charset="0"/>
                  <a:sym typeface="Arial"/>
                </a:rPr>
                <a:t>40.0</a:t>
              </a:r>
              <a:endParaRPr dirty="0">
                <a:latin typeface="Garamond" panose="02020404030301010803" pitchFamily="18" charset="0"/>
              </a:endParaRPr>
            </a:p>
          </p:txBody>
        </p:sp>
        <p:sp>
          <p:nvSpPr>
            <p:cNvPr id="235" name="Google Shape;235;p32"/>
            <p:cNvSpPr txBox="1"/>
            <p:nvPr/>
          </p:nvSpPr>
          <p:spPr>
            <a:xfrm>
              <a:off x="76200" y="5651500"/>
              <a:ext cx="2397000" cy="647700"/>
            </a:xfrm>
            <a:prstGeom prst="rect">
              <a:avLst/>
            </a:prstGeom>
            <a:noFill/>
            <a:ln>
              <a:noFill/>
            </a:ln>
          </p:spPr>
          <p:txBody>
            <a:bodyPr spcFirstLastPara="1" wrap="square" lIns="91425" tIns="45700" rIns="91425" bIns="45700" anchor="ctr" anchorCtr="0">
              <a:noAutofit/>
            </a:bodyPr>
            <a:lstStyle/>
            <a:p>
              <a:pPr lvl="0">
                <a:buClr>
                  <a:schemeClr val="dk1"/>
                </a:buClr>
              </a:pPr>
              <a:r>
                <a:rPr lang="en" sz="2400" b="1" i="0" u="none" strike="noStrike" cap="none" dirty="0">
                  <a:solidFill>
                    <a:schemeClr val="dk1"/>
                  </a:solidFill>
                  <a:latin typeface="Garamond" panose="02020404030301010803" pitchFamily="18" charset="0"/>
                  <a:sym typeface="Arial"/>
                </a:rPr>
                <a:t>20% </a:t>
              </a:r>
              <a:r>
                <a:rPr lang="en" sz="2400" b="1" dirty="0">
                  <a:solidFill>
                    <a:schemeClr val="dk1"/>
                  </a:solidFill>
                  <a:latin typeface="Garamond" panose="02020404030301010803" pitchFamily="18" charset="0"/>
                </a:rPr>
                <a:t>saltwater</a:t>
              </a:r>
              <a:endParaRPr dirty="0">
                <a:latin typeface="Garamond" panose="02020404030301010803" pitchFamily="18" charset="0"/>
              </a:endParaRPr>
            </a:p>
          </p:txBody>
        </p:sp>
        <p:sp>
          <p:nvSpPr>
            <p:cNvPr id="236" name="Google Shape;236;p32"/>
            <p:cNvSpPr txBox="1"/>
            <p:nvPr/>
          </p:nvSpPr>
          <p:spPr>
            <a:xfrm>
              <a:off x="7267575" y="5006975"/>
              <a:ext cx="1724100" cy="644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Arial"/>
                <a:buNone/>
              </a:pPr>
              <a:r>
                <a:rPr lang="en" sz="2400" b="0" i="0" u="none" strike="noStrike" cap="none" dirty="0">
                  <a:solidFill>
                    <a:schemeClr val="dk1"/>
                  </a:solidFill>
                  <a:latin typeface="Garamond" panose="02020404030301010803" pitchFamily="18" charset="0"/>
                  <a:sym typeface="Arial"/>
                </a:rPr>
                <a:t>40.0</a:t>
              </a:r>
              <a:endParaRPr dirty="0">
                <a:latin typeface="Garamond" panose="02020404030301010803" pitchFamily="18" charset="0"/>
              </a:endParaRPr>
            </a:p>
          </p:txBody>
        </p:sp>
        <p:sp>
          <p:nvSpPr>
            <p:cNvPr id="237" name="Google Shape;237;p32"/>
            <p:cNvSpPr txBox="1"/>
            <p:nvPr/>
          </p:nvSpPr>
          <p:spPr>
            <a:xfrm>
              <a:off x="4870450" y="5006975"/>
              <a:ext cx="2397000" cy="644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800" dirty="0">
                  <a:solidFill>
                    <a:srgbClr val="FF0000"/>
                  </a:solidFill>
                  <a:latin typeface="Garamond" panose="02020404030301010803" pitchFamily="18" charset="0"/>
                </a:rPr>
                <a:t>20.0</a:t>
              </a:r>
              <a:endParaRPr sz="1800" b="0" i="0" u="none" dirty="0">
                <a:solidFill>
                  <a:srgbClr val="FF0000"/>
                </a:solidFill>
                <a:latin typeface="Garamond" panose="02020404030301010803" pitchFamily="18" charset="0"/>
                <a:sym typeface="Arial"/>
              </a:endParaRPr>
            </a:p>
          </p:txBody>
        </p:sp>
        <p:sp>
          <p:nvSpPr>
            <p:cNvPr id="238" name="Google Shape;238;p32"/>
            <p:cNvSpPr txBox="1"/>
            <p:nvPr/>
          </p:nvSpPr>
          <p:spPr>
            <a:xfrm>
              <a:off x="3034067" y="5006975"/>
              <a:ext cx="1836257" cy="644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800" dirty="0">
                  <a:solidFill>
                    <a:srgbClr val="FF0000"/>
                  </a:solidFill>
                  <a:latin typeface="Garamond" panose="02020404030301010803" pitchFamily="18" charset="0"/>
                </a:rPr>
                <a:t>20.0	</a:t>
              </a:r>
              <a:endParaRPr sz="1800" b="0" i="0" u="none" dirty="0">
                <a:solidFill>
                  <a:srgbClr val="FF0000"/>
                </a:solidFill>
                <a:latin typeface="Garamond" panose="02020404030301010803" pitchFamily="18" charset="0"/>
                <a:sym typeface="Arial"/>
              </a:endParaRPr>
            </a:p>
          </p:txBody>
        </p:sp>
        <p:sp>
          <p:nvSpPr>
            <p:cNvPr id="239" name="Google Shape;239;p32"/>
            <p:cNvSpPr txBox="1"/>
            <p:nvPr/>
          </p:nvSpPr>
          <p:spPr>
            <a:xfrm>
              <a:off x="76200" y="5006975"/>
              <a:ext cx="2397000" cy="644400"/>
            </a:xfrm>
            <a:prstGeom prst="rect">
              <a:avLst/>
            </a:prstGeom>
            <a:noFill/>
            <a:ln>
              <a:noFill/>
            </a:ln>
          </p:spPr>
          <p:txBody>
            <a:bodyPr spcFirstLastPara="1" wrap="square" lIns="91425" tIns="45700" rIns="91425" bIns="45700" anchor="ctr" anchorCtr="0">
              <a:noAutofit/>
            </a:bodyPr>
            <a:lstStyle/>
            <a:p>
              <a:pPr lvl="0">
                <a:buClr>
                  <a:schemeClr val="dk1"/>
                </a:buClr>
              </a:pPr>
              <a:r>
                <a:rPr lang="en" sz="2400" b="1" i="0" u="none" dirty="0">
                  <a:solidFill>
                    <a:schemeClr val="dk1"/>
                  </a:solidFill>
                  <a:latin typeface="Garamond" panose="02020404030301010803" pitchFamily="18" charset="0"/>
                  <a:sym typeface="Arial"/>
                </a:rPr>
                <a:t>10% </a:t>
              </a:r>
              <a:r>
                <a:rPr lang="en" sz="2400" b="1" dirty="0">
                  <a:solidFill>
                    <a:schemeClr val="dk1"/>
                  </a:solidFill>
                  <a:latin typeface="Garamond" panose="02020404030301010803" pitchFamily="18" charset="0"/>
                </a:rPr>
                <a:t>saltwater</a:t>
              </a:r>
              <a:endParaRPr dirty="0">
                <a:latin typeface="Garamond" panose="02020404030301010803" pitchFamily="18" charset="0"/>
              </a:endParaRPr>
            </a:p>
          </p:txBody>
        </p:sp>
        <p:sp>
          <p:nvSpPr>
            <p:cNvPr id="240" name="Google Shape;240;p32"/>
            <p:cNvSpPr txBox="1"/>
            <p:nvPr/>
          </p:nvSpPr>
          <p:spPr>
            <a:xfrm>
              <a:off x="7267575" y="4359275"/>
              <a:ext cx="1724100" cy="647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Arial"/>
                <a:buNone/>
              </a:pPr>
              <a:r>
                <a:rPr lang="en" sz="2400" b="0" i="0" u="none" dirty="0">
                  <a:solidFill>
                    <a:schemeClr val="dk1"/>
                  </a:solidFill>
                  <a:latin typeface="Garamond" panose="02020404030301010803" pitchFamily="18" charset="0"/>
                  <a:sym typeface="Arial"/>
                </a:rPr>
                <a:t>40.0</a:t>
              </a:r>
              <a:endParaRPr dirty="0">
                <a:latin typeface="Garamond" panose="02020404030301010803" pitchFamily="18" charset="0"/>
              </a:endParaRPr>
            </a:p>
          </p:txBody>
        </p:sp>
        <p:sp>
          <p:nvSpPr>
            <p:cNvPr id="241" name="Google Shape;241;p32"/>
            <p:cNvSpPr txBox="1"/>
            <p:nvPr/>
          </p:nvSpPr>
          <p:spPr>
            <a:xfrm>
              <a:off x="4870450" y="4359275"/>
              <a:ext cx="2397000" cy="647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800" dirty="0">
                  <a:solidFill>
                    <a:srgbClr val="FF0000"/>
                  </a:solidFill>
                  <a:latin typeface="Garamond" panose="02020404030301010803" pitchFamily="18" charset="0"/>
                </a:rPr>
                <a:t>30.0</a:t>
              </a:r>
              <a:endParaRPr sz="1800" b="0" i="0" u="none" dirty="0">
                <a:solidFill>
                  <a:srgbClr val="FF0000"/>
                </a:solidFill>
                <a:latin typeface="Garamond" panose="02020404030301010803" pitchFamily="18" charset="0"/>
                <a:sym typeface="Arial"/>
              </a:endParaRPr>
            </a:p>
          </p:txBody>
        </p:sp>
        <p:sp>
          <p:nvSpPr>
            <p:cNvPr id="242" name="Google Shape;242;p32"/>
            <p:cNvSpPr txBox="1"/>
            <p:nvPr/>
          </p:nvSpPr>
          <p:spPr>
            <a:xfrm>
              <a:off x="2473325" y="4359275"/>
              <a:ext cx="2397000" cy="647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800" dirty="0">
                  <a:solidFill>
                    <a:srgbClr val="FF0000"/>
                  </a:solidFill>
                  <a:latin typeface="Garamond" panose="02020404030301010803" pitchFamily="18" charset="0"/>
                </a:rPr>
                <a:t>10.0</a:t>
              </a:r>
              <a:endParaRPr sz="1800" b="0" i="0" u="none" dirty="0">
                <a:solidFill>
                  <a:srgbClr val="FF0000"/>
                </a:solidFill>
                <a:latin typeface="Garamond" panose="02020404030301010803" pitchFamily="18" charset="0"/>
                <a:sym typeface="Arial"/>
              </a:endParaRPr>
            </a:p>
          </p:txBody>
        </p:sp>
        <p:sp>
          <p:nvSpPr>
            <p:cNvPr id="243" name="Google Shape;243;p32"/>
            <p:cNvSpPr txBox="1"/>
            <p:nvPr/>
          </p:nvSpPr>
          <p:spPr>
            <a:xfrm>
              <a:off x="76200" y="4359275"/>
              <a:ext cx="2397000" cy="647700"/>
            </a:xfrm>
            <a:prstGeom prst="rect">
              <a:avLst/>
            </a:prstGeom>
            <a:noFill/>
            <a:ln>
              <a:noFill/>
            </a:ln>
          </p:spPr>
          <p:txBody>
            <a:bodyPr spcFirstLastPara="1" wrap="square" lIns="91425" tIns="45700" rIns="91425" bIns="45700" anchor="ctr" anchorCtr="0">
              <a:noAutofit/>
            </a:bodyPr>
            <a:lstStyle/>
            <a:p>
              <a:pPr lvl="0">
                <a:buClr>
                  <a:schemeClr val="dk1"/>
                </a:buClr>
              </a:pPr>
              <a:r>
                <a:rPr lang="en" sz="2400" b="1" i="0" u="none" dirty="0">
                  <a:solidFill>
                    <a:schemeClr val="dk1"/>
                  </a:solidFill>
                  <a:latin typeface="Garamond" panose="02020404030301010803" pitchFamily="18" charset="0"/>
                  <a:sym typeface="Arial"/>
                </a:rPr>
                <a:t>5% </a:t>
              </a:r>
              <a:r>
                <a:rPr lang="en" sz="2400" b="1" dirty="0">
                  <a:solidFill>
                    <a:schemeClr val="dk1"/>
                  </a:solidFill>
                  <a:latin typeface="Garamond" panose="02020404030301010803" pitchFamily="18" charset="0"/>
                </a:rPr>
                <a:t>saltwater</a:t>
              </a:r>
              <a:endParaRPr dirty="0">
                <a:latin typeface="Garamond" panose="02020404030301010803" pitchFamily="18" charset="0"/>
              </a:endParaRPr>
            </a:p>
          </p:txBody>
        </p:sp>
        <p:sp>
          <p:nvSpPr>
            <p:cNvPr id="244" name="Google Shape;244;p32"/>
            <p:cNvSpPr txBox="1"/>
            <p:nvPr/>
          </p:nvSpPr>
          <p:spPr>
            <a:xfrm>
              <a:off x="7267575" y="3713162"/>
              <a:ext cx="1724100" cy="646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Arial"/>
                <a:buNone/>
              </a:pPr>
              <a:r>
                <a:rPr lang="en" sz="2400" b="0" i="0" u="none" dirty="0">
                  <a:solidFill>
                    <a:schemeClr val="dk1"/>
                  </a:solidFill>
                  <a:latin typeface="Garamond" panose="02020404030301010803" pitchFamily="18" charset="0"/>
                  <a:sym typeface="Arial"/>
                </a:rPr>
                <a:t>40.0</a:t>
              </a:r>
              <a:endParaRPr dirty="0">
                <a:latin typeface="Garamond" panose="02020404030301010803" pitchFamily="18" charset="0"/>
              </a:endParaRPr>
            </a:p>
          </p:txBody>
        </p:sp>
        <p:sp>
          <p:nvSpPr>
            <p:cNvPr id="245" name="Google Shape;245;p32"/>
            <p:cNvSpPr txBox="1"/>
            <p:nvPr/>
          </p:nvSpPr>
          <p:spPr>
            <a:xfrm>
              <a:off x="4870450" y="3713162"/>
              <a:ext cx="2397000" cy="646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800" dirty="0">
                  <a:solidFill>
                    <a:srgbClr val="FF0000"/>
                  </a:solidFill>
                  <a:latin typeface="Garamond" panose="02020404030301010803" pitchFamily="18" charset="0"/>
                </a:rPr>
                <a:t>38.0</a:t>
              </a:r>
              <a:endParaRPr sz="1800" b="0" i="0" u="none" dirty="0">
                <a:solidFill>
                  <a:srgbClr val="FF0000"/>
                </a:solidFill>
                <a:latin typeface="Garamond" panose="02020404030301010803" pitchFamily="18" charset="0"/>
                <a:sym typeface="Arial"/>
              </a:endParaRPr>
            </a:p>
          </p:txBody>
        </p:sp>
        <p:sp>
          <p:nvSpPr>
            <p:cNvPr id="246" name="Google Shape;246;p32"/>
            <p:cNvSpPr txBox="1"/>
            <p:nvPr/>
          </p:nvSpPr>
          <p:spPr>
            <a:xfrm>
              <a:off x="2473325" y="3713162"/>
              <a:ext cx="2397000" cy="646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800" dirty="0">
                  <a:solidFill>
                    <a:srgbClr val="FF0000"/>
                  </a:solidFill>
                  <a:latin typeface="Garamond" panose="02020404030301010803" pitchFamily="18" charset="0"/>
                </a:rPr>
                <a:t>2.0</a:t>
              </a:r>
              <a:endParaRPr sz="1800" b="0" i="0" u="none" dirty="0">
                <a:solidFill>
                  <a:srgbClr val="FF0000"/>
                </a:solidFill>
                <a:latin typeface="Garamond" panose="02020404030301010803" pitchFamily="18" charset="0"/>
                <a:sym typeface="Arial"/>
              </a:endParaRPr>
            </a:p>
          </p:txBody>
        </p:sp>
        <p:sp>
          <p:nvSpPr>
            <p:cNvPr id="247" name="Google Shape;247;p32"/>
            <p:cNvSpPr txBox="1"/>
            <p:nvPr/>
          </p:nvSpPr>
          <p:spPr>
            <a:xfrm>
              <a:off x="76200" y="3713162"/>
              <a:ext cx="2397000" cy="646200"/>
            </a:xfrm>
            <a:prstGeom prst="rect">
              <a:avLst/>
            </a:prstGeom>
            <a:noFill/>
            <a:ln>
              <a:noFill/>
            </a:ln>
          </p:spPr>
          <p:txBody>
            <a:bodyPr spcFirstLastPara="1" wrap="square" lIns="91425" tIns="45700" rIns="91425" bIns="45700" anchor="ctr" anchorCtr="0">
              <a:noAutofit/>
            </a:bodyPr>
            <a:lstStyle/>
            <a:p>
              <a:pPr lvl="0">
                <a:buClr>
                  <a:schemeClr val="dk1"/>
                </a:buClr>
              </a:pPr>
              <a:r>
                <a:rPr lang="en" sz="2400" b="1" i="0" u="none" dirty="0">
                  <a:solidFill>
                    <a:schemeClr val="dk1"/>
                  </a:solidFill>
                  <a:latin typeface="Garamond" panose="02020404030301010803" pitchFamily="18" charset="0"/>
                  <a:sym typeface="Arial"/>
                </a:rPr>
                <a:t>1% </a:t>
              </a:r>
              <a:r>
                <a:rPr lang="en" sz="2400" b="1" dirty="0">
                  <a:solidFill>
                    <a:schemeClr val="dk1"/>
                  </a:solidFill>
                  <a:latin typeface="Garamond" panose="02020404030301010803" pitchFamily="18" charset="0"/>
                </a:rPr>
                <a:t>saltwater</a:t>
              </a:r>
              <a:endParaRPr dirty="0">
                <a:latin typeface="Garamond" panose="02020404030301010803" pitchFamily="18" charset="0"/>
              </a:endParaRPr>
            </a:p>
          </p:txBody>
        </p:sp>
        <p:sp>
          <p:nvSpPr>
            <p:cNvPr id="248" name="Google Shape;248;p32"/>
            <p:cNvSpPr txBox="1"/>
            <p:nvPr/>
          </p:nvSpPr>
          <p:spPr>
            <a:xfrm>
              <a:off x="7267575" y="3065462"/>
              <a:ext cx="1724100" cy="647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Arial"/>
                <a:buNone/>
              </a:pPr>
              <a:r>
                <a:rPr lang="en" sz="2400" b="0" i="0" u="none" dirty="0">
                  <a:solidFill>
                    <a:schemeClr val="dk1"/>
                  </a:solidFill>
                  <a:latin typeface="Garamond" panose="02020404030301010803" pitchFamily="18" charset="0"/>
                  <a:sym typeface="Arial"/>
                </a:rPr>
                <a:t>40.0</a:t>
              </a:r>
              <a:endParaRPr dirty="0">
                <a:latin typeface="Garamond" panose="02020404030301010803" pitchFamily="18" charset="0"/>
              </a:endParaRPr>
            </a:p>
          </p:txBody>
        </p:sp>
        <p:sp>
          <p:nvSpPr>
            <p:cNvPr id="249" name="Google Shape;249;p32"/>
            <p:cNvSpPr txBox="1"/>
            <p:nvPr/>
          </p:nvSpPr>
          <p:spPr>
            <a:xfrm>
              <a:off x="4870450" y="3065462"/>
              <a:ext cx="2397000" cy="647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800" dirty="0">
                  <a:solidFill>
                    <a:srgbClr val="FF0000"/>
                  </a:solidFill>
                  <a:latin typeface="Garamond" panose="02020404030301010803" pitchFamily="18" charset="0"/>
                </a:rPr>
                <a:t>39.0</a:t>
              </a:r>
              <a:endParaRPr sz="1800" b="0" i="0" u="none" dirty="0">
                <a:solidFill>
                  <a:srgbClr val="FF0000"/>
                </a:solidFill>
                <a:latin typeface="Garamond" panose="02020404030301010803" pitchFamily="18" charset="0"/>
                <a:sym typeface="Arial"/>
              </a:endParaRPr>
            </a:p>
          </p:txBody>
        </p:sp>
        <p:sp>
          <p:nvSpPr>
            <p:cNvPr id="250" name="Google Shape;250;p32"/>
            <p:cNvSpPr txBox="1"/>
            <p:nvPr/>
          </p:nvSpPr>
          <p:spPr>
            <a:xfrm>
              <a:off x="2473325" y="3065462"/>
              <a:ext cx="2397000" cy="647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800" dirty="0">
                  <a:solidFill>
                    <a:srgbClr val="FF0000"/>
                  </a:solidFill>
                  <a:latin typeface="Garamond" panose="02020404030301010803" pitchFamily="18" charset="0"/>
                </a:rPr>
                <a:t>1.0</a:t>
              </a:r>
              <a:endParaRPr sz="1800" b="0" i="0" u="none" dirty="0">
                <a:solidFill>
                  <a:srgbClr val="FF0000"/>
                </a:solidFill>
                <a:latin typeface="Garamond" panose="02020404030301010803" pitchFamily="18" charset="0"/>
                <a:sym typeface="Arial"/>
              </a:endParaRPr>
            </a:p>
          </p:txBody>
        </p:sp>
        <p:sp>
          <p:nvSpPr>
            <p:cNvPr id="251" name="Google Shape;251;p32"/>
            <p:cNvSpPr txBox="1"/>
            <p:nvPr/>
          </p:nvSpPr>
          <p:spPr>
            <a:xfrm>
              <a:off x="76200" y="3065462"/>
              <a:ext cx="2397000" cy="647700"/>
            </a:xfrm>
            <a:prstGeom prst="rect">
              <a:avLst/>
            </a:prstGeom>
            <a:noFill/>
            <a:ln>
              <a:noFill/>
            </a:ln>
          </p:spPr>
          <p:txBody>
            <a:bodyPr spcFirstLastPara="1" wrap="square" lIns="91425" tIns="45700" rIns="91425" bIns="45700" anchor="ctr" anchorCtr="0">
              <a:noAutofit/>
            </a:bodyPr>
            <a:lstStyle/>
            <a:p>
              <a:pPr lvl="0">
                <a:buClr>
                  <a:schemeClr val="dk1"/>
                </a:buClr>
              </a:pPr>
              <a:r>
                <a:rPr lang="en" sz="2400" b="1" i="0" u="none" dirty="0">
                  <a:solidFill>
                    <a:schemeClr val="dk1"/>
                  </a:solidFill>
                  <a:latin typeface="Garamond" panose="02020404030301010803" pitchFamily="18" charset="0"/>
                  <a:sym typeface="Arial"/>
                </a:rPr>
                <a:t>0.5% </a:t>
              </a:r>
              <a:r>
                <a:rPr lang="en" sz="2400" b="1" dirty="0">
                  <a:solidFill>
                    <a:schemeClr val="dk1"/>
                  </a:solidFill>
                  <a:latin typeface="Garamond" panose="02020404030301010803" pitchFamily="18" charset="0"/>
                </a:rPr>
                <a:t>saltwater</a:t>
              </a:r>
              <a:endParaRPr dirty="0">
                <a:latin typeface="Garamond" panose="02020404030301010803" pitchFamily="18" charset="0"/>
              </a:endParaRPr>
            </a:p>
          </p:txBody>
        </p:sp>
        <p:sp>
          <p:nvSpPr>
            <p:cNvPr id="252" name="Google Shape;252;p32"/>
            <p:cNvSpPr txBox="1"/>
            <p:nvPr/>
          </p:nvSpPr>
          <p:spPr>
            <a:xfrm>
              <a:off x="7267575" y="2420937"/>
              <a:ext cx="1724100" cy="644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Arial"/>
                <a:buNone/>
              </a:pPr>
              <a:r>
                <a:rPr lang="en" sz="2400" b="0" i="0" u="none" dirty="0">
                  <a:solidFill>
                    <a:schemeClr val="dk1"/>
                  </a:solidFill>
                  <a:latin typeface="Garamond" panose="02020404030301010803" pitchFamily="18" charset="0"/>
                  <a:sym typeface="Arial"/>
                </a:rPr>
                <a:t>40.0</a:t>
              </a:r>
              <a:endParaRPr dirty="0">
                <a:latin typeface="Garamond" panose="02020404030301010803" pitchFamily="18" charset="0"/>
              </a:endParaRPr>
            </a:p>
          </p:txBody>
        </p:sp>
        <p:sp>
          <p:nvSpPr>
            <p:cNvPr id="253" name="Google Shape;253;p32"/>
            <p:cNvSpPr txBox="1"/>
            <p:nvPr/>
          </p:nvSpPr>
          <p:spPr>
            <a:xfrm>
              <a:off x="4870450" y="2420937"/>
              <a:ext cx="2397000" cy="644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Arial"/>
                <a:buNone/>
              </a:pPr>
              <a:r>
                <a:rPr lang="en" sz="2400" b="0" i="0" u="none" dirty="0">
                  <a:solidFill>
                    <a:schemeClr val="dk1"/>
                  </a:solidFill>
                  <a:latin typeface="Garamond" panose="02020404030301010803" pitchFamily="18" charset="0"/>
                  <a:sym typeface="Arial"/>
                </a:rPr>
                <a:t>40.0</a:t>
              </a:r>
              <a:endParaRPr dirty="0">
                <a:latin typeface="Garamond" panose="02020404030301010803" pitchFamily="18" charset="0"/>
              </a:endParaRPr>
            </a:p>
          </p:txBody>
        </p:sp>
        <p:sp>
          <p:nvSpPr>
            <p:cNvPr id="254" name="Google Shape;254;p32"/>
            <p:cNvSpPr txBox="1"/>
            <p:nvPr/>
          </p:nvSpPr>
          <p:spPr>
            <a:xfrm>
              <a:off x="2473325" y="2420937"/>
              <a:ext cx="2397000" cy="644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Arial"/>
                <a:buNone/>
              </a:pPr>
              <a:r>
                <a:rPr lang="en" sz="2400" b="0" i="0" u="none" dirty="0">
                  <a:solidFill>
                    <a:schemeClr val="dk1"/>
                  </a:solidFill>
                  <a:latin typeface="Garamond" panose="02020404030301010803" pitchFamily="18" charset="0"/>
                  <a:sym typeface="Arial"/>
                </a:rPr>
                <a:t>0.0</a:t>
              </a:r>
              <a:endParaRPr dirty="0">
                <a:latin typeface="Garamond" panose="02020404030301010803" pitchFamily="18" charset="0"/>
              </a:endParaRPr>
            </a:p>
          </p:txBody>
        </p:sp>
        <p:sp>
          <p:nvSpPr>
            <p:cNvPr id="255" name="Google Shape;255;p32"/>
            <p:cNvSpPr txBox="1"/>
            <p:nvPr/>
          </p:nvSpPr>
          <p:spPr>
            <a:xfrm>
              <a:off x="76200" y="2420937"/>
              <a:ext cx="2397000" cy="644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Font typeface="Arial"/>
                <a:buNone/>
              </a:pPr>
              <a:r>
                <a:rPr lang="en" sz="2400" b="1" i="0" u="none" dirty="0">
                  <a:solidFill>
                    <a:schemeClr val="dk1"/>
                  </a:solidFill>
                  <a:latin typeface="Garamond" panose="02020404030301010803" pitchFamily="18" charset="0"/>
                  <a:sym typeface="Arial"/>
                </a:rPr>
                <a:t>Distilled water</a:t>
              </a:r>
              <a:endParaRPr dirty="0">
                <a:latin typeface="Garamond" panose="02020404030301010803" pitchFamily="18" charset="0"/>
              </a:endParaRPr>
            </a:p>
          </p:txBody>
        </p:sp>
        <p:sp>
          <p:nvSpPr>
            <p:cNvPr id="256" name="Google Shape;256;p32"/>
            <p:cNvSpPr txBox="1"/>
            <p:nvPr/>
          </p:nvSpPr>
          <p:spPr>
            <a:xfrm>
              <a:off x="7267575" y="1600200"/>
              <a:ext cx="1724100" cy="820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Arial"/>
                <a:buNone/>
              </a:pPr>
              <a:r>
                <a:rPr lang="en" sz="1800" b="1" i="0" u="none" dirty="0">
                  <a:solidFill>
                    <a:schemeClr val="dk1"/>
                  </a:solidFill>
                  <a:latin typeface="Garamond" panose="02020404030301010803" pitchFamily="18" charset="0"/>
                  <a:sym typeface="Arial"/>
                </a:rPr>
                <a:t>Total Vol. (mL)</a:t>
              </a:r>
              <a:endParaRPr sz="1800" dirty="0">
                <a:latin typeface="Garamond" panose="02020404030301010803" pitchFamily="18" charset="0"/>
              </a:endParaRPr>
            </a:p>
          </p:txBody>
        </p:sp>
        <p:sp>
          <p:nvSpPr>
            <p:cNvPr id="257" name="Google Shape;257;p32"/>
            <p:cNvSpPr txBox="1"/>
            <p:nvPr/>
          </p:nvSpPr>
          <p:spPr>
            <a:xfrm>
              <a:off x="4870450" y="1600200"/>
              <a:ext cx="2397000" cy="820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Arial"/>
                <a:buNone/>
              </a:pPr>
              <a:r>
                <a:rPr lang="en" sz="1800" b="1" i="0" u="none" dirty="0">
                  <a:solidFill>
                    <a:schemeClr val="dk1"/>
                  </a:solidFill>
                  <a:latin typeface="Garamond" panose="02020404030301010803" pitchFamily="18" charset="0"/>
                  <a:sym typeface="Arial"/>
                </a:rPr>
                <a:t>Vol. of distilled water (mL)</a:t>
              </a:r>
              <a:endParaRPr sz="1800" dirty="0">
                <a:latin typeface="Garamond" panose="02020404030301010803" pitchFamily="18" charset="0"/>
              </a:endParaRPr>
            </a:p>
          </p:txBody>
        </p:sp>
        <p:sp>
          <p:nvSpPr>
            <p:cNvPr id="258" name="Google Shape;258;p32"/>
            <p:cNvSpPr txBox="1"/>
            <p:nvPr/>
          </p:nvSpPr>
          <p:spPr>
            <a:xfrm>
              <a:off x="2473325" y="1600200"/>
              <a:ext cx="2397000" cy="820800"/>
            </a:xfrm>
            <a:prstGeom prst="rect">
              <a:avLst/>
            </a:prstGeom>
            <a:noFill/>
            <a:ln>
              <a:noFill/>
            </a:ln>
          </p:spPr>
          <p:txBody>
            <a:bodyPr spcFirstLastPara="1" wrap="square" lIns="91425" tIns="45700" rIns="91425" bIns="45700" anchor="t" anchorCtr="0">
              <a:noAutofit/>
            </a:bodyPr>
            <a:lstStyle/>
            <a:p>
              <a:pPr lvl="0" algn="ctr">
                <a:buClr>
                  <a:schemeClr val="dk1"/>
                </a:buClr>
              </a:pPr>
              <a:r>
                <a:rPr lang="en" sz="1800" b="1" i="0" u="none" dirty="0">
                  <a:solidFill>
                    <a:schemeClr val="dk1"/>
                  </a:solidFill>
                  <a:latin typeface="Garamond" panose="02020404030301010803" pitchFamily="18" charset="0"/>
                  <a:sym typeface="Arial"/>
                </a:rPr>
                <a:t>Vol. of 20% </a:t>
              </a:r>
              <a:r>
                <a:rPr lang="en" sz="1800" b="1" dirty="0">
                  <a:solidFill>
                    <a:schemeClr val="dk1"/>
                  </a:solidFill>
                  <a:latin typeface="Garamond" panose="02020404030301010803" pitchFamily="18" charset="0"/>
                </a:rPr>
                <a:t>S</a:t>
              </a:r>
              <a:r>
                <a:rPr lang="en" sz="1800" b="1" dirty="0" smtClean="0">
                  <a:solidFill>
                    <a:schemeClr val="dk1"/>
                  </a:solidFill>
                  <a:latin typeface="Garamond" panose="02020404030301010803" pitchFamily="18" charset="0"/>
                </a:rPr>
                <a:t>altwater (</a:t>
              </a:r>
              <a:r>
                <a:rPr lang="en" sz="1800" b="1" dirty="0">
                  <a:solidFill>
                    <a:schemeClr val="dk1"/>
                  </a:solidFill>
                  <a:latin typeface="Garamond" panose="02020404030301010803" pitchFamily="18" charset="0"/>
                </a:rPr>
                <a:t>mL</a:t>
              </a:r>
              <a:r>
                <a:rPr lang="en" sz="1800" b="1" i="0" u="none" dirty="0">
                  <a:solidFill>
                    <a:schemeClr val="dk1"/>
                  </a:solidFill>
                  <a:latin typeface="Garamond" panose="02020404030301010803" pitchFamily="18" charset="0"/>
                  <a:sym typeface="Arial"/>
                </a:rPr>
                <a:t>)</a:t>
              </a:r>
              <a:endParaRPr sz="1800" dirty="0">
                <a:latin typeface="Garamond" panose="02020404030301010803" pitchFamily="18" charset="0"/>
              </a:endParaRPr>
            </a:p>
          </p:txBody>
        </p:sp>
        <p:sp>
          <p:nvSpPr>
            <p:cNvPr id="259" name="Google Shape;259;p32"/>
            <p:cNvSpPr txBox="1"/>
            <p:nvPr/>
          </p:nvSpPr>
          <p:spPr>
            <a:xfrm>
              <a:off x="76200" y="1600200"/>
              <a:ext cx="2397000" cy="820800"/>
            </a:xfrm>
            <a:prstGeom prst="rect">
              <a:avLst/>
            </a:prstGeom>
            <a:noFill/>
            <a:ln>
              <a:noFill/>
            </a:ln>
          </p:spPr>
          <p:txBody>
            <a:bodyPr spcFirstLastPara="1" wrap="square" lIns="91425" tIns="45700" rIns="91425" bIns="45700" anchor="t" anchorCtr="0">
              <a:noAutofit/>
            </a:bodyPr>
            <a:lstStyle/>
            <a:p>
              <a:pPr lvl="0" algn="ctr">
                <a:buClr>
                  <a:schemeClr val="dk1"/>
                </a:buClr>
              </a:pPr>
              <a:r>
                <a:rPr lang="en" sz="1800" b="1" i="0" u="none" dirty="0">
                  <a:solidFill>
                    <a:schemeClr val="dk1"/>
                  </a:solidFill>
                  <a:latin typeface="Garamond" panose="02020404030301010803" pitchFamily="18" charset="0"/>
                  <a:sym typeface="Arial"/>
                </a:rPr>
                <a:t>Percent </a:t>
              </a:r>
              <a:r>
                <a:rPr lang="en" sz="1800" b="1" dirty="0" smtClean="0">
                  <a:solidFill>
                    <a:schemeClr val="dk1"/>
                  </a:solidFill>
                  <a:latin typeface="Garamond" panose="02020404030301010803" pitchFamily="18" charset="0"/>
                </a:rPr>
                <a:t>Saltwater</a:t>
              </a:r>
              <a:endParaRPr sz="1800" dirty="0">
                <a:latin typeface="Garamond" panose="02020404030301010803" pitchFamily="18" charset="0"/>
              </a:endParaRPr>
            </a:p>
          </p:txBody>
        </p:sp>
        <p:cxnSp>
          <p:nvCxnSpPr>
            <p:cNvPr id="260" name="Google Shape;260;p32"/>
            <p:cNvCxnSpPr/>
            <p:nvPr/>
          </p:nvCxnSpPr>
          <p:spPr>
            <a:xfrm>
              <a:off x="76200" y="1600200"/>
              <a:ext cx="8915400" cy="0"/>
            </a:xfrm>
            <a:prstGeom prst="straightConnector1">
              <a:avLst/>
            </a:prstGeom>
            <a:noFill/>
            <a:ln w="28575" cap="sq" cmpd="sng">
              <a:solidFill>
                <a:schemeClr val="dk1"/>
              </a:solidFill>
              <a:prstDash val="solid"/>
              <a:miter lim="800000"/>
              <a:headEnd type="none" w="sm" len="sm"/>
              <a:tailEnd type="none" w="sm" len="sm"/>
            </a:ln>
          </p:spPr>
        </p:cxnSp>
        <p:cxnSp>
          <p:nvCxnSpPr>
            <p:cNvPr id="261" name="Google Shape;261;p32"/>
            <p:cNvCxnSpPr/>
            <p:nvPr/>
          </p:nvCxnSpPr>
          <p:spPr>
            <a:xfrm>
              <a:off x="76200" y="2420937"/>
              <a:ext cx="8915400" cy="0"/>
            </a:xfrm>
            <a:prstGeom prst="straightConnector1">
              <a:avLst/>
            </a:prstGeom>
            <a:noFill/>
            <a:ln w="12700" cap="flat" cmpd="sng">
              <a:solidFill>
                <a:schemeClr val="dk1"/>
              </a:solidFill>
              <a:prstDash val="solid"/>
              <a:miter lim="800000"/>
              <a:headEnd type="none" w="sm" len="sm"/>
              <a:tailEnd type="none" w="sm" len="sm"/>
            </a:ln>
          </p:spPr>
        </p:cxnSp>
        <p:cxnSp>
          <p:nvCxnSpPr>
            <p:cNvPr id="262" name="Google Shape;262;p32"/>
            <p:cNvCxnSpPr/>
            <p:nvPr/>
          </p:nvCxnSpPr>
          <p:spPr>
            <a:xfrm>
              <a:off x="76200" y="3065462"/>
              <a:ext cx="8915400" cy="0"/>
            </a:xfrm>
            <a:prstGeom prst="straightConnector1">
              <a:avLst/>
            </a:prstGeom>
            <a:noFill/>
            <a:ln w="12700" cap="flat" cmpd="sng">
              <a:solidFill>
                <a:schemeClr val="dk1"/>
              </a:solidFill>
              <a:prstDash val="solid"/>
              <a:miter lim="800000"/>
              <a:headEnd type="none" w="sm" len="sm"/>
              <a:tailEnd type="none" w="sm" len="sm"/>
            </a:ln>
          </p:spPr>
        </p:cxnSp>
        <p:cxnSp>
          <p:nvCxnSpPr>
            <p:cNvPr id="263" name="Google Shape;263;p32"/>
            <p:cNvCxnSpPr/>
            <p:nvPr/>
          </p:nvCxnSpPr>
          <p:spPr>
            <a:xfrm>
              <a:off x="76200" y="3713162"/>
              <a:ext cx="8915400" cy="0"/>
            </a:xfrm>
            <a:prstGeom prst="straightConnector1">
              <a:avLst/>
            </a:prstGeom>
            <a:noFill/>
            <a:ln w="12700" cap="flat" cmpd="sng">
              <a:solidFill>
                <a:schemeClr val="dk1"/>
              </a:solidFill>
              <a:prstDash val="solid"/>
              <a:miter lim="800000"/>
              <a:headEnd type="none" w="sm" len="sm"/>
              <a:tailEnd type="none" w="sm" len="sm"/>
            </a:ln>
          </p:spPr>
        </p:cxnSp>
        <p:cxnSp>
          <p:nvCxnSpPr>
            <p:cNvPr id="264" name="Google Shape;264;p32"/>
            <p:cNvCxnSpPr/>
            <p:nvPr/>
          </p:nvCxnSpPr>
          <p:spPr>
            <a:xfrm>
              <a:off x="76200" y="4359275"/>
              <a:ext cx="8915400" cy="0"/>
            </a:xfrm>
            <a:prstGeom prst="straightConnector1">
              <a:avLst/>
            </a:prstGeom>
            <a:noFill/>
            <a:ln w="12700" cap="flat" cmpd="sng">
              <a:solidFill>
                <a:schemeClr val="dk1"/>
              </a:solidFill>
              <a:prstDash val="solid"/>
              <a:miter lim="800000"/>
              <a:headEnd type="none" w="sm" len="sm"/>
              <a:tailEnd type="none" w="sm" len="sm"/>
            </a:ln>
          </p:spPr>
        </p:cxnSp>
        <p:cxnSp>
          <p:nvCxnSpPr>
            <p:cNvPr id="265" name="Google Shape;265;p32"/>
            <p:cNvCxnSpPr/>
            <p:nvPr/>
          </p:nvCxnSpPr>
          <p:spPr>
            <a:xfrm>
              <a:off x="76200" y="5006975"/>
              <a:ext cx="8915400" cy="0"/>
            </a:xfrm>
            <a:prstGeom prst="straightConnector1">
              <a:avLst/>
            </a:prstGeom>
            <a:noFill/>
            <a:ln w="12700" cap="flat" cmpd="sng">
              <a:solidFill>
                <a:schemeClr val="dk1"/>
              </a:solidFill>
              <a:prstDash val="solid"/>
              <a:miter lim="800000"/>
              <a:headEnd type="none" w="sm" len="sm"/>
              <a:tailEnd type="none" w="sm" len="sm"/>
            </a:ln>
          </p:spPr>
        </p:cxnSp>
        <p:cxnSp>
          <p:nvCxnSpPr>
            <p:cNvPr id="266" name="Google Shape;266;p32"/>
            <p:cNvCxnSpPr/>
            <p:nvPr/>
          </p:nvCxnSpPr>
          <p:spPr>
            <a:xfrm>
              <a:off x="76200" y="5651500"/>
              <a:ext cx="8915400" cy="0"/>
            </a:xfrm>
            <a:prstGeom prst="straightConnector1">
              <a:avLst/>
            </a:prstGeom>
            <a:noFill/>
            <a:ln w="12700" cap="flat" cmpd="sng">
              <a:solidFill>
                <a:schemeClr val="dk1"/>
              </a:solidFill>
              <a:prstDash val="solid"/>
              <a:miter lim="800000"/>
              <a:headEnd type="none" w="sm" len="sm"/>
              <a:tailEnd type="none" w="sm" len="sm"/>
            </a:ln>
          </p:spPr>
        </p:cxnSp>
        <p:cxnSp>
          <p:nvCxnSpPr>
            <p:cNvPr id="267" name="Google Shape;267;p32"/>
            <p:cNvCxnSpPr/>
            <p:nvPr/>
          </p:nvCxnSpPr>
          <p:spPr>
            <a:xfrm>
              <a:off x="76200" y="6299200"/>
              <a:ext cx="8915400" cy="0"/>
            </a:xfrm>
            <a:prstGeom prst="straightConnector1">
              <a:avLst/>
            </a:prstGeom>
            <a:noFill/>
            <a:ln w="28575" cap="sq" cmpd="sng">
              <a:solidFill>
                <a:schemeClr val="dk1"/>
              </a:solidFill>
              <a:prstDash val="solid"/>
              <a:miter lim="800000"/>
              <a:headEnd type="none" w="sm" len="sm"/>
              <a:tailEnd type="none" w="sm" len="sm"/>
            </a:ln>
          </p:spPr>
        </p:cxnSp>
        <p:cxnSp>
          <p:nvCxnSpPr>
            <p:cNvPr id="268" name="Google Shape;268;p32"/>
            <p:cNvCxnSpPr/>
            <p:nvPr/>
          </p:nvCxnSpPr>
          <p:spPr>
            <a:xfrm>
              <a:off x="76200" y="1600200"/>
              <a:ext cx="0" cy="4698900"/>
            </a:xfrm>
            <a:prstGeom prst="straightConnector1">
              <a:avLst/>
            </a:prstGeom>
            <a:noFill/>
            <a:ln w="28575" cap="sq" cmpd="sng">
              <a:solidFill>
                <a:schemeClr val="dk1"/>
              </a:solidFill>
              <a:prstDash val="solid"/>
              <a:miter lim="800000"/>
              <a:headEnd type="none" w="sm" len="sm"/>
              <a:tailEnd type="none" w="sm" len="sm"/>
            </a:ln>
          </p:spPr>
        </p:cxnSp>
        <p:cxnSp>
          <p:nvCxnSpPr>
            <p:cNvPr id="269" name="Google Shape;269;p32"/>
            <p:cNvCxnSpPr/>
            <p:nvPr/>
          </p:nvCxnSpPr>
          <p:spPr>
            <a:xfrm>
              <a:off x="2473325" y="1600200"/>
              <a:ext cx="0" cy="4698900"/>
            </a:xfrm>
            <a:prstGeom prst="straightConnector1">
              <a:avLst/>
            </a:prstGeom>
            <a:noFill/>
            <a:ln w="12700" cap="flat" cmpd="sng">
              <a:solidFill>
                <a:schemeClr val="dk1"/>
              </a:solidFill>
              <a:prstDash val="solid"/>
              <a:miter lim="800000"/>
              <a:headEnd type="none" w="sm" len="sm"/>
              <a:tailEnd type="none" w="sm" len="sm"/>
            </a:ln>
          </p:spPr>
        </p:cxnSp>
        <p:cxnSp>
          <p:nvCxnSpPr>
            <p:cNvPr id="270" name="Google Shape;270;p32"/>
            <p:cNvCxnSpPr/>
            <p:nvPr/>
          </p:nvCxnSpPr>
          <p:spPr>
            <a:xfrm>
              <a:off x="4870450" y="1600200"/>
              <a:ext cx="0" cy="4698900"/>
            </a:xfrm>
            <a:prstGeom prst="straightConnector1">
              <a:avLst/>
            </a:prstGeom>
            <a:noFill/>
            <a:ln w="12700" cap="flat" cmpd="sng">
              <a:solidFill>
                <a:schemeClr val="dk1"/>
              </a:solidFill>
              <a:prstDash val="solid"/>
              <a:miter lim="800000"/>
              <a:headEnd type="none" w="sm" len="sm"/>
              <a:tailEnd type="none" w="sm" len="sm"/>
            </a:ln>
          </p:spPr>
        </p:cxnSp>
        <p:cxnSp>
          <p:nvCxnSpPr>
            <p:cNvPr id="271" name="Google Shape;271;p32"/>
            <p:cNvCxnSpPr/>
            <p:nvPr/>
          </p:nvCxnSpPr>
          <p:spPr>
            <a:xfrm>
              <a:off x="7267575" y="1600200"/>
              <a:ext cx="0" cy="4698900"/>
            </a:xfrm>
            <a:prstGeom prst="straightConnector1">
              <a:avLst/>
            </a:prstGeom>
            <a:noFill/>
            <a:ln w="12700" cap="flat" cmpd="sng">
              <a:solidFill>
                <a:schemeClr val="dk1"/>
              </a:solidFill>
              <a:prstDash val="solid"/>
              <a:miter lim="800000"/>
              <a:headEnd type="none" w="sm" len="sm"/>
              <a:tailEnd type="none" w="sm" len="sm"/>
            </a:ln>
          </p:spPr>
        </p:cxnSp>
        <p:cxnSp>
          <p:nvCxnSpPr>
            <p:cNvPr id="272" name="Google Shape;272;p32"/>
            <p:cNvCxnSpPr/>
            <p:nvPr/>
          </p:nvCxnSpPr>
          <p:spPr>
            <a:xfrm>
              <a:off x="8991600" y="1600200"/>
              <a:ext cx="0" cy="4698900"/>
            </a:xfrm>
            <a:prstGeom prst="straightConnector1">
              <a:avLst/>
            </a:prstGeom>
            <a:noFill/>
            <a:ln w="28575" cap="sq" cmpd="sng">
              <a:solidFill>
                <a:schemeClr val="dk1"/>
              </a:solidFill>
              <a:prstDash val="solid"/>
              <a:miter lim="800000"/>
              <a:headEnd type="none" w="sm" len="sm"/>
              <a:tailEnd type="none" w="sm" len="sm"/>
            </a:ln>
          </p:spPr>
        </p:cxnSp>
      </p:grpSp>
      <p:sp>
        <p:nvSpPr>
          <p:cNvPr id="46" name="Google Shape;183;p31"/>
          <p:cNvSpPr txBox="1">
            <a:spLocks/>
          </p:cNvSpPr>
          <p:nvPr/>
        </p:nvSpPr>
        <p:spPr>
          <a:xfrm>
            <a:off x="457200" y="205978"/>
            <a:ext cx="8229600" cy="708300"/>
          </a:xfrm>
          <a:prstGeom prst="rect">
            <a:avLst/>
          </a:prstGeom>
          <a:noFill/>
          <a:ln>
            <a:noFill/>
          </a:ln>
        </p:spPr>
        <p:txBody>
          <a:bodyPr spcFirstLastPara="1" vert="horz" wrap="square" lIns="91425" tIns="45700" rIns="91425" bIns="45700" rtlCol="0" anchor="ctr" anchorCtr="0">
            <a:noAutofit/>
          </a:bodyPr>
          <a:lstStyle>
            <a:lvl1pPr lvl="0" algn="l" defTabSz="342900" rtl="0" eaLnBrk="1" latinLnBrk="0" hangingPunct="1">
              <a:spcBef>
                <a:spcPts val="0"/>
              </a:spcBef>
              <a:spcAft>
                <a:spcPts val="0"/>
              </a:spcAft>
              <a:buSzPts val="2800"/>
              <a:buNone/>
              <a:defRPr sz="2700" kern="1200">
                <a:solidFill>
                  <a:schemeClr val="accent1"/>
                </a:solidFill>
                <a:latin typeface="Garamond" panose="02020404030301010803" pitchFamily="18" charset="0"/>
                <a:ea typeface="+mj-ea"/>
                <a:cs typeface="+mj-cs"/>
              </a:defRPr>
            </a:lvl1pPr>
            <a:lvl2pPr lvl="1" eaLnBrk="1" hangingPunct="1">
              <a:spcBef>
                <a:spcPts val="0"/>
              </a:spcBef>
              <a:spcAft>
                <a:spcPts val="0"/>
              </a:spcAft>
              <a:buSzPts val="2800"/>
              <a:buNone/>
              <a:defRPr>
                <a:solidFill>
                  <a:schemeClr val="tx2"/>
                </a:solidFill>
              </a:defRPr>
            </a:lvl2pPr>
            <a:lvl3pPr lvl="2" eaLnBrk="1" hangingPunct="1">
              <a:spcBef>
                <a:spcPts val="0"/>
              </a:spcBef>
              <a:spcAft>
                <a:spcPts val="0"/>
              </a:spcAft>
              <a:buSzPts val="2800"/>
              <a:buNone/>
              <a:defRPr>
                <a:solidFill>
                  <a:schemeClr val="tx2"/>
                </a:solidFill>
              </a:defRPr>
            </a:lvl3pPr>
            <a:lvl4pPr lvl="3" eaLnBrk="1" hangingPunct="1">
              <a:spcBef>
                <a:spcPts val="0"/>
              </a:spcBef>
              <a:spcAft>
                <a:spcPts val="0"/>
              </a:spcAft>
              <a:buSzPts val="2800"/>
              <a:buNone/>
              <a:defRPr>
                <a:solidFill>
                  <a:schemeClr val="tx2"/>
                </a:solidFill>
              </a:defRPr>
            </a:lvl4pPr>
            <a:lvl5pPr lvl="4" eaLnBrk="1" hangingPunct="1">
              <a:spcBef>
                <a:spcPts val="0"/>
              </a:spcBef>
              <a:spcAft>
                <a:spcPts val="0"/>
              </a:spcAft>
              <a:buSzPts val="2800"/>
              <a:buNone/>
              <a:defRPr>
                <a:solidFill>
                  <a:schemeClr val="tx2"/>
                </a:solidFill>
              </a:defRPr>
            </a:lvl5pPr>
            <a:lvl6pPr lvl="5" eaLnBrk="1" hangingPunct="1">
              <a:spcBef>
                <a:spcPts val="0"/>
              </a:spcBef>
              <a:spcAft>
                <a:spcPts val="0"/>
              </a:spcAft>
              <a:buSzPts val="2800"/>
              <a:buNone/>
              <a:defRPr>
                <a:solidFill>
                  <a:schemeClr val="tx2"/>
                </a:solidFill>
              </a:defRPr>
            </a:lvl6pPr>
            <a:lvl7pPr lvl="6" eaLnBrk="1" hangingPunct="1">
              <a:spcBef>
                <a:spcPts val="0"/>
              </a:spcBef>
              <a:spcAft>
                <a:spcPts val="0"/>
              </a:spcAft>
              <a:buSzPts val="2800"/>
              <a:buNone/>
              <a:defRPr>
                <a:solidFill>
                  <a:schemeClr val="tx2"/>
                </a:solidFill>
              </a:defRPr>
            </a:lvl7pPr>
            <a:lvl8pPr lvl="7" eaLnBrk="1" hangingPunct="1">
              <a:spcBef>
                <a:spcPts val="0"/>
              </a:spcBef>
              <a:spcAft>
                <a:spcPts val="0"/>
              </a:spcAft>
              <a:buSzPts val="2800"/>
              <a:buNone/>
              <a:defRPr>
                <a:solidFill>
                  <a:schemeClr val="tx2"/>
                </a:solidFill>
              </a:defRPr>
            </a:lvl8pPr>
            <a:lvl9pPr lvl="8" eaLnBrk="1" hangingPunct="1">
              <a:spcBef>
                <a:spcPts val="0"/>
              </a:spcBef>
              <a:spcAft>
                <a:spcPts val="0"/>
              </a:spcAft>
              <a:buSzPts val="2800"/>
              <a:buNone/>
              <a:defRPr>
                <a:solidFill>
                  <a:schemeClr val="tx2"/>
                </a:solidFill>
              </a:defRPr>
            </a:lvl9pPr>
          </a:lstStyle>
          <a:p>
            <a:pPr algn="ctr">
              <a:buClr>
                <a:schemeClr val="dk2"/>
              </a:buClr>
              <a:buFont typeface="Arial"/>
              <a:buNone/>
            </a:pPr>
            <a:r>
              <a:rPr lang="en-US" sz="4000" b="1" dirty="0" smtClean="0">
                <a:solidFill>
                  <a:schemeClr val="accent1">
                    <a:lumMod val="75000"/>
                  </a:schemeClr>
                </a:solidFill>
                <a:effectLst>
                  <a:outerShdw blurRad="38100" dist="38100" dir="2700000" algn="tl">
                    <a:srgbClr val="000000">
                      <a:alpha val="43137"/>
                    </a:srgbClr>
                  </a:outerShdw>
                </a:effectLst>
                <a:ea typeface="Arial"/>
                <a:cs typeface="Arial"/>
                <a:sym typeface="Arial"/>
              </a:rPr>
              <a:t>Pre-lab: Make Saltwater Solutions</a:t>
            </a:r>
            <a:endParaRPr lang="en-US" b="1" dirty="0">
              <a:solidFill>
                <a:schemeClr val="accent1">
                  <a:lumMod val="75000"/>
                </a:schemeClr>
              </a:solidFill>
              <a:effectLst>
                <a:outerShdw blurRad="38100" dist="38100" dir="2700000" algn="tl">
                  <a:srgbClr val="000000">
                    <a:alpha val="43137"/>
                  </a:srgbClr>
                </a:outerShdw>
              </a:effectLs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6"/>
        <p:cNvGrpSpPr/>
        <p:nvPr/>
      </p:nvGrpSpPr>
      <p:grpSpPr>
        <a:xfrm>
          <a:off x="0" y="0"/>
          <a:ext cx="0" cy="0"/>
          <a:chOff x="0" y="0"/>
          <a:chExt cx="0" cy="0"/>
        </a:xfrm>
      </p:grpSpPr>
      <p:sp>
        <p:nvSpPr>
          <p:cNvPr id="277" name="Google Shape;277;p33"/>
          <p:cNvSpPr txBox="1">
            <a:spLocks noGrp="1"/>
          </p:cNvSpPr>
          <p:nvPr>
            <p:ph type="title"/>
          </p:nvPr>
        </p:nvSpPr>
        <p:spPr>
          <a:xfrm>
            <a:off x="457200" y="114300"/>
            <a:ext cx="8229600" cy="708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Font typeface="Arial"/>
              <a:buNone/>
            </a:pPr>
            <a:r>
              <a:rPr lang="en" sz="4400" b="1" i="0" u="none" strike="noStrike" cap="none" dirty="0">
                <a:solidFill>
                  <a:schemeClr val="accent1">
                    <a:lumMod val="75000"/>
                  </a:schemeClr>
                </a:solidFill>
                <a:effectLst>
                  <a:outerShdw blurRad="38100" dist="38100" dir="2700000" algn="tl">
                    <a:srgbClr val="000000">
                      <a:alpha val="43137"/>
                    </a:srgbClr>
                  </a:outerShdw>
                </a:effectLst>
                <a:ea typeface="Arial"/>
                <a:cs typeface="Arial"/>
                <a:sym typeface="Arial"/>
              </a:rPr>
              <a:t>Record Data</a:t>
            </a:r>
            <a:endParaRPr b="1" dirty="0">
              <a:solidFill>
                <a:schemeClr val="accent1">
                  <a:lumMod val="75000"/>
                </a:schemeClr>
              </a:solidFill>
              <a:effectLst>
                <a:outerShdw blurRad="38100" dist="38100" dir="2700000" algn="tl">
                  <a:srgbClr val="000000">
                    <a:alpha val="43137"/>
                  </a:srgbClr>
                </a:outerShdw>
              </a:effectLst>
            </a:endParaRPr>
          </a:p>
        </p:txBody>
      </p:sp>
      <p:grpSp>
        <p:nvGrpSpPr>
          <p:cNvPr id="278" name="Google Shape;278;p33"/>
          <p:cNvGrpSpPr/>
          <p:nvPr/>
        </p:nvGrpSpPr>
        <p:grpSpPr>
          <a:xfrm>
            <a:off x="76200" y="1005675"/>
            <a:ext cx="9067800" cy="3267159"/>
            <a:chOff x="38100" y="1371600"/>
            <a:chExt cx="9067800" cy="4356212"/>
          </a:xfrm>
        </p:grpSpPr>
        <p:sp>
          <p:nvSpPr>
            <p:cNvPr id="279" name="Google Shape;279;p33"/>
            <p:cNvSpPr txBox="1"/>
            <p:nvPr/>
          </p:nvSpPr>
          <p:spPr>
            <a:xfrm>
              <a:off x="3771900" y="5027612"/>
              <a:ext cx="1600200" cy="700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280" name="Google Shape;280;p33"/>
            <p:cNvSpPr txBox="1"/>
            <p:nvPr/>
          </p:nvSpPr>
          <p:spPr>
            <a:xfrm>
              <a:off x="3771900" y="4460875"/>
              <a:ext cx="1600200" cy="566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281" name="Google Shape;281;p33"/>
            <p:cNvSpPr txBox="1"/>
            <p:nvPr/>
          </p:nvSpPr>
          <p:spPr>
            <a:xfrm>
              <a:off x="3771900" y="3895725"/>
              <a:ext cx="1600200" cy="565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282" name="Google Shape;282;p33"/>
            <p:cNvSpPr txBox="1"/>
            <p:nvPr/>
          </p:nvSpPr>
          <p:spPr>
            <a:xfrm>
              <a:off x="3771900" y="3330575"/>
              <a:ext cx="1600200" cy="565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283" name="Google Shape;283;p33"/>
            <p:cNvSpPr txBox="1"/>
            <p:nvPr/>
          </p:nvSpPr>
          <p:spPr>
            <a:xfrm>
              <a:off x="3771900" y="2763837"/>
              <a:ext cx="1600200" cy="566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284" name="Google Shape;284;p33"/>
            <p:cNvSpPr txBox="1"/>
            <p:nvPr/>
          </p:nvSpPr>
          <p:spPr>
            <a:xfrm>
              <a:off x="3771900" y="2198687"/>
              <a:ext cx="1600200" cy="565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285" name="Google Shape;285;p33"/>
            <p:cNvSpPr txBox="1"/>
            <p:nvPr/>
          </p:nvSpPr>
          <p:spPr>
            <a:xfrm>
              <a:off x="3771900" y="1371600"/>
              <a:ext cx="1600200" cy="827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Arial"/>
                <a:buNone/>
              </a:pPr>
              <a:r>
                <a:rPr lang="en" sz="1800" b="1" i="0" u="none" dirty="0">
                  <a:solidFill>
                    <a:schemeClr val="dk1"/>
                  </a:solidFill>
                  <a:latin typeface="Garamond" panose="02020404030301010803" pitchFamily="18" charset="0"/>
                  <a:sym typeface="Arial"/>
                </a:rPr>
                <a:t>Change in mass</a:t>
              </a:r>
              <a:endParaRPr sz="1800" dirty="0">
                <a:latin typeface="Garamond" panose="02020404030301010803" pitchFamily="18" charset="0"/>
              </a:endParaRPr>
            </a:p>
          </p:txBody>
        </p:sp>
        <p:sp>
          <p:nvSpPr>
            <p:cNvPr id="286" name="Google Shape;286;p33"/>
            <p:cNvSpPr txBox="1"/>
            <p:nvPr/>
          </p:nvSpPr>
          <p:spPr>
            <a:xfrm>
              <a:off x="6972300" y="5027612"/>
              <a:ext cx="2133600" cy="700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287" name="Google Shape;287;p33"/>
            <p:cNvSpPr txBox="1"/>
            <p:nvPr/>
          </p:nvSpPr>
          <p:spPr>
            <a:xfrm>
              <a:off x="5372100" y="5027612"/>
              <a:ext cx="1600200" cy="700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288" name="Google Shape;288;p33"/>
            <p:cNvSpPr txBox="1"/>
            <p:nvPr/>
          </p:nvSpPr>
          <p:spPr>
            <a:xfrm>
              <a:off x="2552700" y="5027612"/>
              <a:ext cx="1219200" cy="700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289" name="Google Shape;289;p33"/>
            <p:cNvSpPr txBox="1"/>
            <p:nvPr/>
          </p:nvSpPr>
          <p:spPr>
            <a:xfrm>
              <a:off x="1333500" y="5027612"/>
              <a:ext cx="1219200" cy="700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290" name="Google Shape;290;p33"/>
            <p:cNvSpPr txBox="1"/>
            <p:nvPr/>
          </p:nvSpPr>
          <p:spPr>
            <a:xfrm>
              <a:off x="6972300" y="4460875"/>
              <a:ext cx="2133600" cy="566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291" name="Google Shape;291;p33"/>
            <p:cNvSpPr txBox="1"/>
            <p:nvPr/>
          </p:nvSpPr>
          <p:spPr>
            <a:xfrm>
              <a:off x="5372100" y="4460875"/>
              <a:ext cx="1600200" cy="566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292" name="Google Shape;292;p33"/>
            <p:cNvSpPr txBox="1"/>
            <p:nvPr/>
          </p:nvSpPr>
          <p:spPr>
            <a:xfrm>
              <a:off x="2552700" y="4460875"/>
              <a:ext cx="1219200" cy="566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293" name="Google Shape;293;p33"/>
            <p:cNvSpPr txBox="1"/>
            <p:nvPr/>
          </p:nvSpPr>
          <p:spPr>
            <a:xfrm>
              <a:off x="1333500" y="4460875"/>
              <a:ext cx="1219200" cy="566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294" name="Google Shape;294;p33"/>
            <p:cNvSpPr txBox="1"/>
            <p:nvPr/>
          </p:nvSpPr>
          <p:spPr>
            <a:xfrm>
              <a:off x="6972300" y="3895725"/>
              <a:ext cx="2133600" cy="565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295" name="Google Shape;295;p33"/>
            <p:cNvSpPr txBox="1"/>
            <p:nvPr/>
          </p:nvSpPr>
          <p:spPr>
            <a:xfrm>
              <a:off x="5372100" y="3895725"/>
              <a:ext cx="1600200" cy="565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296" name="Google Shape;296;p33"/>
            <p:cNvSpPr txBox="1"/>
            <p:nvPr/>
          </p:nvSpPr>
          <p:spPr>
            <a:xfrm>
              <a:off x="2552700" y="3895725"/>
              <a:ext cx="1219200" cy="565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297" name="Google Shape;297;p33"/>
            <p:cNvSpPr txBox="1"/>
            <p:nvPr/>
          </p:nvSpPr>
          <p:spPr>
            <a:xfrm>
              <a:off x="1333500" y="3895725"/>
              <a:ext cx="1219200" cy="565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298" name="Google Shape;298;p33"/>
            <p:cNvSpPr txBox="1"/>
            <p:nvPr/>
          </p:nvSpPr>
          <p:spPr>
            <a:xfrm>
              <a:off x="6972300" y="3330575"/>
              <a:ext cx="2133600" cy="565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299" name="Google Shape;299;p33"/>
            <p:cNvSpPr txBox="1"/>
            <p:nvPr/>
          </p:nvSpPr>
          <p:spPr>
            <a:xfrm>
              <a:off x="5372100" y="3330575"/>
              <a:ext cx="1600200" cy="565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300" name="Google Shape;300;p33"/>
            <p:cNvSpPr txBox="1"/>
            <p:nvPr/>
          </p:nvSpPr>
          <p:spPr>
            <a:xfrm>
              <a:off x="2552700" y="3330575"/>
              <a:ext cx="1219200" cy="565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301" name="Google Shape;301;p33"/>
            <p:cNvSpPr txBox="1"/>
            <p:nvPr/>
          </p:nvSpPr>
          <p:spPr>
            <a:xfrm>
              <a:off x="1333500" y="3330575"/>
              <a:ext cx="1219200" cy="565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302" name="Google Shape;302;p33"/>
            <p:cNvSpPr txBox="1"/>
            <p:nvPr/>
          </p:nvSpPr>
          <p:spPr>
            <a:xfrm>
              <a:off x="6972300" y="2763837"/>
              <a:ext cx="2133600" cy="566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303" name="Google Shape;303;p33"/>
            <p:cNvSpPr txBox="1"/>
            <p:nvPr/>
          </p:nvSpPr>
          <p:spPr>
            <a:xfrm>
              <a:off x="5372100" y="2763837"/>
              <a:ext cx="1600200" cy="566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304" name="Google Shape;304;p33"/>
            <p:cNvSpPr txBox="1"/>
            <p:nvPr/>
          </p:nvSpPr>
          <p:spPr>
            <a:xfrm>
              <a:off x="2552700" y="2763837"/>
              <a:ext cx="1219200" cy="566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305" name="Google Shape;305;p33"/>
            <p:cNvSpPr txBox="1"/>
            <p:nvPr/>
          </p:nvSpPr>
          <p:spPr>
            <a:xfrm>
              <a:off x="1333500" y="2763837"/>
              <a:ext cx="1219200" cy="566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306" name="Google Shape;306;p33"/>
            <p:cNvSpPr txBox="1"/>
            <p:nvPr/>
          </p:nvSpPr>
          <p:spPr>
            <a:xfrm>
              <a:off x="6972300" y="2198687"/>
              <a:ext cx="2133600" cy="565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307" name="Google Shape;307;p33"/>
            <p:cNvSpPr txBox="1"/>
            <p:nvPr/>
          </p:nvSpPr>
          <p:spPr>
            <a:xfrm>
              <a:off x="5372100" y="2198687"/>
              <a:ext cx="1600200" cy="565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308" name="Google Shape;308;p33"/>
            <p:cNvSpPr txBox="1"/>
            <p:nvPr/>
          </p:nvSpPr>
          <p:spPr>
            <a:xfrm>
              <a:off x="2552700" y="2198687"/>
              <a:ext cx="1219200" cy="565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309" name="Google Shape;309;p33"/>
            <p:cNvSpPr txBox="1"/>
            <p:nvPr/>
          </p:nvSpPr>
          <p:spPr>
            <a:xfrm>
              <a:off x="1333500" y="2198687"/>
              <a:ext cx="1219200" cy="565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310" name="Google Shape;310;p33"/>
            <p:cNvSpPr txBox="1"/>
            <p:nvPr/>
          </p:nvSpPr>
          <p:spPr>
            <a:xfrm>
              <a:off x="6972300" y="1371600"/>
              <a:ext cx="2133600" cy="827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Arial"/>
                <a:buNone/>
              </a:pPr>
              <a:r>
                <a:rPr lang="en" sz="1800" b="1" i="0" u="none" dirty="0">
                  <a:solidFill>
                    <a:schemeClr val="dk1"/>
                  </a:solidFill>
                  <a:latin typeface="Garamond" panose="02020404030301010803" pitchFamily="18" charset="0"/>
                  <a:sym typeface="Arial"/>
                </a:rPr>
                <a:t>Turgidity</a:t>
              </a:r>
              <a:endParaRPr sz="1800" dirty="0">
                <a:latin typeface="Garamond" panose="02020404030301010803" pitchFamily="18" charset="0"/>
              </a:endParaRPr>
            </a:p>
            <a:p>
              <a:pPr marL="0" marR="0" lvl="0" indent="0" algn="ctr" rtl="0">
                <a:lnSpc>
                  <a:spcPct val="100000"/>
                </a:lnSpc>
                <a:spcBef>
                  <a:spcPts val="440"/>
                </a:spcBef>
                <a:spcAft>
                  <a:spcPts val="0"/>
                </a:spcAft>
                <a:buClr>
                  <a:schemeClr val="dk1"/>
                </a:buClr>
                <a:buFont typeface="Arial"/>
                <a:buNone/>
              </a:pPr>
              <a:r>
                <a:rPr lang="en" sz="1800" b="1" i="0" u="none" dirty="0">
                  <a:solidFill>
                    <a:schemeClr val="dk1"/>
                  </a:solidFill>
                  <a:latin typeface="Garamond" panose="02020404030301010803" pitchFamily="18" charset="0"/>
                  <a:sym typeface="Arial"/>
                </a:rPr>
                <a:t>(crisp/flaccid)</a:t>
              </a:r>
              <a:endParaRPr sz="1800" dirty="0">
                <a:latin typeface="Garamond" panose="02020404030301010803" pitchFamily="18" charset="0"/>
              </a:endParaRPr>
            </a:p>
          </p:txBody>
        </p:sp>
        <p:sp>
          <p:nvSpPr>
            <p:cNvPr id="311" name="Google Shape;311;p33"/>
            <p:cNvSpPr txBox="1"/>
            <p:nvPr/>
          </p:nvSpPr>
          <p:spPr>
            <a:xfrm>
              <a:off x="5372100" y="1371600"/>
              <a:ext cx="1600200" cy="827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Arial"/>
                <a:buNone/>
              </a:pPr>
              <a:r>
                <a:rPr lang="en" sz="1800" b="1" i="0" u="none" dirty="0">
                  <a:solidFill>
                    <a:schemeClr val="dk1"/>
                  </a:solidFill>
                  <a:latin typeface="Garamond" panose="02020404030301010803" pitchFamily="18" charset="0"/>
                  <a:sym typeface="Arial"/>
                </a:rPr>
                <a:t>Change in Length</a:t>
              </a:r>
              <a:endParaRPr sz="1800" dirty="0">
                <a:latin typeface="Garamond" panose="02020404030301010803" pitchFamily="18" charset="0"/>
              </a:endParaRPr>
            </a:p>
          </p:txBody>
        </p:sp>
        <p:sp>
          <p:nvSpPr>
            <p:cNvPr id="312" name="Google Shape;312;p33"/>
            <p:cNvSpPr txBox="1"/>
            <p:nvPr/>
          </p:nvSpPr>
          <p:spPr>
            <a:xfrm>
              <a:off x="2552700" y="1371600"/>
              <a:ext cx="1219200" cy="827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Arial"/>
                <a:buNone/>
              </a:pPr>
              <a:r>
                <a:rPr lang="en" sz="1800" b="1" i="0" u="none" dirty="0">
                  <a:solidFill>
                    <a:schemeClr val="dk1"/>
                  </a:solidFill>
                  <a:latin typeface="Garamond" panose="02020404030301010803" pitchFamily="18" charset="0"/>
                  <a:sym typeface="Arial"/>
                </a:rPr>
                <a:t>Final mass</a:t>
              </a:r>
              <a:endParaRPr sz="1800" dirty="0">
                <a:latin typeface="Garamond" panose="02020404030301010803" pitchFamily="18" charset="0"/>
              </a:endParaRPr>
            </a:p>
          </p:txBody>
        </p:sp>
        <p:sp>
          <p:nvSpPr>
            <p:cNvPr id="313" name="Google Shape;313;p33"/>
            <p:cNvSpPr txBox="1"/>
            <p:nvPr/>
          </p:nvSpPr>
          <p:spPr>
            <a:xfrm>
              <a:off x="1333500" y="1371600"/>
              <a:ext cx="1219200" cy="827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Arial"/>
                <a:buNone/>
              </a:pPr>
              <a:r>
                <a:rPr lang="en" sz="1800" b="1" i="0" u="none" dirty="0">
                  <a:solidFill>
                    <a:schemeClr val="dk1"/>
                  </a:solidFill>
                  <a:latin typeface="Garamond" panose="02020404030301010803" pitchFamily="18" charset="0"/>
                  <a:sym typeface="Arial"/>
                </a:rPr>
                <a:t>Initial mass</a:t>
              </a:r>
              <a:endParaRPr sz="1800" dirty="0">
                <a:latin typeface="Garamond" panose="02020404030301010803" pitchFamily="18" charset="0"/>
              </a:endParaRPr>
            </a:p>
          </p:txBody>
        </p:sp>
        <p:sp>
          <p:nvSpPr>
            <p:cNvPr id="314" name="Google Shape;314;p33"/>
            <p:cNvSpPr txBox="1"/>
            <p:nvPr/>
          </p:nvSpPr>
          <p:spPr>
            <a:xfrm>
              <a:off x="38100" y="1371600"/>
              <a:ext cx="1295400" cy="827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 sz="1800" b="1" i="0" u="none" dirty="0">
                  <a:solidFill>
                    <a:schemeClr val="dk1"/>
                  </a:solidFill>
                  <a:latin typeface="Garamond" panose="02020404030301010803" pitchFamily="18" charset="0"/>
                  <a:sym typeface="Arial"/>
                </a:rPr>
                <a:t>Sample</a:t>
              </a:r>
              <a:endParaRPr sz="1800" dirty="0">
                <a:latin typeface="Garamond" panose="02020404030301010803" pitchFamily="18" charset="0"/>
              </a:endParaRPr>
            </a:p>
          </p:txBody>
        </p:sp>
        <p:cxnSp>
          <p:nvCxnSpPr>
            <p:cNvPr id="315" name="Google Shape;315;p33"/>
            <p:cNvCxnSpPr/>
            <p:nvPr/>
          </p:nvCxnSpPr>
          <p:spPr>
            <a:xfrm>
              <a:off x="38100" y="2198687"/>
              <a:ext cx="3733800" cy="0"/>
            </a:xfrm>
            <a:prstGeom prst="straightConnector1">
              <a:avLst/>
            </a:prstGeom>
            <a:noFill/>
            <a:ln w="12700" cap="flat" cmpd="sng">
              <a:solidFill>
                <a:schemeClr val="dk1"/>
              </a:solidFill>
              <a:prstDash val="solid"/>
              <a:miter lim="800000"/>
              <a:headEnd type="none" w="sm" len="sm"/>
              <a:tailEnd type="none" w="sm" len="sm"/>
            </a:ln>
          </p:spPr>
        </p:cxnSp>
        <p:cxnSp>
          <p:nvCxnSpPr>
            <p:cNvPr id="316" name="Google Shape;316;p33"/>
            <p:cNvCxnSpPr/>
            <p:nvPr/>
          </p:nvCxnSpPr>
          <p:spPr>
            <a:xfrm>
              <a:off x="38100" y="2763837"/>
              <a:ext cx="3733800" cy="0"/>
            </a:xfrm>
            <a:prstGeom prst="straightConnector1">
              <a:avLst/>
            </a:prstGeom>
            <a:noFill/>
            <a:ln w="12700" cap="flat" cmpd="sng">
              <a:solidFill>
                <a:schemeClr val="dk1"/>
              </a:solidFill>
              <a:prstDash val="solid"/>
              <a:miter lim="800000"/>
              <a:headEnd type="none" w="sm" len="sm"/>
              <a:tailEnd type="none" w="sm" len="sm"/>
            </a:ln>
          </p:spPr>
        </p:cxnSp>
        <p:cxnSp>
          <p:nvCxnSpPr>
            <p:cNvPr id="317" name="Google Shape;317;p33"/>
            <p:cNvCxnSpPr/>
            <p:nvPr/>
          </p:nvCxnSpPr>
          <p:spPr>
            <a:xfrm>
              <a:off x="38100" y="3330575"/>
              <a:ext cx="3733800" cy="0"/>
            </a:xfrm>
            <a:prstGeom prst="straightConnector1">
              <a:avLst/>
            </a:prstGeom>
            <a:noFill/>
            <a:ln w="12700" cap="flat" cmpd="sng">
              <a:solidFill>
                <a:schemeClr val="dk1"/>
              </a:solidFill>
              <a:prstDash val="solid"/>
              <a:miter lim="800000"/>
              <a:headEnd type="none" w="sm" len="sm"/>
              <a:tailEnd type="none" w="sm" len="sm"/>
            </a:ln>
          </p:spPr>
        </p:cxnSp>
        <p:cxnSp>
          <p:nvCxnSpPr>
            <p:cNvPr id="318" name="Google Shape;318;p33"/>
            <p:cNvCxnSpPr/>
            <p:nvPr/>
          </p:nvCxnSpPr>
          <p:spPr>
            <a:xfrm>
              <a:off x="38100" y="3895725"/>
              <a:ext cx="3733800" cy="0"/>
            </a:xfrm>
            <a:prstGeom prst="straightConnector1">
              <a:avLst/>
            </a:prstGeom>
            <a:noFill/>
            <a:ln w="12700" cap="flat" cmpd="sng">
              <a:solidFill>
                <a:schemeClr val="dk1"/>
              </a:solidFill>
              <a:prstDash val="solid"/>
              <a:miter lim="800000"/>
              <a:headEnd type="none" w="sm" len="sm"/>
              <a:tailEnd type="none" w="sm" len="sm"/>
            </a:ln>
          </p:spPr>
        </p:cxnSp>
        <p:cxnSp>
          <p:nvCxnSpPr>
            <p:cNvPr id="319" name="Google Shape;319;p33"/>
            <p:cNvCxnSpPr/>
            <p:nvPr/>
          </p:nvCxnSpPr>
          <p:spPr>
            <a:xfrm>
              <a:off x="38100" y="4460875"/>
              <a:ext cx="3733800" cy="0"/>
            </a:xfrm>
            <a:prstGeom prst="straightConnector1">
              <a:avLst/>
            </a:prstGeom>
            <a:noFill/>
            <a:ln w="12700" cap="flat" cmpd="sng">
              <a:solidFill>
                <a:schemeClr val="dk1"/>
              </a:solidFill>
              <a:prstDash val="solid"/>
              <a:miter lim="800000"/>
              <a:headEnd type="none" w="sm" len="sm"/>
              <a:tailEnd type="none" w="sm" len="sm"/>
            </a:ln>
          </p:spPr>
        </p:cxnSp>
        <p:cxnSp>
          <p:nvCxnSpPr>
            <p:cNvPr id="320" name="Google Shape;320;p33"/>
            <p:cNvCxnSpPr/>
            <p:nvPr/>
          </p:nvCxnSpPr>
          <p:spPr>
            <a:xfrm>
              <a:off x="38100" y="5027612"/>
              <a:ext cx="3733800" cy="0"/>
            </a:xfrm>
            <a:prstGeom prst="straightConnector1">
              <a:avLst/>
            </a:prstGeom>
            <a:noFill/>
            <a:ln w="12700" cap="flat" cmpd="sng">
              <a:solidFill>
                <a:schemeClr val="dk1"/>
              </a:solidFill>
              <a:prstDash val="solid"/>
              <a:miter lim="800000"/>
              <a:headEnd type="none" w="sm" len="sm"/>
              <a:tailEnd type="none" w="sm" len="sm"/>
            </a:ln>
          </p:spPr>
        </p:cxnSp>
        <p:cxnSp>
          <p:nvCxnSpPr>
            <p:cNvPr id="321" name="Google Shape;321;p33"/>
            <p:cNvCxnSpPr/>
            <p:nvPr/>
          </p:nvCxnSpPr>
          <p:spPr>
            <a:xfrm>
              <a:off x="38100" y="1371600"/>
              <a:ext cx="0" cy="4356000"/>
            </a:xfrm>
            <a:prstGeom prst="straightConnector1">
              <a:avLst/>
            </a:prstGeom>
            <a:noFill/>
            <a:ln w="28575" cap="sq" cmpd="sng">
              <a:solidFill>
                <a:schemeClr val="dk1"/>
              </a:solidFill>
              <a:prstDash val="solid"/>
              <a:miter lim="800000"/>
              <a:headEnd type="none" w="sm" len="sm"/>
              <a:tailEnd type="none" w="sm" len="sm"/>
            </a:ln>
          </p:spPr>
        </p:cxnSp>
        <p:cxnSp>
          <p:nvCxnSpPr>
            <p:cNvPr id="322" name="Google Shape;322;p33"/>
            <p:cNvCxnSpPr/>
            <p:nvPr/>
          </p:nvCxnSpPr>
          <p:spPr>
            <a:xfrm>
              <a:off x="1333500" y="1371600"/>
              <a:ext cx="0" cy="4356000"/>
            </a:xfrm>
            <a:prstGeom prst="straightConnector1">
              <a:avLst/>
            </a:prstGeom>
            <a:noFill/>
            <a:ln w="12700" cap="flat" cmpd="sng">
              <a:solidFill>
                <a:schemeClr val="dk1"/>
              </a:solidFill>
              <a:prstDash val="solid"/>
              <a:miter lim="800000"/>
              <a:headEnd type="none" w="sm" len="sm"/>
              <a:tailEnd type="none" w="sm" len="sm"/>
            </a:ln>
          </p:spPr>
        </p:cxnSp>
        <p:cxnSp>
          <p:nvCxnSpPr>
            <p:cNvPr id="323" name="Google Shape;323;p33"/>
            <p:cNvCxnSpPr/>
            <p:nvPr/>
          </p:nvCxnSpPr>
          <p:spPr>
            <a:xfrm>
              <a:off x="2552700" y="1371600"/>
              <a:ext cx="0" cy="4356000"/>
            </a:xfrm>
            <a:prstGeom prst="straightConnector1">
              <a:avLst/>
            </a:prstGeom>
            <a:noFill/>
            <a:ln w="12700" cap="flat" cmpd="sng">
              <a:solidFill>
                <a:schemeClr val="dk1"/>
              </a:solidFill>
              <a:prstDash val="solid"/>
              <a:miter lim="800000"/>
              <a:headEnd type="none" w="sm" len="sm"/>
              <a:tailEnd type="none" w="sm" len="sm"/>
            </a:ln>
          </p:spPr>
        </p:cxnSp>
        <p:cxnSp>
          <p:nvCxnSpPr>
            <p:cNvPr id="324" name="Google Shape;324;p33"/>
            <p:cNvCxnSpPr/>
            <p:nvPr/>
          </p:nvCxnSpPr>
          <p:spPr>
            <a:xfrm>
              <a:off x="3771900" y="1371600"/>
              <a:ext cx="0" cy="4356000"/>
            </a:xfrm>
            <a:prstGeom prst="straightConnector1">
              <a:avLst/>
            </a:prstGeom>
            <a:noFill/>
            <a:ln w="12700" cap="rnd" cmpd="sng">
              <a:solidFill>
                <a:schemeClr val="dk1"/>
              </a:solidFill>
              <a:prstDash val="solid"/>
              <a:miter lim="800000"/>
              <a:headEnd type="none" w="sm" len="sm"/>
              <a:tailEnd type="none" w="sm" len="sm"/>
            </a:ln>
          </p:spPr>
        </p:cxnSp>
        <p:cxnSp>
          <p:nvCxnSpPr>
            <p:cNvPr id="325" name="Google Shape;325;p33"/>
            <p:cNvCxnSpPr/>
            <p:nvPr/>
          </p:nvCxnSpPr>
          <p:spPr>
            <a:xfrm>
              <a:off x="6972300" y="1371600"/>
              <a:ext cx="0" cy="4356000"/>
            </a:xfrm>
            <a:prstGeom prst="straightConnector1">
              <a:avLst/>
            </a:prstGeom>
            <a:noFill/>
            <a:ln w="12700" cap="flat" cmpd="sng">
              <a:solidFill>
                <a:schemeClr val="dk1"/>
              </a:solidFill>
              <a:prstDash val="solid"/>
              <a:miter lim="800000"/>
              <a:headEnd type="none" w="sm" len="sm"/>
              <a:tailEnd type="none" w="sm" len="sm"/>
            </a:ln>
          </p:spPr>
        </p:cxnSp>
        <p:cxnSp>
          <p:nvCxnSpPr>
            <p:cNvPr id="326" name="Google Shape;326;p33"/>
            <p:cNvCxnSpPr/>
            <p:nvPr/>
          </p:nvCxnSpPr>
          <p:spPr>
            <a:xfrm>
              <a:off x="9105900" y="1371600"/>
              <a:ext cx="0" cy="4356000"/>
            </a:xfrm>
            <a:prstGeom prst="straightConnector1">
              <a:avLst/>
            </a:prstGeom>
            <a:noFill/>
            <a:ln w="28575" cap="sq" cmpd="sng">
              <a:solidFill>
                <a:schemeClr val="dk1"/>
              </a:solidFill>
              <a:prstDash val="solid"/>
              <a:miter lim="800000"/>
              <a:headEnd type="none" w="sm" len="sm"/>
              <a:tailEnd type="none" w="sm" len="sm"/>
            </a:ln>
          </p:spPr>
        </p:cxnSp>
        <p:cxnSp>
          <p:nvCxnSpPr>
            <p:cNvPr id="327" name="Google Shape;327;p33"/>
            <p:cNvCxnSpPr/>
            <p:nvPr/>
          </p:nvCxnSpPr>
          <p:spPr>
            <a:xfrm>
              <a:off x="5372100" y="1371600"/>
              <a:ext cx="0" cy="4356000"/>
            </a:xfrm>
            <a:prstGeom prst="straightConnector1">
              <a:avLst/>
            </a:prstGeom>
            <a:noFill/>
            <a:ln w="12700" cap="flat" cmpd="sng">
              <a:solidFill>
                <a:schemeClr val="dk1"/>
              </a:solidFill>
              <a:prstDash val="solid"/>
              <a:miter lim="800000"/>
              <a:headEnd type="none" w="sm" len="sm"/>
              <a:tailEnd type="none" w="sm" len="sm"/>
            </a:ln>
          </p:spPr>
        </p:cxnSp>
        <p:cxnSp>
          <p:nvCxnSpPr>
            <p:cNvPr id="328" name="Google Shape;328;p33"/>
            <p:cNvCxnSpPr/>
            <p:nvPr/>
          </p:nvCxnSpPr>
          <p:spPr>
            <a:xfrm>
              <a:off x="3771900" y="1371600"/>
              <a:ext cx="1600200" cy="0"/>
            </a:xfrm>
            <a:prstGeom prst="straightConnector1">
              <a:avLst/>
            </a:prstGeom>
            <a:noFill/>
            <a:ln w="28575" cap="rnd" cmpd="sng">
              <a:solidFill>
                <a:schemeClr val="dk1"/>
              </a:solidFill>
              <a:prstDash val="solid"/>
              <a:miter lim="800000"/>
              <a:headEnd type="none" w="sm" len="sm"/>
              <a:tailEnd type="none" w="sm" len="sm"/>
            </a:ln>
          </p:spPr>
        </p:cxnSp>
        <p:cxnSp>
          <p:nvCxnSpPr>
            <p:cNvPr id="329" name="Google Shape;329;p33"/>
            <p:cNvCxnSpPr/>
            <p:nvPr/>
          </p:nvCxnSpPr>
          <p:spPr>
            <a:xfrm>
              <a:off x="38100" y="1371600"/>
              <a:ext cx="3733800" cy="0"/>
            </a:xfrm>
            <a:prstGeom prst="straightConnector1">
              <a:avLst/>
            </a:prstGeom>
            <a:noFill/>
            <a:ln w="28575" cap="sq" cmpd="sng">
              <a:solidFill>
                <a:schemeClr val="dk1"/>
              </a:solidFill>
              <a:prstDash val="solid"/>
              <a:miter lim="800000"/>
              <a:headEnd type="none" w="sm" len="sm"/>
              <a:tailEnd type="none" w="sm" len="sm"/>
            </a:ln>
          </p:spPr>
        </p:cxnSp>
        <p:cxnSp>
          <p:nvCxnSpPr>
            <p:cNvPr id="330" name="Google Shape;330;p33"/>
            <p:cNvCxnSpPr/>
            <p:nvPr/>
          </p:nvCxnSpPr>
          <p:spPr>
            <a:xfrm>
              <a:off x="3771900" y="2198687"/>
              <a:ext cx="1600200" cy="0"/>
            </a:xfrm>
            <a:prstGeom prst="straightConnector1">
              <a:avLst/>
            </a:prstGeom>
            <a:noFill/>
            <a:ln w="12700" cap="rnd" cmpd="sng">
              <a:solidFill>
                <a:schemeClr val="dk1"/>
              </a:solidFill>
              <a:prstDash val="solid"/>
              <a:miter lim="800000"/>
              <a:headEnd type="none" w="sm" len="sm"/>
              <a:tailEnd type="none" w="sm" len="sm"/>
            </a:ln>
          </p:spPr>
        </p:cxnSp>
        <p:cxnSp>
          <p:nvCxnSpPr>
            <p:cNvPr id="331" name="Google Shape;331;p33"/>
            <p:cNvCxnSpPr/>
            <p:nvPr/>
          </p:nvCxnSpPr>
          <p:spPr>
            <a:xfrm>
              <a:off x="3771900" y="2763837"/>
              <a:ext cx="1600200" cy="0"/>
            </a:xfrm>
            <a:prstGeom prst="straightConnector1">
              <a:avLst/>
            </a:prstGeom>
            <a:noFill/>
            <a:ln w="12700" cap="rnd" cmpd="sng">
              <a:solidFill>
                <a:schemeClr val="dk1"/>
              </a:solidFill>
              <a:prstDash val="solid"/>
              <a:miter lim="800000"/>
              <a:headEnd type="none" w="sm" len="sm"/>
              <a:tailEnd type="none" w="sm" len="sm"/>
            </a:ln>
          </p:spPr>
        </p:cxnSp>
        <p:cxnSp>
          <p:nvCxnSpPr>
            <p:cNvPr id="332" name="Google Shape;332;p33"/>
            <p:cNvCxnSpPr/>
            <p:nvPr/>
          </p:nvCxnSpPr>
          <p:spPr>
            <a:xfrm>
              <a:off x="3771900" y="3330575"/>
              <a:ext cx="1600200" cy="0"/>
            </a:xfrm>
            <a:prstGeom prst="straightConnector1">
              <a:avLst/>
            </a:prstGeom>
            <a:noFill/>
            <a:ln w="12700" cap="rnd" cmpd="sng">
              <a:solidFill>
                <a:schemeClr val="dk1"/>
              </a:solidFill>
              <a:prstDash val="solid"/>
              <a:miter lim="800000"/>
              <a:headEnd type="none" w="sm" len="sm"/>
              <a:tailEnd type="none" w="sm" len="sm"/>
            </a:ln>
          </p:spPr>
        </p:cxnSp>
        <p:cxnSp>
          <p:nvCxnSpPr>
            <p:cNvPr id="333" name="Google Shape;333;p33"/>
            <p:cNvCxnSpPr/>
            <p:nvPr/>
          </p:nvCxnSpPr>
          <p:spPr>
            <a:xfrm>
              <a:off x="3771900" y="3895725"/>
              <a:ext cx="1600200" cy="0"/>
            </a:xfrm>
            <a:prstGeom prst="straightConnector1">
              <a:avLst/>
            </a:prstGeom>
            <a:noFill/>
            <a:ln w="12700" cap="rnd" cmpd="sng">
              <a:solidFill>
                <a:schemeClr val="dk1"/>
              </a:solidFill>
              <a:prstDash val="solid"/>
              <a:miter lim="800000"/>
              <a:headEnd type="none" w="sm" len="sm"/>
              <a:tailEnd type="none" w="sm" len="sm"/>
            </a:ln>
          </p:spPr>
        </p:cxnSp>
        <p:cxnSp>
          <p:nvCxnSpPr>
            <p:cNvPr id="334" name="Google Shape;334;p33"/>
            <p:cNvCxnSpPr/>
            <p:nvPr/>
          </p:nvCxnSpPr>
          <p:spPr>
            <a:xfrm>
              <a:off x="3771900" y="4460875"/>
              <a:ext cx="1600200" cy="0"/>
            </a:xfrm>
            <a:prstGeom prst="straightConnector1">
              <a:avLst/>
            </a:prstGeom>
            <a:noFill/>
            <a:ln w="12700" cap="rnd" cmpd="sng">
              <a:solidFill>
                <a:schemeClr val="dk1"/>
              </a:solidFill>
              <a:prstDash val="solid"/>
              <a:miter lim="800000"/>
              <a:headEnd type="none" w="sm" len="sm"/>
              <a:tailEnd type="none" w="sm" len="sm"/>
            </a:ln>
          </p:spPr>
        </p:cxnSp>
        <p:cxnSp>
          <p:nvCxnSpPr>
            <p:cNvPr id="335" name="Google Shape;335;p33"/>
            <p:cNvCxnSpPr/>
            <p:nvPr/>
          </p:nvCxnSpPr>
          <p:spPr>
            <a:xfrm>
              <a:off x="3771900" y="5027612"/>
              <a:ext cx="1600200" cy="0"/>
            </a:xfrm>
            <a:prstGeom prst="straightConnector1">
              <a:avLst/>
            </a:prstGeom>
            <a:noFill/>
            <a:ln w="12700" cap="rnd" cmpd="sng">
              <a:solidFill>
                <a:schemeClr val="dk1"/>
              </a:solidFill>
              <a:prstDash val="solid"/>
              <a:miter lim="800000"/>
              <a:headEnd type="none" w="sm" len="sm"/>
              <a:tailEnd type="none" w="sm" len="sm"/>
            </a:ln>
          </p:spPr>
        </p:cxnSp>
        <p:cxnSp>
          <p:nvCxnSpPr>
            <p:cNvPr id="336" name="Google Shape;336;p33"/>
            <p:cNvCxnSpPr/>
            <p:nvPr/>
          </p:nvCxnSpPr>
          <p:spPr>
            <a:xfrm>
              <a:off x="3771900" y="5727700"/>
              <a:ext cx="1600200" cy="0"/>
            </a:xfrm>
            <a:prstGeom prst="straightConnector1">
              <a:avLst/>
            </a:prstGeom>
            <a:noFill/>
            <a:ln w="28575" cap="rnd" cmpd="sng">
              <a:solidFill>
                <a:schemeClr val="dk1"/>
              </a:solidFill>
              <a:prstDash val="solid"/>
              <a:miter lim="800000"/>
              <a:headEnd type="none" w="sm" len="sm"/>
              <a:tailEnd type="none" w="sm" len="sm"/>
            </a:ln>
          </p:spPr>
        </p:cxnSp>
        <p:cxnSp>
          <p:nvCxnSpPr>
            <p:cNvPr id="337" name="Google Shape;337;p33"/>
            <p:cNvCxnSpPr/>
            <p:nvPr/>
          </p:nvCxnSpPr>
          <p:spPr>
            <a:xfrm>
              <a:off x="38100" y="5727700"/>
              <a:ext cx="3733800" cy="0"/>
            </a:xfrm>
            <a:prstGeom prst="straightConnector1">
              <a:avLst/>
            </a:prstGeom>
            <a:noFill/>
            <a:ln w="28575" cap="sq" cmpd="sng">
              <a:solidFill>
                <a:schemeClr val="dk1"/>
              </a:solidFill>
              <a:prstDash val="solid"/>
              <a:miter lim="800000"/>
              <a:headEnd type="none" w="sm" len="sm"/>
              <a:tailEnd type="none" w="sm" len="sm"/>
            </a:ln>
          </p:spPr>
        </p:cxnSp>
        <p:cxnSp>
          <p:nvCxnSpPr>
            <p:cNvPr id="338" name="Google Shape;338;p33"/>
            <p:cNvCxnSpPr/>
            <p:nvPr/>
          </p:nvCxnSpPr>
          <p:spPr>
            <a:xfrm>
              <a:off x="5372100" y="1371600"/>
              <a:ext cx="1600200" cy="0"/>
            </a:xfrm>
            <a:prstGeom prst="straightConnector1">
              <a:avLst/>
            </a:prstGeom>
            <a:noFill/>
            <a:ln w="28575" cap="flat" cmpd="sng">
              <a:solidFill>
                <a:schemeClr val="dk1"/>
              </a:solidFill>
              <a:prstDash val="solid"/>
              <a:miter lim="800000"/>
              <a:headEnd type="none" w="sm" len="sm"/>
              <a:tailEnd type="none" w="sm" len="sm"/>
            </a:ln>
          </p:spPr>
        </p:cxnSp>
        <p:cxnSp>
          <p:nvCxnSpPr>
            <p:cNvPr id="339" name="Google Shape;339;p33"/>
            <p:cNvCxnSpPr/>
            <p:nvPr/>
          </p:nvCxnSpPr>
          <p:spPr>
            <a:xfrm>
              <a:off x="6972300" y="1371600"/>
              <a:ext cx="2133600" cy="0"/>
            </a:xfrm>
            <a:prstGeom prst="straightConnector1">
              <a:avLst/>
            </a:prstGeom>
            <a:noFill/>
            <a:ln w="28575" cap="sq" cmpd="sng">
              <a:solidFill>
                <a:schemeClr val="dk1"/>
              </a:solidFill>
              <a:prstDash val="solid"/>
              <a:miter lim="800000"/>
              <a:headEnd type="none" w="sm" len="sm"/>
              <a:tailEnd type="none" w="sm" len="sm"/>
            </a:ln>
          </p:spPr>
        </p:cxnSp>
        <p:cxnSp>
          <p:nvCxnSpPr>
            <p:cNvPr id="340" name="Google Shape;340;p33"/>
            <p:cNvCxnSpPr/>
            <p:nvPr/>
          </p:nvCxnSpPr>
          <p:spPr>
            <a:xfrm>
              <a:off x="5372100" y="2198687"/>
              <a:ext cx="3733800" cy="0"/>
            </a:xfrm>
            <a:prstGeom prst="straightConnector1">
              <a:avLst/>
            </a:prstGeom>
            <a:noFill/>
            <a:ln w="12700" cap="flat" cmpd="sng">
              <a:solidFill>
                <a:schemeClr val="dk1"/>
              </a:solidFill>
              <a:prstDash val="solid"/>
              <a:miter lim="800000"/>
              <a:headEnd type="none" w="sm" len="sm"/>
              <a:tailEnd type="none" w="sm" len="sm"/>
            </a:ln>
          </p:spPr>
        </p:cxnSp>
        <p:cxnSp>
          <p:nvCxnSpPr>
            <p:cNvPr id="341" name="Google Shape;341;p33"/>
            <p:cNvCxnSpPr/>
            <p:nvPr/>
          </p:nvCxnSpPr>
          <p:spPr>
            <a:xfrm>
              <a:off x="5372100" y="2763837"/>
              <a:ext cx="3733800" cy="0"/>
            </a:xfrm>
            <a:prstGeom prst="straightConnector1">
              <a:avLst/>
            </a:prstGeom>
            <a:noFill/>
            <a:ln w="12700" cap="flat" cmpd="sng">
              <a:solidFill>
                <a:schemeClr val="dk1"/>
              </a:solidFill>
              <a:prstDash val="solid"/>
              <a:miter lim="800000"/>
              <a:headEnd type="none" w="sm" len="sm"/>
              <a:tailEnd type="none" w="sm" len="sm"/>
            </a:ln>
          </p:spPr>
        </p:cxnSp>
        <p:cxnSp>
          <p:nvCxnSpPr>
            <p:cNvPr id="342" name="Google Shape;342;p33"/>
            <p:cNvCxnSpPr/>
            <p:nvPr/>
          </p:nvCxnSpPr>
          <p:spPr>
            <a:xfrm>
              <a:off x="5372100" y="3330575"/>
              <a:ext cx="3733800" cy="0"/>
            </a:xfrm>
            <a:prstGeom prst="straightConnector1">
              <a:avLst/>
            </a:prstGeom>
            <a:noFill/>
            <a:ln w="12700" cap="flat" cmpd="sng">
              <a:solidFill>
                <a:schemeClr val="dk1"/>
              </a:solidFill>
              <a:prstDash val="solid"/>
              <a:miter lim="800000"/>
              <a:headEnd type="none" w="sm" len="sm"/>
              <a:tailEnd type="none" w="sm" len="sm"/>
            </a:ln>
          </p:spPr>
        </p:cxnSp>
        <p:cxnSp>
          <p:nvCxnSpPr>
            <p:cNvPr id="343" name="Google Shape;343;p33"/>
            <p:cNvCxnSpPr/>
            <p:nvPr/>
          </p:nvCxnSpPr>
          <p:spPr>
            <a:xfrm>
              <a:off x="5372100" y="3895725"/>
              <a:ext cx="3733800" cy="0"/>
            </a:xfrm>
            <a:prstGeom prst="straightConnector1">
              <a:avLst/>
            </a:prstGeom>
            <a:noFill/>
            <a:ln w="12700" cap="flat" cmpd="sng">
              <a:solidFill>
                <a:schemeClr val="dk1"/>
              </a:solidFill>
              <a:prstDash val="solid"/>
              <a:miter lim="800000"/>
              <a:headEnd type="none" w="sm" len="sm"/>
              <a:tailEnd type="none" w="sm" len="sm"/>
            </a:ln>
          </p:spPr>
        </p:cxnSp>
        <p:cxnSp>
          <p:nvCxnSpPr>
            <p:cNvPr id="344" name="Google Shape;344;p33"/>
            <p:cNvCxnSpPr/>
            <p:nvPr/>
          </p:nvCxnSpPr>
          <p:spPr>
            <a:xfrm>
              <a:off x="5372100" y="4460875"/>
              <a:ext cx="3733800" cy="0"/>
            </a:xfrm>
            <a:prstGeom prst="straightConnector1">
              <a:avLst/>
            </a:prstGeom>
            <a:noFill/>
            <a:ln w="12700" cap="flat" cmpd="sng">
              <a:solidFill>
                <a:schemeClr val="dk1"/>
              </a:solidFill>
              <a:prstDash val="solid"/>
              <a:miter lim="800000"/>
              <a:headEnd type="none" w="sm" len="sm"/>
              <a:tailEnd type="none" w="sm" len="sm"/>
            </a:ln>
          </p:spPr>
        </p:cxnSp>
        <p:cxnSp>
          <p:nvCxnSpPr>
            <p:cNvPr id="345" name="Google Shape;345;p33"/>
            <p:cNvCxnSpPr/>
            <p:nvPr/>
          </p:nvCxnSpPr>
          <p:spPr>
            <a:xfrm>
              <a:off x="5372100" y="5027612"/>
              <a:ext cx="3733800" cy="0"/>
            </a:xfrm>
            <a:prstGeom prst="straightConnector1">
              <a:avLst/>
            </a:prstGeom>
            <a:noFill/>
            <a:ln w="12700" cap="flat" cmpd="sng">
              <a:solidFill>
                <a:schemeClr val="dk1"/>
              </a:solidFill>
              <a:prstDash val="solid"/>
              <a:miter lim="800000"/>
              <a:headEnd type="none" w="sm" len="sm"/>
              <a:tailEnd type="none" w="sm" len="sm"/>
            </a:ln>
          </p:spPr>
        </p:cxnSp>
        <p:cxnSp>
          <p:nvCxnSpPr>
            <p:cNvPr id="346" name="Google Shape;346;p33"/>
            <p:cNvCxnSpPr/>
            <p:nvPr/>
          </p:nvCxnSpPr>
          <p:spPr>
            <a:xfrm>
              <a:off x="5372100" y="5727700"/>
              <a:ext cx="1600200" cy="0"/>
            </a:xfrm>
            <a:prstGeom prst="straightConnector1">
              <a:avLst/>
            </a:prstGeom>
            <a:noFill/>
            <a:ln w="28575" cap="flat" cmpd="sng">
              <a:solidFill>
                <a:schemeClr val="dk1"/>
              </a:solidFill>
              <a:prstDash val="solid"/>
              <a:miter lim="800000"/>
              <a:headEnd type="none" w="sm" len="sm"/>
              <a:tailEnd type="none" w="sm" len="sm"/>
            </a:ln>
          </p:spPr>
        </p:cxnSp>
        <p:cxnSp>
          <p:nvCxnSpPr>
            <p:cNvPr id="347" name="Google Shape;347;p33"/>
            <p:cNvCxnSpPr/>
            <p:nvPr/>
          </p:nvCxnSpPr>
          <p:spPr>
            <a:xfrm>
              <a:off x="6972300" y="5727700"/>
              <a:ext cx="2133600" cy="0"/>
            </a:xfrm>
            <a:prstGeom prst="straightConnector1">
              <a:avLst/>
            </a:prstGeom>
            <a:noFill/>
            <a:ln w="28575" cap="sq" cmpd="sng">
              <a:solidFill>
                <a:schemeClr val="dk1"/>
              </a:solidFill>
              <a:prstDash val="solid"/>
              <a:miter lim="800000"/>
              <a:headEnd type="none" w="sm" len="sm"/>
              <a:tailEnd type="none" w="sm" len="sm"/>
            </a:ln>
          </p:spPr>
        </p:cxnSp>
        <p:sp>
          <p:nvSpPr>
            <p:cNvPr id="348" name="Google Shape;348;p33"/>
            <p:cNvSpPr txBox="1"/>
            <p:nvPr/>
          </p:nvSpPr>
          <p:spPr>
            <a:xfrm>
              <a:off x="38100" y="2198687"/>
              <a:ext cx="1295400" cy="565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Font typeface="Arial"/>
                <a:buNone/>
              </a:pPr>
              <a:r>
                <a:rPr lang="en" sz="2000" b="1" i="0" u="none" dirty="0">
                  <a:solidFill>
                    <a:schemeClr val="dk1"/>
                  </a:solidFill>
                  <a:latin typeface="Garamond" panose="02020404030301010803" pitchFamily="18" charset="0"/>
                  <a:sym typeface="Arial"/>
                </a:rPr>
                <a:t>20% salt</a:t>
              </a:r>
              <a:endParaRPr dirty="0">
                <a:latin typeface="Garamond" panose="02020404030301010803" pitchFamily="18" charset="0"/>
              </a:endParaRPr>
            </a:p>
          </p:txBody>
        </p:sp>
        <p:sp>
          <p:nvSpPr>
            <p:cNvPr id="349" name="Google Shape;349;p33"/>
            <p:cNvSpPr txBox="1"/>
            <p:nvPr/>
          </p:nvSpPr>
          <p:spPr>
            <a:xfrm>
              <a:off x="38100" y="2763837"/>
              <a:ext cx="1295400" cy="566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Font typeface="Arial"/>
                <a:buNone/>
              </a:pPr>
              <a:r>
                <a:rPr lang="en" sz="2000" b="1" i="0" u="none" dirty="0">
                  <a:solidFill>
                    <a:schemeClr val="dk1"/>
                  </a:solidFill>
                  <a:latin typeface="Garamond" panose="02020404030301010803" pitchFamily="18" charset="0"/>
                  <a:sym typeface="Arial"/>
                </a:rPr>
                <a:t>10% salt</a:t>
              </a:r>
              <a:endParaRPr dirty="0">
                <a:latin typeface="Garamond" panose="02020404030301010803" pitchFamily="18" charset="0"/>
              </a:endParaRPr>
            </a:p>
          </p:txBody>
        </p:sp>
        <p:sp>
          <p:nvSpPr>
            <p:cNvPr id="350" name="Google Shape;350;p33"/>
            <p:cNvSpPr txBox="1"/>
            <p:nvPr/>
          </p:nvSpPr>
          <p:spPr>
            <a:xfrm>
              <a:off x="38100" y="3330575"/>
              <a:ext cx="1295400" cy="565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Font typeface="Arial"/>
                <a:buNone/>
              </a:pPr>
              <a:r>
                <a:rPr lang="en" sz="2000" b="1" i="0" u="none" dirty="0">
                  <a:solidFill>
                    <a:schemeClr val="dk1"/>
                  </a:solidFill>
                  <a:latin typeface="Garamond" panose="02020404030301010803" pitchFamily="18" charset="0"/>
                  <a:sym typeface="Arial"/>
                </a:rPr>
                <a:t>5% salt</a:t>
              </a:r>
              <a:endParaRPr dirty="0">
                <a:latin typeface="Garamond" panose="02020404030301010803" pitchFamily="18" charset="0"/>
              </a:endParaRPr>
            </a:p>
          </p:txBody>
        </p:sp>
        <p:sp>
          <p:nvSpPr>
            <p:cNvPr id="351" name="Google Shape;351;p33"/>
            <p:cNvSpPr txBox="1"/>
            <p:nvPr/>
          </p:nvSpPr>
          <p:spPr>
            <a:xfrm>
              <a:off x="38100" y="3895725"/>
              <a:ext cx="1295400" cy="565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Font typeface="Arial"/>
                <a:buNone/>
              </a:pPr>
              <a:r>
                <a:rPr lang="en" sz="2000" b="1" i="0" u="none" dirty="0">
                  <a:solidFill>
                    <a:schemeClr val="dk1"/>
                  </a:solidFill>
                  <a:latin typeface="Garamond" panose="02020404030301010803" pitchFamily="18" charset="0"/>
                  <a:sym typeface="Arial"/>
                </a:rPr>
                <a:t>1% salt</a:t>
              </a:r>
              <a:endParaRPr dirty="0">
                <a:latin typeface="Garamond" panose="02020404030301010803" pitchFamily="18" charset="0"/>
              </a:endParaRPr>
            </a:p>
          </p:txBody>
        </p:sp>
        <p:sp>
          <p:nvSpPr>
            <p:cNvPr id="352" name="Google Shape;352;p33"/>
            <p:cNvSpPr txBox="1"/>
            <p:nvPr/>
          </p:nvSpPr>
          <p:spPr>
            <a:xfrm>
              <a:off x="38100" y="4460875"/>
              <a:ext cx="1295400" cy="566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Font typeface="Arial"/>
                <a:buNone/>
              </a:pPr>
              <a:r>
                <a:rPr lang="en" sz="2000" b="1" i="0" u="none" dirty="0">
                  <a:solidFill>
                    <a:schemeClr val="dk1"/>
                  </a:solidFill>
                  <a:latin typeface="Garamond" panose="02020404030301010803" pitchFamily="18" charset="0"/>
                  <a:sym typeface="Arial"/>
                </a:rPr>
                <a:t>0.5% salt</a:t>
              </a:r>
              <a:endParaRPr dirty="0">
                <a:latin typeface="Garamond" panose="02020404030301010803" pitchFamily="18" charset="0"/>
              </a:endParaRPr>
            </a:p>
          </p:txBody>
        </p:sp>
        <p:sp>
          <p:nvSpPr>
            <p:cNvPr id="353" name="Google Shape;353;p33"/>
            <p:cNvSpPr txBox="1"/>
            <p:nvPr/>
          </p:nvSpPr>
          <p:spPr>
            <a:xfrm>
              <a:off x="38100" y="5027612"/>
              <a:ext cx="1295400" cy="700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Font typeface="Arial"/>
                <a:buNone/>
              </a:pPr>
              <a:r>
                <a:rPr lang="en" sz="2000" b="1" i="0" u="none" dirty="0">
                  <a:solidFill>
                    <a:schemeClr val="dk1"/>
                  </a:solidFill>
                  <a:latin typeface="Garamond" panose="02020404030301010803" pitchFamily="18" charset="0"/>
                  <a:sym typeface="Arial"/>
                </a:rPr>
                <a:t>Fresh water</a:t>
              </a:r>
              <a:endParaRPr dirty="0">
                <a:latin typeface="Garamond" panose="02020404030301010803" pitchFamily="18" charset="0"/>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34"/>
          <p:cNvSpPr txBox="1">
            <a:spLocks noGrp="1"/>
          </p:cNvSpPr>
          <p:nvPr>
            <p:ph type="title"/>
          </p:nvPr>
        </p:nvSpPr>
        <p:spPr>
          <a:xfrm>
            <a:off x="257109" y="192541"/>
            <a:ext cx="2260903" cy="66726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4000" b="1" dirty="0" smtClean="0">
                <a:solidFill>
                  <a:schemeClr val="accent1">
                    <a:lumMod val="75000"/>
                  </a:schemeClr>
                </a:solidFill>
                <a:effectLst>
                  <a:outerShdw blurRad="38100" dist="38100" dir="2700000" algn="tl">
                    <a:srgbClr val="000000">
                      <a:alpha val="43137"/>
                    </a:srgbClr>
                  </a:outerShdw>
                </a:effectLst>
              </a:rPr>
              <a:t>Do Now:</a:t>
            </a:r>
            <a:endParaRPr sz="4000" b="1" dirty="0">
              <a:solidFill>
                <a:schemeClr val="accent1">
                  <a:lumMod val="75000"/>
                </a:schemeClr>
              </a:solidFill>
              <a:effectLst>
                <a:outerShdw blurRad="38100" dist="38100" dir="2700000" algn="tl">
                  <a:srgbClr val="000000">
                    <a:alpha val="43137"/>
                  </a:srgbClr>
                </a:outerShdw>
              </a:effectLst>
            </a:endParaRPr>
          </a:p>
        </p:txBody>
      </p:sp>
      <p:sp>
        <p:nvSpPr>
          <p:cNvPr id="359" name="Google Shape;359;p34"/>
          <p:cNvSpPr txBox="1">
            <a:spLocks noGrp="1"/>
          </p:cNvSpPr>
          <p:nvPr>
            <p:ph type="body" idx="1"/>
          </p:nvPr>
        </p:nvSpPr>
        <p:spPr>
          <a:xfrm>
            <a:off x="257109" y="1009173"/>
            <a:ext cx="4623000" cy="3416400"/>
          </a:xfrm>
          <a:prstGeom prst="rect">
            <a:avLst/>
          </a:prstGeom>
        </p:spPr>
        <p:txBody>
          <a:bodyPr spcFirstLastPara="1" wrap="square" lIns="91425" tIns="91425" rIns="91425" bIns="91425" anchor="t" anchorCtr="0">
            <a:noAutofit/>
          </a:bodyPr>
          <a:lstStyle/>
          <a:p>
            <a:pPr marL="0" lvl="0" indent="0" algn="l" rtl="0">
              <a:spcAft>
                <a:spcPts val="0"/>
              </a:spcAft>
              <a:buNone/>
            </a:pPr>
            <a:r>
              <a:rPr lang="en" sz="3200" dirty="0" smtClean="0">
                <a:solidFill>
                  <a:srgbClr val="000000"/>
                </a:solidFill>
              </a:rPr>
              <a:t>Answer </a:t>
            </a:r>
            <a:r>
              <a:rPr lang="en" sz="3200" dirty="0">
                <a:solidFill>
                  <a:srgbClr val="000000"/>
                </a:solidFill>
              </a:rPr>
              <a:t>the questions below. Support your answers with evidence from your notes and personal observations.</a:t>
            </a:r>
            <a:endParaRPr sz="3200" dirty="0">
              <a:solidFill>
                <a:srgbClr val="000000"/>
              </a:solidFill>
            </a:endParaRPr>
          </a:p>
          <a:p>
            <a:pPr marL="457200" lvl="0" indent="-381000" algn="l" rtl="0">
              <a:spcBef>
                <a:spcPts val="1600"/>
              </a:spcBef>
              <a:spcAft>
                <a:spcPts val="0"/>
              </a:spcAft>
              <a:buClr>
                <a:srgbClr val="000000"/>
              </a:buClr>
              <a:buSzPts val="2400"/>
              <a:buAutoNum type="arabicPeriod"/>
            </a:pPr>
            <a:r>
              <a:rPr lang="en" sz="3200" dirty="0">
                <a:solidFill>
                  <a:srgbClr val="000000"/>
                </a:solidFill>
              </a:rPr>
              <a:t>Is water toxic?</a:t>
            </a:r>
            <a:endParaRPr sz="3200" dirty="0">
              <a:solidFill>
                <a:srgbClr val="000000"/>
              </a:solidFill>
            </a:endParaRPr>
          </a:p>
          <a:p>
            <a:pPr marL="457200" lvl="0" indent="-381000" algn="l" rtl="0">
              <a:spcBef>
                <a:spcPts val="0"/>
              </a:spcBef>
              <a:spcAft>
                <a:spcPts val="0"/>
              </a:spcAft>
              <a:buClr>
                <a:srgbClr val="000000"/>
              </a:buClr>
              <a:buSzPts val="2400"/>
              <a:buAutoNum type="arabicPeriod"/>
            </a:pPr>
            <a:r>
              <a:rPr lang="en" sz="3200" dirty="0">
                <a:solidFill>
                  <a:srgbClr val="000000"/>
                </a:solidFill>
              </a:rPr>
              <a:t>Is salt toxic? </a:t>
            </a:r>
            <a:endParaRPr sz="3200" dirty="0">
              <a:solidFill>
                <a:srgbClr val="000000"/>
              </a:solidFill>
            </a:endParaRPr>
          </a:p>
        </p:txBody>
      </p:sp>
      <p:pic>
        <p:nvPicPr>
          <p:cNvPr id="360" name="Google Shape;360;p34"/>
          <p:cNvPicPr preferRelativeResize="0"/>
          <p:nvPr/>
        </p:nvPicPr>
        <p:blipFill>
          <a:blip r:embed="rId3">
            <a:alphaModFix/>
          </a:blip>
          <a:stretch>
            <a:fillRect/>
          </a:stretch>
        </p:blipFill>
        <p:spPr>
          <a:xfrm>
            <a:off x="5252025" y="109538"/>
            <a:ext cx="3810000" cy="49244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36"/>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Sample DataTable: Look for patterns in the data </a:t>
            </a:r>
            <a:endParaRPr dirty="0"/>
          </a:p>
        </p:txBody>
      </p:sp>
      <p:sp>
        <p:nvSpPr>
          <p:cNvPr id="447" name="Google Shape;447;p36"/>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dirty="0"/>
          </a:p>
        </p:txBody>
      </p:sp>
      <p:pic>
        <p:nvPicPr>
          <p:cNvPr id="448" name="Google Shape;448;p36"/>
          <p:cNvPicPr preferRelativeResize="0"/>
          <p:nvPr/>
        </p:nvPicPr>
        <p:blipFill rotWithShape="1">
          <a:blip r:embed="rId3">
            <a:alphaModFix/>
          </a:blip>
          <a:srcRect l="26661" t="28990" r="21567" b="32838"/>
          <a:stretch/>
        </p:blipFill>
        <p:spPr>
          <a:xfrm>
            <a:off x="124350" y="966050"/>
            <a:ext cx="8851750" cy="36711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3"/>
          <p:cNvSpPr txBox="1">
            <a:spLocks noGrp="1"/>
          </p:cNvSpPr>
          <p:nvPr>
            <p:ph type="title"/>
          </p:nvPr>
        </p:nvSpPr>
        <p:spPr>
          <a:xfrm>
            <a:off x="457200" y="114300"/>
            <a:ext cx="8229600" cy="708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Font typeface="Arial"/>
              <a:buNone/>
            </a:pPr>
            <a:r>
              <a:rPr lang="en" sz="4400" b="1" i="0" u="none" strike="noStrike" cap="none" dirty="0">
                <a:solidFill>
                  <a:schemeClr val="accent1">
                    <a:lumMod val="75000"/>
                  </a:schemeClr>
                </a:solidFill>
                <a:effectLst>
                  <a:outerShdw blurRad="38100" dist="38100" dir="2700000" algn="tl">
                    <a:srgbClr val="000000">
                      <a:alpha val="43137"/>
                    </a:srgbClr>
                  </a:outerShdw>
                </a:effectLst>
                <a:ea typeface="Arial"/>
                <a:cs typeface="Arial"/>
                <a:sym typeface="Arial"/>
              </a:rPr>
              <a:t>Record Data</a:t>
            </a:r>
            <a:endParaRPr b="1" dirty="0">
              <a:solidFill>
                <a:schemeClr val="accent1">
                  <a:lumMod val="75000"/>
                </a:schemeClr>
              </a:solidFill>
              <a:effectLst>
                <a:outerShdw blurRad="38100" dist="38100" dir="2700000" algn="tl">
                  <a:srgbClr val="000000">
                    <a:alpha val="43137"/>
                  </a:srgbClr>
                </a:outerShdw>
              </a:effectLst>
            </a:endParaRPr>
          </a:p>
        </p:txBody>
      </p:sp>
      <p:grpSp>
        <p:nvGrpSpPr>
          <p:cNvPr id="278" name="Google Shape;278;p33"/>
          <p:cNvGrpSpPr/>
          <p:nvPr/>
        </p:nvGrpSpPr>
        <p:grpSpPr>
          <a:xfrm>
            <a:off x="76200" y="1005675"/>
            <a:ext cx="9067800" cy="3267159"/>
            <a:chOff x="38100" y="1371600"/>
            <a:chExt cx="9067800" cy="4356212"/>
          </a:xfrm>
        </p:grpSpPr>
        <p:sp>
          <p:nvSpPr>
            <p:cNvPr id="279" name="Google Shape;279;p33"/>
            <p:cNvSpPr txBox="1"/>
            <p:nvPr/>
          </p:nvSpPr>
          <p:spPr>
            <a:xfrm>
              <a:off x="3771900" y="5027612"/>
              <a:ext cx="1600200" cy="700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280" name="Google Shape;280;p33"/>
            <p:cNvSpPr txBox="1"/>
            <p:nvPr/>
          </p:nvSpPr>
          <p:spPr>
            <a:xfrm>
              <a:off x="3771900" y="4460875"/>
              <a:ext cx="1600200" cy="566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281" name="Google Shape;281;p33"/>
            <p:cNvSpPr txBox="1"/>
            <p:nvPr/>
          </p:nvSpPr>
          <p:spPr>
            <a:xfrm>
              <a:off x="3771900" y="3895725"/>
              <a:ext cx="1600200" cy="565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282" name="Google Shape;282;p33"/>
            <p:cNvSpPr txBox="1"/>
            <p:nvPr/>
          </p:nvSpPr>
          <p:spPr>
            <a:xfrm>
              <a:off x="3771900" y="3330575"/>
              <a:ext cx="1600200" cy="565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283" name="Google Shape;283;p33"/>
            <p:cNvSpPr txBox="1"/>
            <p:nvPr/>
          </p:nvSpPr>
          <p:spPr>
            <a:xfrm>
              <a:off x="3771900" y="2763837"/>
              <a:ext cx="1600200" cy="566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284" name="Google Shape;284;p33"/>
            <p:cNvSpPr txBox="1"/>
            <p:nvPr/>
          </p:nvSpPr>
          <p:spPr>
            <a:xfrm>
              <a:off x="3771900" y="2198687"/>
              <a:ext cx="1600200" cy="565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285" name="Google Shape;285;p33"/>
            <p:cNvSpPr txBox="1"/>
            <p:nvPr/>
          </p:nvSpPr>
          <p:spPr>
            <a:xfrm>
              <a:off x="3771900" y="1371600"/>
              <a:ext cx="1600200" cy="827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Arial"/>
                <a:buNone/>
              </a:pPr>
              <a:r>
                <a:rPr lang="en" sz="1800" b="1" i="0" u="none" dirty="0">
                  <a:solidFill>
                    <a:schemeClr val="dk1"/>
                  </a:solidFill>
                  <a:latin typeface="Garamond" panose="02020404030301010803" pitchFamily="18" charset="0"/>
                  <a:sym typeface="Arial"/>
                </a:rPr>
                <a:t>Change in mass</a:t>
              </a:r>
              <a:endParaRPr sz="1800" dirty="0">
                <a:latin typeface="Garamond" panose="02020404030301010803" pitchFamily="18" charset="0"/>
              </a:endParaRPr>
            </a:p>
          </p:txBody>
        </p:sp>
        <p:sp>
          <p:nvSpPr>
            <p:cNvPr id="286" name="Google Shape;286;p33"/>
            <p:cNvSpPr txBox="1"/>
            <p:nvPr/>
          </p:nvSpPr>
          <p:spPr>
            <a:xfrm>
              <a:off x="6972300" y="5027612"/>
              <a:ext cx="2133600" cy="700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287" name="Google Shape;287;p33"/>
            <p:cNvSpPr txBox="1"/>
            <p:nvPr/>
          </p:nvSpPr>
          <p:spPr>
            <a:xfrm>
              <a:off x="5372100" y="5027612"/>
              <a:ext cx="1600200" cy="700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288" name="Google Shape;288;p33"/>
            <p:cNvSpPr txBox="1"/>
            <p:nvPr/>
          </p:nvSpPr>
          <p:spPr>
            <a:xfrm>
              <a:off x="2552700" y="5027612"/>
              <a:ext cx="1219200" cy="700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289" name="Google Shape;289;p33"/>
            <p:cNvSpPr txBox="1"/>
            <p:nvPr/>
          </p:nvSpPr>
          <p:spPr>
            <a:xfrm>
              <a:off x="1333500" y="5027612"/>
              <a:ext cx="1219200" cy="700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290" name="Google Shape;290;p33"/>
            <p:cNvSpPr txBox="1"/>
            <p:nvPr/>
          </p:nvSpPr>
          <p:spPr>
            <a:xfrm>
              <a:off x="6972300" y="4460875"/>
              <a:ext cx="2133600" cy="566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291" name="Google Shape;291;p33"/>
            <p:cNvSpPr txBox="1"/>
            <p:nvPr/>
          </p:nvSpPr>
          <p:spPr>
            <a:xfrm>
              <a:off x="5372100" y="4460875"/>
              <a:ext cx="1600200" cy="566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292" name="Google Shape;292;p33"/>
            <p:cNvSpPr txBox="1"/>
            <p:nvPr/>
          </p:nvSpPr>
          <p:spPr>
            <a:xfrm>
              <a:off x="2552700" y="4460875"/>
              <a:ext cx="1219200" cy="566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293" name="Google Shape;293;p33"/>
            <p:cNvSpPr txBox="1"/>
            <p:nvPr/>
          </p:nvSpPr>
          <p:spPr>
            <a:xfrm>
              <a:off x="1333500" y="4460875"/>
              <a:ext cx="1219200" cy="566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294" name="Google Shape;294;p33"/>
            <p:cNvSpPr txBox="1"/>
            <p:nvPr/>
          </p:nvSpPr>
          <p:spPr>
            <a:xfrm>
              <a:off x="6972300" y="3895725"/>
              <a:ext cx="2133600" cy="565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295" name="Google Shape;295;p33"/>
            <p:cNvSpPr txBox="1"/>
            <p:nvPr/>
          </p:nvSpPr>
          <p:spPr>
            <a:xfrm>
              <a:off x="5372100" y="3895725"/>
              <a:ext cx="1600200" cy="565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296" name="Google Shape;296;p33"/>
            <p:cNvSpPr txBox="1"/>
            <p:nvPr/>
          </p:nvSpPr>
          <p:spPr>
            <a:xfrm>
              <a:off x="2552700" y="3895725"/>
              <a:ext cx="1219200" cy="565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297" name="Google Shape;297;p33"/>
            <p:cNvSpPr txBox="1"/>
            <p:nvPr/>
          </p:nvSpPr>
          <p:spPr>
            <a:xfrm>
              <a:off x="1333500" y="3895725"/>
              <a:ext cx="1219200" cy="565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298" name="Google Shape;298;p33"/>
            <p:cNvSpPr txBox="1"/>
            <p:nvPr/>
          </p:nvSpPr>
          <p:spPr>
            <a:xfrm>
              <a:off x="6972300" y="3330575"/>
              <a:ext cx="2133600" cy="565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299" name="Google Shape;299;p33"/>
            <p:cNvSpPr txBox="1"/>
            <p:nvPr/>
          </p:nvSpPr>
          <p:spPr>
            <a:xfrm>
              <a:off x="5372100" y="3330575"/>
              <a:ext cx="1600200" cy="565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300" name="Google Shape;300;p33"/>
            <p:cNvSpPr txBox="1"/>
            <p:nvPr/>
          </p:nvSpPr>
          <p:spPr>
            <a:xfrm>
              <a:off x="2552700" y="3330575"/>
              <a:ext cx="1219200" cy="565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301" name="Google Shape;301;p33"/>
            <p:cNvSpPr txBox="1"/>
            <p:nvPr/>
          </p:nvSpPr>
          <p:spPr>
            <a:xfrm>
              <a:off x="1333500" y="3330575"/>
              <a:ext cx="1219200" cy="565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302" name="Google Shape;302;p33"/>
            <p:cNvSpPr txBox="1"/>
            <p:nvPr/>
          </p:nvSpPr>
          <p:spPr>
            <a:xfrm>
              <a:off x="6972300" y="2763837"/>
              <a:ext cx="2133600" cy="566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303" name="Google Shape;303;p33"/>
            <p:cNvSpPr txBox="1"/>
            <p:nvPr/>
          </p:nvSpPr>
          <p:spPr>
            <a:xfrm>
              <a:off x="5372100" y="2763837"/>
              <a:ext cx="1600200" cy="566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304" name="Google Shape;304;p33"/>
            <p:cNvSpPr txBox="1"/>
            <p:nvPr/>
          </p:nvSpPr>
          <p:spPr>
            <a:xfrm>
              <a:off x="2552700" y="2763837"/>
              <a:ext cx="1219200" cy="566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305" name="Google Shape;305;p33"/>
            <p:cNvSpPr txBox="1"/>
            <p:nvPr/>
          </p:nvSpPr>
          <p:spPr>
            <a:xfrm>
              <a:off x="1333500" y="2763837"/>
              <a:ext cx="1219200" cy="566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306" name="Google Shape;306;p33"/>
            <p:cNvSpPr txBox="1"/>
            <p:nvPr/>
          </p:nvSpPr>
          <p:spPr>
            <a:xfrm>
              <a:off x="6972300" y="2198687"/>
              <a:ext cx="2133600" cy="565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307" name="Google Shape;307;p33"/>
            <p:cNvSpPr txBox="1"/>
            <p:nvPr/>
          </p:nvSpPr>
          <p:spPr>
            <a:xfrm>
              <a:off x="5372100" y="2198687"/>
              <a:ext cx="1600200" cy="565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308" name="Google Shape;308;p33"/>
            <p:cNvSpPr txBox="1"/>
            <p:nvPr/>
          </p:nvSpPr>
          <p:spPr>
            <a:xfrm>
              <a:off x="2552700" y="2198687"/>
              <a:ext cx="1219200" cy="565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309" name="Google Shape;309;p33"/>
            <p:cNvSpPr txBox="1"/>
            <p:nvPr/>
          </p:nvSpPr>
          <p:spPr>
            <a:xfrm>
              <a:off x="1333500" y="2198687"/>
              <a:ext cx="1219200" cy="565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Garamond" panose="02020404030301010803" pitchFamily="18" charset="0"/>
                <a:sym typeface="Arial"/>
              </a:endParaRPr>
            </a:p>
          </p:txBody>
        </p:sp>
        <p:sp>
          <p:nvSpPr>
            <p:cNvPr id="310" name="Google Shape;310;p33"/>
            <p:cNvSpPr txBox="1"/>
            <p:nvPr/>
          </p:nvSpPr>
          <p:spPr>
            <a:xfrm>
              <a:off x="6972300" y="1371600"/>
              <a:ext cx="2133600" cy="827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Arial"/>
                <a:buNone/>
              </a:pPr>
              <a:r>
                <a:rPr lang="en" sz="1800" b="1" i="0" u="none" dirty="0">
                  <a:solidFill>
                    <a:schemeClr val="dk1"/>
                  </a:solidFill>
                  <a:latin typeface="Garamond" panose="02020404030301010803" pitchFamily="18" charset="0"/>
                  <a:sym typeface="Arial"/>
                </a:rPr>
                <a:t>Turgidity</a:t>
              </a:r>
              <a:endParaRPr sz="1800" dirty="0">
                <a:latin typeface="Garamond" panose="02020404030301010803" pitchFamily="18" charset="0"/>
              </a:endParaRPr>
            </a:p>
            <a:p>
              <a:pPr marL="0" marR="0" lvl="0" indent="0" algn="ctr" rtl="0">
                <a:lnSpc>
                  <a:spcPct val="100000"/>
                </a:lnSpc>
                <a:spcBef>
                  <a:spcPts val="440"/>
                </a:spcBef>
                <a:spcAft>
                  <a:spcPts val="0"/>
                </a:spcAft>
                <a:buClr>
                  <a:schemeClr val="dk1"/>
                </a:buClr>
                <a:buFont typeface="Arial"/>
                <a:buNone/>
              </a:pPr>
              <a:r>
                <a:rPr lang="en" sz="1800" b="1" i="0" u="none" dirty="0">
                  <a:solidFill>
                    <a:schemeClr val="dk1"/>
                  </a:solidFill>
                  <a:latin typeface="Garamond" panose="02020404030301010803" pitchFamily="18" charset="0"/>
                  <a:sym typeface="Arial"/>
                </a:rPr>
                <a:t>(crisp/flaccid)</a:t>
              </a:r>
              <a:endParaRPr sz="1800" dirty="0">
                <a:latin typeface="Garamond" panose="02020404030301010803" pitchFamily="18" charset="0"/>
              </a:endParaRPr>
            </a:p>
          </p:txBody>
        </p:sp>
        <p:sp>
          <p:nvSpPr>
            <p:cNvPr id="311" name="Google Shape;311;p33"/>
            <p:cNvSpPr txBox="1"/>
            <p:nvPr/>
          </p:nvSpPr>
          <p:spPr>
            <a:xfrm>
              <a:off x="5372100" y="1371600"/>
              <a:ext cx="1600200" cy="827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Arial"/>
                <a:buNone/>
              </a:pPr>
              <a:r>
                <a:rPr lang="en" sz="1800" b="1" i="0" u="none" dirty="0">
                  <a:solidFill>
                    <a:schemeClr val="dk1"/>
                  </a:solidFill>
                  <a:latin typeface="Garamond" panose="02020404030301010803" pitchFamily="18" charset="0"/>
                  <a:sym typeface="Arial"/>
                </a:rPr>
                <a:t>Change in Length</a:t>
              </a:r>
              <a:endParaRPr sz="1800" dirty="0">
                <a:latin typeface="Garamond" panose="02020404030301010803" pitchFamily="18" charset="0"/>
              </a:endParaRPr>
            </a:p>
          </p:txBody>
        </p:sp>
        <p:sp>
          <p:nvSpPr>
            <p:cNvPr id="312" name="Google Shape;312;p33"/>
            <p:cNvSpPr txBox="1"/>
            <p:nvPr/>
          </p:nvSpPr>
          <p:spPr>
            <a:xfrm>
              <a:off x="2552700" y="1371600"/>
              <a:ext cx="1219200" cy="827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Arial"/>
                <a:buNone/>
              </a:pPr>
              <a:r>
                <a:rPr lang="en" sz="1800" b="1" i="0" u="none" dirty="0">
                  <a:solidFill>
                    <a:schemeClr val="dk1"/>
                  </a:solidFill>
                  <a:latin typeface="Garamond" panose="02020404030301010803" pitchFamily="18" charset="0"/>
                  <a:sym typeface="Arial"/>
                </a:rPr>
                <a:t>Final mass</a:t>
              </a:r>
              <a:endParaRPr sz="1800" dirty="0">
                <a:latin typeface="Garamond" panose="02020404030301010803" pitchFamily="18" charset="0"/>
              </a:endParaRPr>
            </a:p>
          </p:txBody>
        </p:sp>
        <p:sp>
          <p:nvSpPr>
            <p:cNvPr id="313" name="Google Shape;313;p33"/>
            <p:cNvSpPr txBox="1"/>
            <p:nvPr/>
          </p:nvSpPr>
          <p:spPr>
            <a:xfrm>
              <a:off x="1333500" y="1371600"/>
              <a:ext cx="1219200" cy="827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Arial"/>
                <a:buNone/>
              </a:pPr>
              <a:r>
                <a:rPr lang="en" sz="1800" b="1" i="0" u="none" dirty="0">
                  <a:solidFill>
                    <a:schemeClr val="dk1"/>
                  </a:solidFill>
                  <a:latin typeface="Garamond" panose="02020404030301010803" pitchFamily="18" charset="0"/>
                  <a:sym typeface="Arial"/>
                </a:rPr>
                <a:t>Initial mass</a:t>
              </a:r>
              <a:endParaRPr sz="1800" dirty="0">
                <a:latin typeface="Garamond" panose="02020404030301010803" pitchFamily="18" charset="0"/>
              </a:endParaRPr>
            </a:p>
          </p:txBody>
        </p:sp>
        <p:sp>
          <p:nvSpPr>
            <p:cNvPr id="314" name="Google Shape;314;p33"/>
            <p:cNvSpPr txBox="1"/>
            <p:nvPr/>
          </p:nvSpPr>
          <p:spPr>
            <a:xfrm>
              <a:off x="38100" y="1371600"/>
              <a:ext cx="1295400" cy="827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 sz="1800" b="1" i="0" u="none" dirty="0">
                  <a:solidFill>
                    <a:schemeClr val="dk1"/>
                  </a:solidFill>
                  <a:latin typeface="Garamond" panose="02020404030301010803" pitchFamily="18" charset="0"/>
                  <a:sym typeface="Arial"/>
                </a:rPr>
                <a:t>Sample</a:t>
              </a:r>
              <a:endParaRPr sz="1800" dirty="0">
                <a:latin typeface="Garamond" panose="02020404030301010803" pitchFamily="18" charset="0"/>
              </a:endParaRPr>
            </a:p>
          </p:txBody>
        </p:sp>
        <p:cxnSp>
          <p:nvCxnSpPr>
            <p:cNvPr id="315" name="Google Shape;315;p33"/>
            <p:cNvCxnSpPr/>
            <p:nvPr/>
          </p:nvCxnSpPr>
          <p:spPr>
            <a:xfrm>
              <a:off x="38100" y="2198687"/>
              <a:ext cx="3733800" cy="0"/>
            </a:xfrm>
            <a:prstGeom prst="straightConnector1">
              <a:avLst/>
            </a:prstGeom>
            <a:noFill/>
            <a:ln w="12700" cap="flat" cmpd="sng">
              <a:solidFill>
                <a:schemeClr val="dk1"/>
              </a:solidFill>
              <a:prstDash val="solid"/>
              <a:miter lim="800000"/>
              <a:headEnd type="none" w="sm" len="sm"/>
              <a:tailEnd type="none" w="sm" len="sm"/>
            </a:ln>
          </p:spPr>
        </p:cxnSp>
        <p:cxnSp>
          <p:nvCxnSpPr>
            <p:cNvPr id="316" name="Google Shape;316;p33"/>
            <p:cNvCxnSpPr/>
            <p:nvPr/>
          </p:nvCxnSpPr>
          <p:spPr>
            <a:xfrm>
              <a:off x="38100" y="2763837"/>
              <a:ext cx="3733800" cy="0"/>
            </a:xfrm>
            <a:prstGeom prst="straightConnector1">
              <a:avLst/>
            </a:prstGeom>
            <a:noFill/>
            <a:ln w="12700" cap="flat" cmpd="sng">
              <a:solidFill>
                <a:schemeClr val="dk1"/>
              </a:solidFill>
              <a:prstDash val="solid"/>
              <a:miter lim="800000"/>
              <a:headEnd type="none" w="sm" len="sm"/>
              <a:tailEnd type="none" w="sm" len="sm"/>
            </a:ln>
          </p:spPr>
        </p:cxnSp>
        <p:cxnSp>
          <p:nvCxnSpPr>
            <p:cNvPr id="317" name="Google Shape;317;p33"/>
            <p:cNvCxnSpPr/>
            <p:nvPr/>
          </p:nvCxnSpPr>
          <p:spPr>
            <a:xfrm>
              <a:off x="38100" y="3330575"/>
              <a:ext cx="3733800" cy="0"/>
            </a:xfrm>
            <a:prstGeom prst="straightConnector1">
              <a:avLst/>
            </a:prstGeom>
            <a:noFill/>
            <a:ln w="12700" cap="flat" cmpd="sng">
              <a:solidFill>
                <a:schemeClr val="dk1"/>
              </a:solidFill>
              <a:prstDash val="solid"/>
              <a:miter lim="800000"/>
              <a:headEnd type="none" w="sm" len="sm"/>
              <a:tailEnd type="none" w="sm" len="sm"/>
            </a:ln>
          </p:spPr>
        </p:cxnSp>
        <p:cxnSp>
          <p:nvCxnSpPr>
            <p:cNvPr id="318" name="Google Shape;318;p33"/>
            <p:cNvCxnSpPr/>
            <p:nvPr/>
          </p:nvCxnSpPr>
          <p:spPr>
            <a:xfrm>
              <a:off x="38100" y="3895725"/>
              <a:ext cx="3733800" cy="0"/>
            </a:xfrm>
            <a:prstGeom prst="straightConnector1">
              <a:avLst/>
            </a:prstGeom>
            <a:noFill/>
            <a:ln w="12700" cap="flat" cmpd="sng">
              <a:solidFill>
                <a:schemeClr val="dk1"/>
              </a:solidFill>
              <a:prstDash val="solid"/>
              <a:miter lim="800000"/>
              <a:headEnd type="none" w="sm" len="sm"/>
              <a:tailEnd type="none" w="sm" len="sm"/>
            </a:ln>
          </p:spPr>
        </p:cxnSp>
        <p:cxnSp>
          <p:nvCxnSpPr>
            <p:cNvPr id="319" name="Google Shape;319;p33"/>
            <p:cNvCxnSpPr/>
            <p:nvPr/>
          </p:nvCxnSpPr>
          <p:spPr>
            <a:xfrm>
              <a:off x="38100" y="4460875"/>
              <a:ext cx="3733800" cy="0"/>
            </a:xfrm>
            <a:prstGeom prst="straightConnector1">
              <a:avLst/>
            </a:prstGeom>
            <a:noFill/>
            <a:ln w="12700" cap="flat" cmpd="sng">
              <a:solidFill>
                <a:schemeClr val="dk1"/>
              </a:solidFill>
              <a:prstDash val="solid"/>
              <a:miter lim="800000"/>
              <a:headEnd type="none" w="sm" len="sm"/>
              <a:tailEnd type="none" w="sm" len="sm"/>
            </a:ln>
          </p:spPr>
        </p:cxnSp>
        <p:cxnSp>
          <p:nvCxnSpPr>
            <p:cNvPr id="320" name="Google Shape;320;p33"/>
            <p:cNvCxnSpPr/>
            <p:nvPr/>
          </p:nvCxnSpPr>
          <p:spPr>
            <a:xfrm>
              <a:off x="38100" y="5027612"/>
              <a:ext cx="3733800" cy="0"/>
            </a:xfrm>
            <a:prstGeom prst="straightConnector1">
              <a:avLst/>
            </a:prstGeom>
            <a:noFill/>
            <a:ln w="12700" cap="flat" cmpd="sng">
              <a:solidFill>
                <a:schemeClr val="dk1"/>
              </a:solidFill>
              <a:prstDash val="solid"/>
              <a:miter lim="800000"/>
              <a:headEnd type="none" w="sm" len="sm"/>
              <a:tailEnd type="none" w="sm" len="sm"/>
            </a:ln>
          </p:spPr>
        </p:cxnSp>
        <p:cxnSp>
          <p:nvCxnSpPr>
            <p:cNvPr id="321" name="Google Shape;321;p33"/>
            <p:cNvCxnSpPr/>
            <p:nvPr/>
          </p:nvCxnSpPr>
          <p:spPr>
            <a:xfrm>
              <a:off x="38100" y="1371600"/>
              <a:ext cx="0" cy="4356000"/>
            </a:xfrm>
            <a:prstGeom prst="straightConnector1">
              <a:avLst/>
            </a:prstGeom>
            <a:noFill/>
            <a:ln w="28575" cap="sq" cmpd="sng">
              <a:solidFill>
                <a:schemeClr val="dk1"/>
              </a:solidFill>
              <a:prstDash val="solid"/>
              <a:miter lim="800000"/>
              <a:headEnd type="none" w="sm" len="sm"/>
              <a:tailEnd type="none" w="sm" len="sm"/>
            </a:ln>
          </p:spPr>
        </p:cxnSp>
        <p:cxnSp>
          <p:nvCxnSpPr>
            <p:cNvPr id="322" name="Google Shape;322;p33"/>
            <p:cNvCxnSpPr/>
            <p:nvPr/>
          </p:nvCxnSpPr>
          <p:spPr>
            <a:xfrm>
              <a:off x="1333500" y="1371600"/>
              <a:ext cx="0" cy="4356000"/>
            </a:xfrm>
            <a:prstGeom prst="straightConnector1">
              <a:avLst/>
            </a:prstGeom>
            <a:noFill/>
            <a:ln w="12700" cap="flat" cmpd="sng">
              <a:solidFill>
                <a:schemeClr val="dk1"/>
              </a:solidFill>
              <a:prstDash val="solid"/>
              <a:miter lim="800000"/>
              <a:headEnd type="none" w="sm" len="sm"/>
              <a:tailEnd type="none" w="sm" len="sm"/>
            </a:ln>
          </p:spPr>
        </p:cxnSp>
        <p:cxnSp>
          <p:nvCxnSpPr>
            <p:cNvPr id="323" name="Google Shape;323;p33"/>
            <p:cNvCxnSpPr/>
            <p:nvPr/>
          </p:nvCxnSpPr>
          <p:spPr>
            <a:xfrm>
              <a:off x="2552700" y="1371600"/>
              <a:ext cx="0" cy="4356000"/>
            </a:xfrm>
            <a:prstGeom prst="straightConnector1">
              <a:avLst/>
            </a:prstGeom>
            <a:noFill/>
            <a:ln w="12700" cap="flat" cmpd="sng">
              <a:solidFill>
                <a:schemeClr val="dk1"/>
              </a:solidFill>
              <a:prstDash val="solid"/>
              <a:miter lim="800000"/>
              <a:headEnd type="none" w="sm" len="sm"/>
              <a:tailEnd type="none" w="sm" len="sm"/>
            </a:ln>
          </p:spPr>
        </p:cxnSp>
        <p:cxnSp>
          <p:nvCxnSpPr>
            <p:cNvPr id="324" name="Google Shape;324;p33"/>
            <p:cNvCxnSpPr/>
            <p:nvPr/>
          </p:nvCxnSpPr>
          <p:spPr>
            <a:xfrm>
              <a:off x="3771900" y="1371600"/>
              <a:ext cx="0" cy="4356000"/>
            </a:xfrm>
            <a:prstGeom prst="straightConnector1">
              <a:avLst/>
            </a:prstGeom>
            <a:noFill/>
            <a:ln w="12700" cap="rnd" cmpd="sng">
              <a:solidFill>
                <a:schemeClr val="dk1"/>
              </a:solidFill>
              <a:prstDash val="solid"/>
              <a:miter lim="800000"/>
              <a:headEnd type="none" w="sm" len="sm"/>
              <a:tailEnd type="none" w="sm" len="sm"/>
            </a:ln>
          </p:spPr>
        </p:cxnSp>
        <p:cxnSp>
          <p:nvCxnSpPr>
            <p:cNvPr id="325" name="Google Shape;325;p33"/>
            <p:cNvCxnSpPr/>
            <p:nvPr/>
          </p:nvCxnSpPr>
          <p:spPr>
            <a:xfrm>
              <a:off x="6972300" y="1371600"/>
              <a:ext cx="0" cy="4356000"/>
            </a:xfrm>
            <a:prstGeom prst="straightConnector1">
              <a:avLst/>
            </a:prstGeom>
            <a:noFill/>
            <a:ln w="12700" cap="flat" cmpd="sng">
              <a:solidFill>
                <a:schemeClr val="dk1"/>
              </a:solidFill>
              <a:prstDash val="solid"/>
              <a:miter lim="800000"/>
              <a:headEnd type="none" w="sm" len="sm"/>
              <a:tailEnd type="none" w="sm" len="sm"/>
            </a:ln>
          </p:spPr>
        </p:cxnSp>
        <p:cxnSp>
          <p:nvCxnSpPr>
            <p:cNvPr id="326" name="Google Shape;326;p33"/>
            <p:cNvCxnSpPr/>
            <p:nvPr/>
          </p:nvCxnSpPr>
          <p:spPr>
            <a:xfrm>
              <a:off x="9105900" y="1371600"/>
              <a:ext cx="0" cy="4356000"/>
            </a:xfrm>
            <a:prstGeom prst="straightConnector1">
              <a:avLst/>
            </a:prstGeom>
            <a:noFill/>
            <a:ln w="28575" cap="sq" cmpd="sng">
              <a:solidFill>
                <a:schemeClr val="dk1"/>
              </a:solidFill>
              <a:prstDash val="solid"/>
              <a:miter lim="800000"/>
              <a:headEnd type="none" w="sm" len="sm"/>
              <a:tailEnd type="none" w="sm" len="sm"/>
            </a:ln>
          </p:spPr>
        </p:cxnSp>
        <p:cxnSp>
          <p:nvCxnSpPr>
            <p:cNvPr id="327" name="Google Shape;327;p33"/>
            <p:cNvCxnSpPr/>
            <p:nvPr/>
          </p:nvCxnSpPr>
          <p:spPr>
            <a:xfrm>
              <a:off x="5372100" y="1371600"/>
              <a:ext cx="0" cy="4356000"/>
            </a:xfrm>
            <a:prstGeom prst="straightConnector1">
              <a:avLst/>
            </a:prstGeom>
            <a:noFill/>
            <a:ln w="12700" cap="flat" cmpd="sng">
              <a:solidFill>
                <a:schemeClr val="dk1"/>
              </a:solidFill>
              <a:prstDash val="solid"/>
              <a:miter lim="800000"/>
              <a:headEnd type="none" w="sm" len="sm"/>
              <a:tailEnd type="none" w="sm" len="sm"/>
            </a:ln>
          </p:spPr>
        </p:cxnSp>
        <p:cxnSp>
          <p:nvCxnSpPr>
            <p:cNvPr id="328" name="Google Shape;328;p33"/>
            <p:cNvCxnSpPr/>
            <p:nvPr/>
          </p:nvCxnSpPr>
          <p:spPr>
            <a:xfrm>
              <a:off x="3771900" y="1371600"/>
              <a:ext cx="1600200" cy="0"/>
            </a:xfrm>
            <a:prstGeom prst="straightConnector1">
              <a:avLst/>
            </a:prstGeom>
            <a:noFill/>
            <a:ln w="28575" cap="rnd" cmpd="sng">
              <a:solidFill>
                <a:schemeClr val="dk1"/>
              </a:solidFill>
              <a:prstDash val="solid"/>
              <a:miter lim="800000"/>
              <a:headEnd type="none" w="sm" len="sm"/>
              <a:tailEnd type="none" w="sm" len="sm"/>
            </a:ln>
          </p:spPr>
        </p:cxnSp>
        <p:cxnSp>
          <p:nvCxnSpPr>
            <p:cNvPr id="329" name="Google Shape;329;p33"/>
            <p:cNvCxnSpPr/>
            <p:nvPr/>
          </p:nvCxnSpPr>
          <p:spPr>
            <a:xfrm>
              <a:off x="38100" y="1371600"/>
              <a:ext cx="3733800" cy="0"/>
            </a:xfrm>
            <a:prstGeom prst="straightConnector1">
              <a:avLst/>
            </a:prstGeom>
            <a:noFill/>
            <a:ln w="28575" cap="sq" cmpd="sng">
              <a:solidFill>
                <a:schemeClr val="dk1"/>
              </a:solidFill>
              <a:prstDash val="solid"/>
              <a:miter lim="800000"/>
              <a:headEnd type="none" w="sm" len="sm"/>
              <a:tailEnd type="none" w="sm" len="sm"/>
            </a:ln>
          </p:spPr>
        </p:cxnSp>
        <p:cxnSp>
          <p:nvCxnSpPr>
            <p:cNvPr id="330" name="Google Shape;330;p33"/>
            <p:cNvCxnSpPr/>
            <p:nvPr/>
          </p:nvCxnSpPr>
          <p:spPr>
            <a:xfrm>
              <a:off x="3771900" y="2198687"/>
              <a:ext cx="1600200" cy="0"/>
            </a:xfrm>
            <a:prstGeom prst="straightConnector1">
              <a:avLst/>
            </a:prstGeom>
            <a:noFill/>
            <a:ln w="12700" cap="rnd" cmpd="sng">
              <a:solidFill>
                <a:schemeClr val="dk1"/>
              </a:solidFill>
              <a:prstDash val="solid"/>
              <a:miter lim="800000"/>
              <a:headEnd type="none" w="sm" len="sm"/>
              <a:tailEnd type="none" w="sm" len="sm"/>
            </a:ln>
          </p:spPr>
        </p:cxnSp>
        <p:cxnSp>
          <p:nvCxnSpPr>
            <p:cNvPr id="331" name="Google Shape;331;p33"/>
            <p:cNvCxnSpPr/>
            <p:nvPr/>
          </p:nvCxnSpPr>
          <p:spPr>
            <a:xfrm>
              <a:off x="3771900" y="2763837"/>
              <a:ext cx="1600200" cy="0"/>
            </a:xfrm>
            <a:prstGeom prst="straightConnector1">
              <a:avLst/>
            </a:prstGeom>
            <a:noFill/>
            <a:ln w="12700" cap="rnd" cmpd="sng">
              <a:solidFill>
                <a:schemeClr val="dk1"/>
              </a:solidFill>
              <a:prstDash val="solid"/>
              <a:miter lim="800000"/>
              <a:headEnd type="none" w="sm" len="sm"/>
              <a:tailEnd type="none" w="sm" len="sm"/>
            </a:ln>
          </p:spPr>
        </p:cxnSp>
        <p:cxnSp>
          <p:nvCxnSpPr>
            <p:cNvPr id="332" name="Google Shape;332;p33"/>
            <p:cNvCxnSpPr/>
            <p:nvPr/>
          </p:nvCxnSpPr>
          <p:spPr>
            <a:xfrm>
              <a:off x="3771900" y="3330575"/>
              <a:ext cx="1600200" cy="0"/>
            </a:xfrm>
            <a:prstGeom prst="straightConnector1">
              <a:avLst/>
            </a:prstGeom>
            <a:noFill/>
            <a:ln w="12700" cap="rnd" cmpd="sng">
              <a:solidFill>
                <a:schemeClr val="dk1"/>
              </a:solidFill>
              <a:prstDash val="solid"/>
              <a:miter lim="800000"/>
              <a:headEnd type="none" w="sm" len="sm"/>
              <a:tailEnd type="none" w="sm" len="sm"/>
            </a:ln>
          </p:spPr>
        </p:cxnSp>
        <p:cxnSp>
          <p:nvCxnSpPr>
            <p:cNvPr id="333" name="Google Shape;333;p33"/>
            <p:cNvCxnSpPr/>
            <p:nvPr/>
          </p:nvCxnSpPr>
          <p:spPr>
            <a:xfrm>
              <a:off x="3771900" y="3895725"/>
              <a:ext cx="1600200" cy="0"/>
            </a:xfrm>
            <a:prstGeom prst="straightConnector1">
              <a:avLst/>
            </a:prstGeom>
            <a:noFill/>
            <a:ln w="12700" cap="rnd" cmpd="sng">
              <a:solidFill>
                <a:schemeClr val="dk1"/>
              </a:solidFill>
              <a:prstDash val="solid"/>
              <a:miter lim="800000"/>
              <a:headEnd type="none" w="sm" len="sm"/>
              <a:tailEnd type="none" w="sm" len="sm"/>
            </a:ln>
          </p:spPr>
        </p:cxnSp>
        <p:cxnSp>
          <p:nvCxnSpPr>
            <p:cNvPr id="334" name="Google Shape;334;p33"/>
            <p:cNvCxnSpPr/>
            <p:nvPr/>
          </p:nvCxnSpPr>
          <p:spPr>
            <a:xfrm>
              <a:off x="3771900" y="4460875"/>
              <a:ext cx="1600200" cy="0"/>
            </a:xfrm>
            <a:prstGeom prst="straightConnector1">
              <a:avLst/>
            </a:prstGeom>
            <a:noFill/>
            <a:ln w="12700" cap="rnd" cmpd="sng">
              <a:solidFill>
                <a:schemeClr val="dk1"/>
              </a:solidFill>
              <a:prstDash val="solid"/>
              <a:miter lim="800000"/>
              <a:headEnd type="none" w="sm" len="sm"/>
              <a:tailEnd type="none" w="sm" len="sm"/>
            </a:ln>
          </p:spPr>
        </p:cxnSp>
        <p:cxnSp>
          <p:nvCxnSpPr>
            <p:cNvPr id="335" name="Google Shape;335;p33"/>
            <p:cNvCxnSpPr/>
            <p:nvPr/>
          </p:nvCxnSpPr>
          <p:spPr>
            <a:xfrm>
              <a:off x="3771900" y="5027612"/>
              <a:ext cx="1600200" cy="0"/>
            </a:xfrm>
            <a:prstGeom prst="straightConnector1">
              <a:avLst/>
            </a:prstGeom>
            <a:noFill/>
            <a:ln w="12700" cap="rnd" cmpd="sng">
              <a:solidFill>
                <a:schemeClr val="dk1"/>
              </a:solidFill>
              <a:prstDash val="solid"/>
              <a:miter lim="800000"/>
              <a:headEnd type="none" w="sm" len="sm"/>
              <a:tailEnd type="none" w="sm" len="sm"/>
            </a:ln>
          </p:spPr>
        </p:cxnSp>
        <p:cxnSp>
          <p:nvCxnSpPr>
            <p:cNvPr id="336" name="Google Shape;336;p33"/>
            <p:cNvCxnSpPr/>
            <p:nvPr/>
          </p:nvCxnSpPr>
          <p:spPr>
            <a:xfrm>
              <a:off x="3771900" y="5727700"/>
              <a:ext cx="1600200" cy="0"/>
            </a:xfrm>
            <a:prstGeom prst="straightConnector1">
              <a:avLst/>
            </a:prstGeom>
            <a:noFill/>
            <a:ln w="28575" cap="rnd" cmpd="sng">
              <a:solidFill>
                <a:schemeClr val="dk1"/>
              </a:solidFill>
              <a:prstDash val="solid"/>
              <a:miter lim="800000"/>
              <a:headEnd type="none" w="sm" len="sm"/>
              <a:tailEnd type="none" w="sm" len="sm"/>
            </a:ln>
          </p:spPr>
        </p:cxnSp>
        <p:cxnSp>
          <p:nvCxnSpPr>
            <p:cNvPr id="337" name="Google Shape;337;p33"/>
            <p:cNvCxnSpPr/>
            <p:nvPr/>
          </p:nvCxnSpPr>
          <p:spPr>
            <a:xfrm>
              <a:off x="38100" y="5727700"/>
              <a:ext cx="3733800" cy="0"/>
            </a:xfrm>
            <a:prstGeom prst="straightConnector1">
              <a:avLst/>
            </a:prstGeom>
            <a:noFill/>
            <a:ln w="28575" cap="sq" cmpd="sng">
              <a:solidFill>
                <a:schemeClr val="dk1"/>
              </a:solidFill>
              <a:prstDash val="solid"/>
              <a:miter lim="800000"/>
              <a:headEnd type="none" w="sm" len="sm"/>
              <a:tailEnd type="none" w="sm" len="sm"/>
            </a:ln>
          </p:spPr>
        </p:cxnSp>
        <p:cxnSp>
          <p:nvCxnSpPr>
            <p:cNvPr id="338" name="Google Shape;338;p33"/>
            <p:cNvCxnSpPr/>
            <p:nvPr/>
          </p:nvCxnSpPr>
          <p:spPr>
            <a:xfrm>
              <a:off x="5372100" y="1371600"/>
              <a:ext cx="1600200" cy="0"/>
            </a:xfrm>
            <a:prstGeom prst="straightConnector1">
              <a:avLst/>
            </a:prstGeom>
            <a:noFill/>
            <a:ln w="28575" cap="flat" cmpd="sng">
              <a:solidFill>
                <a:schemeClr val="dk1"/>
              </a:solidFill>
              <a:prstDash val="solid"/>
              <a:miter lim="800000"/>
              <a:headEnd type="none" w="sm" len="sm"/>
              <a:tailEnd type="none" w="sm" len="sm"/>
            </a:ln>
          </p:spPr>
        </p:cxnSp>
        <p:cxnSp>
          <p:nvCxnSpPr>
            <p:cNvPr id="339" name="Google Shape;339;p33"/>
            <p:cNvCxnSpPr/>
            <p:nvPr/>
          </p:nvCxnSpPr>
          <p:spPr>
            <a:xfrm>
              <a:off x="6972300" y="1371600"/>
              <a:ext cx="2133600" cy="0"/>
            </a:xfrm>
            <a:prstGeom prst="straightConnector1">
              <a:avLst/>
            </a:prstGeom>
            <a:noFill/>
            <a:ln w="28575" cap="sq" cmpd="sng">
              <a:solidFill>
                <a:schemeClr val="dk1"/>
              </a:solidFill>
              <a:prstDash val="solid"/>
              <a:miter lim="800000"/>
              <a:headEnd type="none" w="sm" len="sm"/>
              <a:tailEnd type="none" w="sm" len="sm"/>
            </a:ln>
          </p:spPr>
        </p:cxnSp>
        <p:cxnSp>
          <p:nvCxnSpPr>
            <p:cNvPr id="340" name="Google Shape;340;p33"/>
            <p:cNvCxnSpPr/>
            <p:nvPr/>
          </p:nvCxnSpPr>
          <p:spPr>
            <a:xfrm>
              <a:off x="5372100" y="2198687"/>
              <a:ext cx="3733800" cy="0"/>
            </a:xfrm>
            <a:prstGeom prst="straightConnector1">
              <a:avLst/>
            </a:prstGeom>
            <a:noFill/>
            <a:ln w="12700" cap="flat" cmpd="sng">
              <a:solidFill>
                <a:schemeClr val="dk1"/>
              </a:solidFill>
              <a:prstDash val="solid"/>
              <a:miter lim="800000"/>
              <a:headEnd type="none" w="sm" len="sm"/>
              <a:tailEnd type="none" w="sm" len="sm"/>
            </a:ln>
          </p:spPr>
        </p:cxnSp>
        <p:cxnSp>
          <p:nvCxnSpPr>
            <p:cNvPr id="341" name="Google Shape;341;p33"/>
            <p:cNvCxnSpPr/>
            <p:nvPr/>
          </p:nvCxnSpPr>
          <p:spPr>
            <a:xfrm>
              <a:off x="5372100" y="2763837"/>
              <a:ext cx="3733800" cy="0"/>
            </a:xfrm>
            <a:prstGeom prst="straightConnector1">
              <a:avLst/>
            </a:prstGeom>
            <a:noFill/>
            <a:ln w="12700" cap="flat" cmpd="sng">
              <a:solidFill>
                <a:schemeClr val="dk1"/>
              </a:solidFill>
              <a:prstDash val="solid"/>
              <a:miter lim="800000"/>
              <a:headEnd type="none" w="sm" len="sm"/>
              <a:tailEnd type="none" w="sm" len="sm"/>
            </a:ln>
          </p:spPr>
        </p:cxnSp>
        <p:cxnSp>
          <p:nvCxnSpPr>
            <p:cNvPr id="342" name="Google Shape;342;p33"/>
            <p:cNvCxnSpPr/>
            <p:nvPr/>
          </p:nvCxnSpPr>
          <p:spPr>
            <a:xfrm>
              <a:off x="5372100" y="3330575"/>
              <a:ext cx="3733800" cy="0"/>
            </a:xfrm>
            <a:prstGeom prst="straightConnector1">
              <a:avLst/>
            </a:prstGeom>
            <a:noFill/>
            <a:ln w="12700" cap="flat" cmpd="sng">
              <a:solidFill>
                <a:schemeClr val="dk1"/>
              </a:solidFill>
              <a:prstDash val="solid"/>
              <a:miter lim="800000"/>
              <a:headEnd type="none" w="sm" len="sm"/>
              <a:tailEnd type="none" w="sm" len="sm"/>
            </a:ln>
          </p:spPr>
        </p:cxnSp>
        <p:cxnSp>
          <p:nvCxnSpPr>
            <p:cNvPr id="343" name="Google Shape;343;p33"/>
            <p:cNvCxnSpPr/>
            <p:nvPr/>
          </p:nvCxnSpPr>
          <p:spPr>
            <a:xfrm>
              <a:off x="5372100" y="3895725"/>
              <a:ext cx="3733800" cy="0"/>
            </a:xfrm>
            <a:prstGeom prst="straightConnector1">
              <a:avLst/>
            </a:prstGeom>
            <a:noFill/>
            <a:ln w="12700" cap="flat" cmpd="sng">
              <a:solidFill>
                <a:schemeClr val="dk1"/>
              </a:solidFill>
              <a:prstDash val="solid"/>
              <a:miter lim="800000"/>
              <a:headEnd type="none" w="sm" len="sm"/>
              <a:tailEnd type="none" w="sm" len="sm"/>
            </a:ln>
          </p:spPr>
        </p:cxnSp>
        <p:cxnSp>
          <p:nvCxnSpPr>
            <p:cNvPr id="344" name="Google Shape;344;p33"/>
            <p:cNvCxnSpPr/>
            <p:nvPr/>
          </p:nvCxnSpPr>
          <p:spPr>
            <a:xfrm>
              <a:off x="5372100" y="4460875"/>
              <a:ext cx="3733800" cy="0"/>
            </a:xfrm>
            <a:prstGeom prst="straightConnector1">
              <a:avLst/>
            </a:prstGeom>
            <a:noFill/>
            <a:ln w="12700" cap="flat" cmpd="sng">
              <a:solidFill>
                <a:schemeClr val="dk1"/>
              </a:solidFill>
              <a:prstDash val="solid"/>
              <a:miter lim="800000"/>
              <a:headEnd type="none" w="sm" len="sm"/>
              <a:tailEnd type="none" w="sm" len="sm"/>
            </a:ln>
          </p:spPr>
        </p:cxnSp>
        <p:cxnSp>
          <p:nvCxnSpPr>
            <p:cNvPr id="345" name="Google Shape;345;p33"/>
            <p:cNvCxnSpPr/>
            <p:nvPr/>
          </p:nvCxnSpPr>
          <p:spPr>
            <a:xfrm>
              <a:off x="5372100" y="5027612"/>
              <a:ext cx="3733800" cy="0"/>
            </a:xfrm>
            <a:prstGeom prst="straightConnector1">
              <a:avLst/>
            </a:prstGeom>
            <a:noFill/>
            <a:ln w="12700" cap="flat" cmpd="sng">
              <a:solidFill>
                <a:schemeClr val="dk1"/>
              </a:solidFill>
              <a:prstDash val="solid"/>
              <a:miter lim="800000"/>
              <a:headEnd type="none" w="sm" len="sm"/>
              <a:tailEnd type="none" w="sm" len="sm"/>
            </a:ln>
          </p:spPr>
        </p:cxnSp>
        <p:cxnSp>
          <p:nvCxnSpPr>
            <p:cNvPr id="346" name="Google Shape;346;p33"/>
            <p:cNvCxnSpPr/>
            <p:nvPr/>
          </p:nvCxnSpPr>
          <p:spPr>
            <a:xfrm>
              <a:off x="5372100" y="5727700"/>
              <a:ext cx="1600200" cy="0"/>
            </a:xfrm>
            <a:prstGeom prst="straightConnector1">
              <a:avLst/>
            </a:prstGeom>
            <a:noFill/>
            <a:ln w="28575" cap="flat" cmpd="sng">
              <a:solidFill>
                <a:schemeClr val="dk1"/>
              </a:solidFill>
              <a:prstDash val="solid"/>
              <a:miter lim="800000"/>
              <a:headEnd type="none" w="sm" len="sm"/>
              <a:tailEnd type="none" w="sm" len="sm"/>
            </a:ln>
          </p:spPr>
        </p:cxnSp>
        <p:cxnSp>
          <p:nvCxnSpPr>
            <p:cNvPr id="347" name="Google Shape;347;p33"/>
            <p:cNvCxnSpPr/>
            <p:nvPr/>
          </p:nvCxnSpPr>
          <p:spPr>
            <a:xfrm>
              <a:off x="6972300" y="5727700"/>
              <a:ext cx="2133600" cy="0"/>
            </a:xfrm>
            <a:prstGeom prst="straightConnector1">
              <a:avLst/>
            </a:prstGeom>
            <a:noFill/>
            <a:ln w="28575" cap="sq" cmpd="sng">
              <a:solidFill>
                <a:schemeClr val="dk1"/>
              </a:solidFill>
              <a:prstDash val="solid"/>
              <a:miter lim="800000"/>
              <a:headEnd type="none" w="sm" len="sm"/>
              <a:tailEnd type="none" w="sm" len="sm"/>
            </a:ln>
          </p:spPr>
        </p:cxnSp>
        <p:sp>
          <p:nvSpPr>
            <p:cNvPr id="348" name="Google Shape;348;p33"/>
            <p:cNvSpPr txBox="1"/>
            <p:nvPr/>
          </p:nvSpPr>
          <p:spPr>
            <a:xfrm>
              <a:off x="38100" y="2198687"/>
              <a:ext cx="1295400" cy="565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Font typeface="Arial"/>
                <a:buNone/>
              </a:pPr>
              <a:r>
                <a:rPr lang="en" sz="2000" b="1" i="0" u="none" dirty="0">
                  <a:solidFill>
                    <a:schemeClr val="dk1"/>
                  </a:solidFill>
                  <a:latin typeface="Garamond" panose="02020404030301010803" pitchFamily="18" charset="0"/>
                  <a:sym typeface="Arial"/>
                </a:rPr>
                <a:t>20% salt</a:t>
              </a:r>
              <a:endParaRPr dirty="0">
                <a:latin typeface="Garamond" panose="02020404030301010803" pitchFamily="18" charset="0"/>
              </a:endParaRPr>
            </a:p>
          </p:txBody>
        </p:sp>
        <p:sp>
          <p:nvSpPr>
            <p:cNvPr id="349" name="Google Shape;349;p33"/>
            <p:cNvSpPr txBox="1"/>
            <p:nvPr/>
          </p:nvSpPr>
          <p:spPr>
            <a:xfrm>
              <a:off x="38100" y="2763837"/>
              <a:ext cx="1295400" cy="566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Font typeface="Arial"/>
                <a:buNone/>
              </a:pPr>
              <a:r>
                <a:rPr lang="en" sz="2000" b="1" i="0" u="none" dirty="0">
                  <a:solidFill>
                    <a:schemeClr val="dk1"/>
                  </a:solidFill>
                  <a:latin typeface="Garamond" panose="02020404030301010803" pitchFamily="18" charset="0"/>
                  <a:sym typeface="Arial"/>
                </a:rPr>
                <a:t>10% salt</a:t>
              </a:r>
              <a:endParaRPr dirty="0">
                <a:latin typeface="Garamond" panose="02020404030301010803" pitchFamily="18" charset="0"/>
              </a:endParaRPr>
            </a:p>
          </p:txBody>
        </p:sp>
        <p:sp>
          <p:nvSpPr>
            <p:cNvPr id="350" name="Google Shape;350;p33"/>
            <p:cNvSpPr txBox="1"/>
            <p:nvPr/>
          </p:nvSpPr>
          <p:spPr>
            <a:xfrm>
              <a:off x="38100" y="3330575"/>
              <a:ext cx="1295400" cy="565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Font typeface="Arial"/>
                <a:buNone/>
              </a:pPr>
              <a:r>
                <a:rPr lang="en" sz="2000" b="1" i="0" u="none" dirty="0">
                  <a:solidFill>
                    <a:schemeClr val="dk1"/>
                  </a:solidFill>
                  <a:latin typeface="Garamond" panose="02020404030301010803" pitchFamily="18" charset="0"/>
                  <a:sym typeface="Arial"/>
                </a:rPr>
                <a:t>5% salt</a:t>
              </a:r>
              <a:endParaRPr dirty="0">
                <a:latin typeface="Garamond" panose="02020404030301010803" pitchFamily="18" charset="0"/>
              </a:endParaRPr>
            </a:p>
          </p:txBody>
        </p:sp>
        <p:sp>
          <p:nvSpPr>
            <p:cNvPr id="351" name="Google Shape;351;p33"/>
            <p:cNvSpPr txBox="1"/>
            <p:nvPr/>
          </p:nvSpPr>
          <p:spPr>
            <a:xfrm>
              <a:off x="38100" y="3895725"/>
              <a:ext cx="1295400" cy="565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Font typeface="Arial"/>
                <a:buNone/>
              </a:pPr>
              <a:r>
                <a:rPr lang="en" sz="2000" b="1" i="0" u="none" dirty="0">
                  <a:solidFill>
                    <a:schemeClr val="dk1"/>
                  </a:solidFill>
                  <a:latin typeface="Garamond" panose="02020404030301010803" pitchFamily="18" charset="0"/>
                  <a:sym typeface="Arial"/>
                </a:rPr>
                <a:t>1% salt</a:t>
              </a:r>
              <a:endParaRPr dirty="0">
                <a:latin typeface="Garamond" panose="02020404030301010803" pitchFamily="18" charset="0"/>
              </a:endParaRPr>
            </a:p>
          </p:txBody>
        </p:sp>
        <p:sp>
          <p:nvSpPr>
            <p:cNvPr id="352" name="Google Shape;352;p33"/>
            <p:cNvSpPr txBox="1"/>
            <p:nvPr/>
          </p:nvSpPr>
          <p:spPr>
            <a:xfrm>
              <a:off x="38100" y="4460875"/>
              <a:ext cx="1295400" cy="566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Font typeface="Arial"/>
                <a:buNone/>
              </a:pPr>
              <a:r>
                <a:rPr lang="en" sz="2000" b="1" i="0" u="none" dirty="0">
                  <a:solidFill>
                    <a:schemeClr val="dk1"/>
                  </a:solidFill>
                  <a:latin typeface="Garamond" panose="02020404030301010803" pitchFamily="18" charset="0"/>
                  <a:sym typeface="Arial"/>
                </a:rPr>
                <a:t>0.5% salt</a:t>
              </a:r>
              <a:endParaRPr dirty="0">
                <a:latin typeface="Garamond" panose="02020404030301010803" pitchFamily="18" charset="0"/>
              </a:endParaRPr>
            </a:p>
          </p:txBody>
        </p:sp>
        <p:sp>
          <p:nvSpPr>
            <p:cNvPr id="353" name="Google Shape;353;p33"/>
            <p:cNvSpPr txBox="1"/>
            <p:nvPr/>
          </p:nvSpPr>
          <p:spPr>
            <a:xfrm>
              <a:off x="38100" y="5027612"/>
              <a:ext cx="1295400" cy="700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Font typeface="Arial"/>
                <a:buNone/>
              </a:pPr>
              <a:r>
                <a:rPr lang="en" sz="2000" b="1" i="0" u="none" dirty="0">
                  <a:solidFill>
                    <a:schemeClr val="dk1"/>
                  </a:solidFill>
                  <a:latin typeface="Garamond" panose="02020404030301010803" pitchFamily="18" charset="0"/>
                  <a:sym typeface="Arial"/>
                </a:rPr>
                <a:t>Fresh water</a:t>
              </a:r>
              <a:endParaRPr dirty="0">
                <a:latin typeface="Garamond" panose="02020404030301010803" pitchFamily="18" charset="0"/>
              </a:endParaRPr>
            </a:p>
          </p:txBody>
        </p:sp>
      </p:grpSp>
    </p:spTree>
    <p:extLst>
      <p:ext uri="{BB962C8B-B14F-4D97-AF65-F5344CB8AC3E}">
        <p14:creationId xmlns:p14="http://schemas.microsoft.com/office/powerpoint/2010/main" val="4040471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4"/>
          <p:cNvSpPr txBox="1">
            <a:spLocks noGrp="1"/>
          </p:cNvSpPr>
          <p:nvPr>
            <p:ph type="title"/>
          </p:nvPr>
        </p:nvSpPr>
        <p:spPr>
          <a:xfrm>
            <a:off x="336703" y="469118"/>
            <a:ext cx="2577947"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600" b="1" dirty="0" smtClean="0">
                <a:solidFill>
                  <a:schemeClr val="accent1">
                    <a:lumMod val="75000"/>
                  </a:schemeClr>
                </a:solidFill>
                <a:effectLst>
                  <a:outerShdw blurRad="38100" dist="38100" dir="2700000" algn="tl">
                    <a:srgbClr val="000000">
                      <a:alpha val="43137"/>
                    </a:srgbClr>
                  </a:outerShdw>
                </a:effectLst>
              </a:rPr>
              <a:t>Do Now:</a:t>
            </a:r>
            <a:endParaRPr sz="3600" b="1" dirty="0">
              <a:solidFill>
                <a:schemeClr val="accent1">
                  <a:lumMod val="75000"/>
                </a:schemeClr>
              </a:solidFill>
              <a:effectLst>
                <a:outerShdw blurRad="38100" dist="38100" dir="2700000" algn="tl">
                  <a:srgbClr val="000000">
                    <a:alpha val="43137"/>
                  </a:srgbClr>
                </a:outerShdw>
              </a:effectLst>
            </a:endParaRPr>
          </a:p>
        </p:txBody>
      </p:sp>
      <p:sp>
        <p:nvSpPr>
          <p:cNvPr id="59" name="Google Shape;59;p14"/>
          <p:cNvSpPr txBox="1">
            <a:spLocks noGrp="1"/>
          </p:cNvSpPr>
          <p:nvPr>
            <p:ph type="body" idx="1"/>
          </p:nvPr>
        </p:nvSpPr>
        <p:spPr>
          <a:xfrm>
            <a:off x="311700" y="1229175"/>
            <a:ext cx="4212533" cy="2578550"/>
          </a:xfrm>
          <a:prstGeom prst="rect">
            <a:avLst/>
          </a:prstGeom>
        </p:spPr>
        <p:txBody>
          <a:bodyPr spcFirstLastPara="1" wrap="square" lIns="91425" tIns="91425" rIns="91425" bIns="91425" anchor="t" anchorCtr="0">
            <a:noAutofit/>
          </a:bodyPr>
          <a:lstStyle/>
          <a:p>
            <a:pPr marL="0" lvl="0" indent="0" algn="l" rtl="0">
              <a:spcBef>
                <a:spcPts val="1600"/>
              </a:spcBef>
              <a:spcAft>
                <a:spcPts val="0"/>
              </a:spcAft>
              <a:buNone/>
            </a:pPr>
            <a:r>
              <a:rPr lang="en" sz="2800" dirty="0" smtClean="0">
                <a:solidFill>
                  <a:srgbClr val="000000"/>
                </a:solidFill>
              </a:rPr>
              <a:t>Copy </a:t>
            </a:r>
            <a:r>
              <a:rPr lang="en" sz="2800" dirty="0">
                <a:solidFill>
                  <a:srgbClr val="000000"/>
                </a:solidFill>
              </a:rPr>
              <a:t>this box in your lab book.</a:t>
            </a:r>
            <a:endParaRPr sz="2800" dirty="0">
              <a:solidFill>
                <a:srgbClr val="000000"/>
              </a:solidFill>
            </a:endParaRPr>
          </a:p>
          <a:p>
            <a:pPr marL="0" lvl="0" indent="0" algn="l" rtl="0">
              <a:spcBef>
                <a:spcPts val="1600"/>
              </a:spcBef>
              <a:spcAft>
                <a:spcPts val="0"/>
              </a:spcAft>
              <a:buNone/>
            </a:pPr>
            <a:r>
              <a:rPr lang="en" sz="2800" dirty="0">
                <a:solidFill>
                  <a:srgbClr val="000000"/>
                </a:solidFill>
              </a:rPr>
              <a:t>For each of the four quadrants, you will write a sentence using the sentence frame on the next slide</a:t>
            </a:r>
            <a:r>
              <a:rPr lang="en" sz="2800" dirty="0" smtClean="0">
                <a:solidFill>
                  <a:srgbClr val="000000"/>
                </a:solidFill>
              </a:rPr>
              <a:t>.</a:t>
            </a:r>
            <a:endParaRPr sz="2800" dirty="0">
              <a:solidFill>
                <a:srgbClr val="000000"/>
              </a:solidFill>
            </a:endParaRPr>
          </a:p>
        </p:txBody>
      </p:sp>
      <p:sp>
        <p:nvSpPr>
          <p:cNvPr id="60" name="Google Shape;60;p14"/>
          <p:cNvSpPr/>
          <p:nvPr/>
        </p:nvSpPr>
        <p:spPr>
          <a:xfrm>
            <a:off x="4772174" y="670843"/>
            <a:ext cx="3912300" cy="3973500"/>
          </a:xfrm>
          <a:prstGeom prst="rect">
            <a:avLst/>
          </a:prstGeom>
          <a:solidFill>
            <a:schemeClr val="accent1">
              <a:lumMod val="40000"/>
              <a:lumOff val="6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Garamond" panose="02020404030301010803" pitchFamily="18" charset="0"/>
            </a:endParaRPr>
          </a:p>
        </p:txBody>
      </p:sp>
      <p:cxnSp>
        <p:nvCxnSpPr>
          <p:cNvPr id="61" name="Google Shape;61;p14"/>
          <p:cNvCxnSpPr/>
          <p:nvPr/>
        </p:nvCxnSpPr>
        <p:spPr>
          <a:xfrm>
            <a:off x="4779824" y="740143"/>
            <a:ext cx="3897000" cy="3973800"/>
          </a:xfrm>
          <a:prstGeom prst="straightConnector1">
            <a:avLst/>
          </a:prstGeom>
          <a:noFill/>
          <a:ln w="9525" cap="flat" cmpd="sng">
            <a:solidFill>
              <a:schemeClr val="dk2"/>
            </a:solidFill>
            <a:prstDash val="solid"/>
            <a:round/>
            <a:headEnd type="none" w="med" len="med"/>
            <a:tailEnd type="none" w="med" len="med"/>
          </a:ln>
        </p:spPr>
      </p:cxnSp>
      <p:cxnSp>
        <p:nvCxnSpPr>
          <p:cNvPr id="62" name="Google Shape;62;p14"/>
          <p:cNvCxnSpPr/>
          <p:nvPr/>
        </p:nvCxnSpPr>
        <p:spPr>
          <a:xfrm flipH="1">
            <a:off x="4764374" y="755468"/>
            <a:ext cx="3881700" cy="3958200"/>
          </a:xfrm>
          <a:prstGeom prst="straightConnector1">
            <a:avLst/>
          </a:prstGeom>
          <a:noFill/>
          <a:ln w="9525" cap="flat" cmpd="sng">
            <a:solidFill>
              <a:schemeClr val="dk2"/>
            </a:solidFill>
            <a:prstDash val="solid"/>
            <a:round/>
            <a:headEnd type="none" w="med" len="med"/>
            <a:tailEnd type="none" w="med" len="med"/>
          </a:ln>
        </p:spPr>
      </p:cxnSp>
      <p:sp>
        <p:nvSpPr>
          <p:cNvPr id="63" name="Google Shape;63;p14"/>
          <p:cNvSpPr/>
          <p:nvPr/>
        </p:nvSpPr>
        <p:spPr>
          <a:xfrm>
            <a:off x="6175974" y="2197643"/>
            <a:ext cx="1089300" cy="1058700"/>
          </a:xfrm>
          <a:prstGeom prst="rect">
            <a:avLst/>
          </a:prstGeom>
          <a:solidFill>
            <a:schemeClr val="accent1">
              <a:lumMod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Garamond" panose="02020404030301010803" pitchFamily="18" charset="0"/>
            </a:endParaRPr>
          </a:p>
        </p:txBody>
      </p:sp>
      <p:sp>
        <p:nvSpPr>
          <p:cNvPr id="64" name="Google Shape;64;p14"/>
          <p:cNvSpPr txBox="1"/>
          <p:nvPr/>
        </p:nvSpPr>
        <p:spPr>
          <a:xfrm>
            <a:off x="6345476" y="2427493"/>
            <a:ext cx="860542" cy="46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effectLst>
                  <a:outerShdw blurRad="38100" dist="38100" dir="2700000" algn="tl">
                    <a:srgbClr val="000000">
                      <a:alpha val="43137"/>
                    </a:srgbClr>
                  </a:outerShdw>
                </a:effectLst>
                <a:latin typeface="Garamond" panose="02020404030301010803" pitchFamily="18" charset="0"/>
              </a:rPr>
              <a:t>Cells</a:t>
            </a:r>
            <a:endParaRPr sz="2400" b="1" dirty="0">
              <a:effectLst>
                <a:outerShdw blurRad="38100" dist="38100" dir="2700000" algn="tl">
                  <a:srgbClr val="000000">
                    <a:alpha val="43137"/>
                  </a:srgbClr>
                </a:outerShdw>
              </a:effectLst>
              <a:latin typeface="Garamond" panose="02020404030301010803"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2"/>
        <p:cNvGrpSpPr/>
        <p:nvPr/>
      </p:nvGrpSpPr>
      <p:grpSpPr>
        <a:xfrm>
          <a:off x="0" y="0"/>
          <a:ext cx="0" cy="0"/>
          <a:chOff x="0" y="0"/>
          <a:chExt cx="0" cy="0"/>
        </a:xfrm>
      </p:grpSpPr>
      <p:sp>
        <p:nvSpPr>
          <p:cNvPr id="453" name="Google Shape;453;p3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Font typeface="Arial"/>
              <a:buNone/>
            </a:pPr>
            <a:r>
              <a:rPr lang="en" sz="4400" b="1" dirty="0" smtClean="0">
                <a:solidFill>
                  <a:schemeClr val="accent1">
                    <a:lumMod val="75000"/>
                  </a:schemeClr>
                </a:solidFill>
                <a:effectLst>
                  <a:outerShdw blurRad="38100" dist="38100" dir="2700000" algn="tl">
                    <a:srgbClr val="000000">
                      <a:alpha val="43137"/>
                    </a:srgbClr>
                  </a:outerShdw>
                </a:effectLst>
                <a:cs typeface="Arial"/>
                <a:sym typeface="Arial"/>
              </a:rPr>
              <a:t>Display Data in Graphs</a:t>
            </a:r>
            <a:endParaRPr b="1" dirty="0">
              <a:solidFill>
                <a:schemeClr val="accent1">
                  <a:lumMod val="75000"/>
                </a:schemeClr>
              </a:solidFill>
              <a:effectLst>
                <a:outerShdw blurRad="38100" dist="38100" dir="2700000" algn="tl">
                  <a:srgbClr val="000000">
                    <a:alpha val="43137"/>
                  </a:srgbClr>
                </a:outerShdw>
              </a:effectLst>
            </a:endParaRPr>
          </a:p>
        </p:txBody>
      </p:sp>
      <p:pic>
        <p:nvPicPr>
          <p:cNvPr id="454" name="Google Shape;454;p37"/>
          <p:cNvPicPr preferRelativeResize="0"/>
          <p:nvPr/>
        </p:nvPicPr>
        <p:blipFill>
          <a:blip r:embed="rId3">
            <a:alphaModFix/>
          </a:blip>
          <a:stretch>
            <a:fillRect/>
          </a:stretch>
        </p:blipFill>
        <p:spPr>
          <a:xfrm>
            <a:off x="5304775" y="1310525"/>
            <a:ext cx="2520750" cy="2719150"/>
          </a:xfrm>
          <a:prstGeom prst="rect">
            <a:avLst/>
          </a:prstGeom>
          <a:noFill/>
          <a:ln>
            <a:noFill/>
          </a:ln>
        </p:spPr>
      </p:pic>
      <p:sp>
        <p:nvSpPr>
          <p:cNvPr id="455" name="Google Shape;455;p37"/>
          <p:cNvSpPr txBox="1"/>
          <p:nvPr/>
        </p:nvSpPr>
        <p:spPr>
          <a:xfrm>
            <a:off x="5490025" y="4029675"/>
            <a:ext cx="2335500" cy="31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Garamond" panose="02020404030301010803" pitchFamily="18" charset="0"/>
              </a:rPr>
              <a:t>Amount of salt in the water</a:t>
            </a:r>
            <a:endParaRPr dirty="0">
              <a:latin typeface="Garamond" panose="02020404030301010803" pitchFamily="18" charset="0"/>
            </a:endParaRPr>
          </a:p>
        </p:txBody>
      </p:sp>
      <p:sp>
        <p:nvSpPr>
          <p:cNvPr id="456" name="Google Shape;456;p37"/>
          <p:cNvSpPr txBox="1"/>
          <p:nvPr/>
        </p:nvSpPr>
        <p:spPr>
          <a:xfrm>
            <a:off x="311700" y="1275150"/>
            <a:ext cx="3384900" cy="3073725"/>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b="1" dirty="0" smtClean="0">
                <a:solidFill>
                  <a:srgbClr val="282828"/>
                </a:solidFill>
                <a:highlight>
                  <a:srgbClr val="FFFFFF"/>
                </a:highlight>
                <a:latin typeface="Garamond" panose="02020404030301010803" pitchFamily="18" charset="0"/>
                <a:ea typeface="Georgia"/>
                <a:cs typeface="Georgia"/>
                <a:sym typeface="Georgia"/>
              </a:rPr>
              <a:t>REMEMBER…</a:t>
            </a:r>
          </a:p>
          <a:p>
            <a:pPr marL="0" lvl="0" indent="0" algn="l" rtl="0">
              <a:lnSpc>
                <a:spcPct val="115000"/>
              </a:lnSpc>
              <a:spcBef>
                <a:spcPts val="0"/>
              </a:spcBef>
              <a:spcAft>
                <a:spcPts val="0"/>
              </a:spcAft>
              <a:buNone/>
            </a:pPr>
            <a:endParaRPr sz="800" b="1" dirty="0">
              <a:solidFill>
                <a:srgbClr val="282828"/>
              </a:solidFill>
              <a:highlight>
                <a:srgbClr val="FFFFFF"/>
              </a:highlight>
              <a:latin typeface="Garamond" panose="02020404030301010803" pitchFamily="18" charset="0"/>
              <a:ea typeface="Georgia"/>
              <a:cs typeface="Georgia"/>
              <a:sym typeface="Georgia"/>
            </a:endParaRPr>
          </a:p>
          <a:p>
            <a:pPr marL="0" lvl="0" indent="0" algn="l" rtl="0">
              <a:lnSpc>
                <a:spcPct val="115000"/>
              </a:lnSpc>
              <a:spcBef>
                <a:spcPts val="0"/>
              </a:spcBef>
              <a:spcAft>
                <a:spcPts val="0"/>
              </a:spcAft>
              <a:buClr>
                <a:schemeClr val="dk1"/>
              </a:buClr>
              <a:buSzPts val="1100"/>
              <a:buFont typeface="Arial"/>
              <a:buNone/>
            </a:pPr>
            <a:r>
              <a:rPr lang="en" sz="1800" b="1" dirty="0">
                <a:solidFill>
                  <a:srgbClr val="282828"/>
                </a:solidFill>
                <a:highlight>
                  <a:srgbClr val="FFFFFF"/>
                </a:highlight>
                <a:latin typeface="Garamond" panose="02020404030301010803" pitchFamily="18" charset="0"/>
                <a:ea typeface="Georgia"/>
                <a:cs typeface="Georgia"/>
                <a:sym typeface="Georgia"/>
              </a:rPr>
              <a:t>D</a:t>
            </a:r>
            <a:r>
              <a:rPr lang="en" sz="1800" dirty="0">
                <a:solidFill>
                  <a:srgbClr val="282828"/>
                </a:solidFill>
                <a:highlight>
                  <a:srgbClr val="FFFFFF"/>
                </a:highlight>
                <a:latin typeface="Garamond" panose="02020404030301010803" pitchFamily="18" charset="0"/>
                <a:ea typeface="Georgia"/>
                <a:cs typeface="Georgia"/>
                <a:sym typeface="Georgia"/>
              </a:rPr>
              <a:t> = dependent variable</a:t>
            </a:r>
            <a:endParaRPr sz="1800" dirty="0">
              <a:solidFill>
                <a:srgbClr val="282828"/>
              </a:solidFill>
              <a:highlight>
                <a:srgbClr val="FFFFFF"/>
              </a:highlight>
              <a:latin typeface="Garamond" panose="02020404030301010803" pitchFamily="18" charset="0"/>
              <a:ea typeface="Georgia"/>
              <a:cs typeface="Georgia"/>
              <a:sym typeface="Georgia"/>
            </a:endParaRPr>
          </a:p>
          <a:p>
            <a:pPr marL="0" lvl="0" indent="0" algn="l" rtl="0">
              <a:lnSpc>
                <a:spcPct val="115000"/>
              </a:lnSpc>
              <a:spcBef>
                <a:spcPts val="0"/>
              </a:spcBef>
              <a:spcAft>
                <a:spcPts val="0"/>
              </a:spcAft>
              <a:buClr>
                <a:schemeClr val="dk1"/>
              </a:buClr>
              <a:buSzPts val="1100"/>
              <a:buFont typeface="Arial"/>
              <a:buNone/>
            </a:pPr>
            <a:r>
              <a:rPr lang="en" sz="1800" b="1" dirty="0">
                <a:solidFill>
                  <a:srgbClr val="282828"/>
                </a:solidFill>
                <a:highlight>
                  <a:srgbClr val="FFFFFF"/>
                </a:highlight>
                <a:latin typeface="Garamond" panose="02020404030301010803" pitchFamily="18" charset="0"/>
                <a:ea typeface="Georgia"/>
                <a:cs typeface="Georgia"/>
                <a:sym typeface="Georgia"/>
              </a:rPr>
              <a:t>R</a:t>
            </a:r>
            <a:r>
              <a:rPr lang="en" sz="1800" dirty="0">
                <a:solidFill>
                  <a:srgbClr val="282828"/>
                </a:solidFill>
                <a:highlight>
                  <a:srgbClr val="FFFFFF"/>
                </a:highlight>
                <a:latin typeface="Garamond" panose="02020404030301010803" pitchFamily="18" charset="0"/>
                <a:ea typeface="Georgia"/>
                <a:cs typeface="Georgia"/>
                <a:sym typeface="Georgia"/>
              </a:rPr>
              <a:t> = responding variable</a:t>
            </a:r>
            <a:endParaRPr sz="1800" dirty="0">
              <a:solidFill>
                <a:srgbClr val="282828"/>
              </a:solidFill>
              <a:highlight>
                <a:srgbClr val="FFFFFF"/>
              </a:highlight>
              <a:latin typeface="Garamond" panose="02020404030301010803" pitchFamily="18" charset="0"/>
              <a:ea typeface="Georgia"/>
              <a:cs typeface="Georgia"/>
              <a:sym typeface="Georgia"/>
            </a:endParaRPr>
          </a:p>
          <a:p>
            <a:pPr marL="0" lvl="0" indent="0" algn="l" rtl="0">
              <a:lnSpc>
                <a:spcPct val="115000"/>
              </a:lnSpc>
              <a:spcBef>
                <a:spcPts val="0"/>
              </a:spcBef>
              <a:spcAft>
                <a:spcPts val="0"/>
              </a:spcAft>
              <a:buNone/>
            </a:pPr>
            <a:r>
              <a:rPr lang="en" sz="1800" b="1" dirty="0">
                <a:solidFill>
                  <a:srgbClr val="282828"/>
                </a:solidFill>
                <a:highlight>
                  <a:srgbClr val="FFFFFF"/>
                </a:highlight>
                <a:latin typeface="Garamond" panose="02020404030301010803" pitchFamily="18" charset="0"/>
                <a:ea typeface="Georgia"/>
                <a:cs typeface="Georgia"/>
                <a:sym typeface="Georgia"/>
              </a:rPr>
              <a:t>Y</a:t>
            </a:r>
            <a:r>
              <a:rPr lang="en" sz="1800" dirty="0">
                <a:solidFill>
                  <a:srgbClr val="282828"/>
                </a:solidFill>
                <a:highlight>
                  <a:srgbClr val="FFFFFF"/>
                </a:highlight>
                <a:latin typeface="Garamond" panose="02020404030301010803" pitchFamily="18" charset="0"/>
                <a:ea typeface="Georgia"/>
                <a:cs typeface="Georgia"/>
                <a:sym typeface="Georgia"/>
              </a:rPr>
              <a:t> = graph info on the  y-axis</a:t>
            </a:r>
            <a:endParaRPr sz="1800" dirty="0">
              <a:solidFill>
                <a:srgbClr val="282828"/>
              </a:solidFill>
              <a:highlight>
                <a:srgbClr val="FFFFFF"/>
              </a:highlight>
              <a:latin typeface="Garamond" panose="02020404030301010803" pitchFamily="18" charset="0"/>
              <a:ea typeface="Georgia"/>
              <a:cs typeface="Georgia"/>
              <a:sym typeface="Georgia"/>
            </a:endParaRPr>
          </a:p>
          <a:p>
            <a:pPr marL="0" lvl="0" indent="0" algn="l" rtl="0">
              <a:lnSpc>
                <a:spcPct val="115000"/>
              </a:lnSpc>
              <a:spcBef>
                <a:spcPts val="0"/>
              </a:spcBef>
              <a:spcAft>
                <a:spcPts val="0"/>
              </a:spcAft>
              <a:buClr>
                <a:schemeClr val="dk1"/>
              </a:buClr>
              <a:buSzPts val="1100"/>
              <a:buFont typeface="Arial"/>
              <a:buNone/>
            </a:pPr>
            <a:endParaRPr sz="1800" dirty="0">
              <a:solidFill>
                <a:srgbClr val="282828"/>
              </a:solidFill>
              <a:highlight>
                <a:srgbClr val="FFFFFF"/>
              </a:highlight>
              <a:latin typeface="Garamond" panose="02020404030301010803" pitchFamily="18" charset="0"/>
              <a:ea typeface="Georgia"/>
              <a:cs typeface="Georgia"/>
              <a:sym typeface="Georgia"/>
            </a:endParaRPr>
          </a:p>
          <a:p>
            <a:pPr marL="0" lvl="0" indent="0" algn="l" rtl="0">
              <a:lnSpc>
                <a:spcPct val="115000"/>
              </a:lnSpc>
              <a:spcBef>
                <a:spcPts val="0"/>
              </a:spcBef>
              <a:spcAft>
                <a:spcPts val="0"/>
              </a:spcAft>
              <a:buClr>
                <a:schemeClr val="dk1"/>
              </a:buClr>
              <a:buSzPts val="1100"/>
              <a:buFont typeface="Arial"/>
              <a:buNone/>
            </a:pPr>
            <a:r>
              <a:rPr lang="en" sz="1800" b="1" dirty="0">
                <a:solidFill>
                  <a:srgbClr val="282828"/>
                </a:solidFill>
                <a:highlight>
                  <a:srgbClr val="FFFFFF"/>
                </a:highlight>
                <a:latin typeface="Garamond" panose="02020404030301010803" pitchFamily="18" charset="0"/>
                <a:ea typeface="Georgia"/>
                <a:cs typeface="Georgia"/>
                <a:sym typeface="Georgia"/>
              </a:rPr>
              <a:t>M</a:t>
            </a:r>
            <a:r>
              <a:rPr lang="en" sz="1800" dirty="0">
                <a:solidFill>
                  <a:srgbClr val="282828"/>
                </a:solidFill>
                <a:highlight>
                  <a:srgbClr val="FFFFFF"/>
                </a:highlight>
                <a:latin typeface="Garamond" panose="02020404030301010803" pitchFamily="18" charset="0"/>
                <a:ea typeface="Georgia"/>
                <a:cs typeface="Georgia"/>
                <a:sym typeface="Georgia"/>
              </a:rPr>
              <a:t> = manipulated variable</a:t>
            </a:r>
            <a:endParaRPr sz="1800" dirty="0">
              <a:solidFill>
                <a:srgbClr val="282828"/>
              </a:solidFill>
              <a:highlight>
                <a:srgbClr val="FFFFFF"/>
              </a:highlight>
              <a:latin typeface="Garamond" panose="02020404030301010803" pitchFamily="18" charset="0"/>
              <a:ea typeface="Georgia"/>
              <a:cs typeface="Georgia"/>
              <a:sym typeface="Georgia"/>
            </a:endParaRPr>
          </a:p>
          <a:p>
            <a:pPr marL="0" lvl="0" indent="0" algn="l" rtl="0">
              <a:lnSpc>
                <a:spcPct val="115000"/>
              </a:lnSpc>
              <a:spcBef>
                <a:spcPts val="0"/>
              </a:spcBef>
              <a:spcAft>
                <a:spcPts val="0"/>
              </a:spcAft>
              <a:buClr>
                <a:schemeClr val="dk1"/>
              </a:buClr>
              <a:buSzPts val="1100"/>
              <a:buFont typeface="Arial"/>
              <a:buNone/>
            </a:pPr>
            <a:r>
              <a:rPr lang="en" sz="1800" b="1" dirty="0">
                <a:solidFill>
                  <a:srgbClr val="282828"/>
                </a:solidFill>
                <a:highlight>
                  <a:srgbClr val="FFFFFF"/>
                </a:highlight>
                <a:latin typeface="Garamond" panose="02020404030301010803" pitchFamily="18" charset="0"/>
                <a:ea typeface="Georgia"/>
                <a:cs typeface="Georgia"/>
                <a:sym typeface="Georgia"/>
              </a:rPr>
              <a:t>I</a:t>
            </a:r>
            <a:r>
              <a:rPr lang="en" sz="1800" dirty="0">
                <a:solidFill>
                  <a:srgbClr val="282828"/>
                </a:solidFill>
                <a:highlight>
                  <a:srgbClr val="FFFFFF"/>
                </a:highlight>
                <a:latin typeface="Garamond" panose="02020404030301010803" pitchFamily="18" charset="0"/>
                <a:ea typeface="Georgia"/>
                <a:cs typeface="Georgia"/>
                <a:sym typeface="Georgia"/>
              </a:rPr>
              <a:t> = independent variable</a:t>
            </a:r>
            <a:endParaRPr sz="1800" dirty="0">
              <a:solidFill>
                <a:srgbClr val="282828"/>
              </a:solidFill>
              <a:highlight>
                <a:srgbClr val="FFFFFF"/>
              </a:highlight>
              <a:latin typeface="Garamond" panose="02020404030301010803" pitchFamily="18" charset="0"/>
              <a:ea typeface="Georgia"/>
              <a:cs typeface="Georgia"/>
              <a:sym typeface="Georgia"/>
            </a:endParaRPr>
          </a:p>
          <a:p>
            <a:pPr marL="0" lvl="0" indent="0" algn="l" rtl="0">
              <a:lnSpc>
                <a:spcPct val="115000"/>
              </a:lnSpc>
              <a:spcBef>
                <a:spcPts val="0"/>
              </a:spcBef>
              <a:spcAft>
                <a:spcPts val="0"/>
              </a:spcAft>
              <a:buClr>
                <a:schemeClr val="dk1"/>
              </a:buClr>
              <a:buSzPts val="1100"/>
              <a:buFont typeface="Arial"/>
              <a:buNone/>
            </a:pPr>
            <a:r>
              <a:rPr lang="en" sz="1800" b="1" dirty="0">
                <a:solidFill>
                  <a:srgbClr val="282828"/>
                </a:solidFill>
                <a:highlight>
                  <a:srgbClr val="FFFFFF"/>
                </a:highlight>
                <a:latin typeface="Garamond" panose="02020404030301010803" pitchFamily="18" charset="0"/>
                <a:ea typeface="Georgia"/>
                <a:cs typeface="Georgia"/>
                <a:sym typeface="Georgia"/>
              </a:rPr>
              <a:t>X</a:t>
            </a:r>
            <a:r>
              <a:rPr lang="en" sz="1800" dirty="0">
                <a:solidFill>
                  <a:srgbClr val="282828"/>
                </a:solidFill>
                <a:highlight>
                  <a:srgbClr val="FFFFFF"/>
                </a:highlight>
                <a:latin typeface="Garamond" panose="02020404030301010803" pitchFamily="18" charset="0"/>
                <a:ea typeface="Georgia"/>
                <a:cs typeface="Georgia"/>
                <a:sym typeface="Georgia"/>
              </a:rPr>
              <a:t> = graph info on the x-axis</a:t>
            </a:r>
            <a:endParaRPr sz="1800" dirty="0">
              <a:solidFill>
                <a:srgbClr val="282828"/>
              </a:solidFill>
              <a:highlight>
                <a:srgbClr val="FFFFFF"/>
              </a:highlight>
              <a:latin typeface="Garamond" panose="02020404030301010803" pitchFamily="18" charset="0"/>
              <a:ea typeface="Georgia"/>
              <a:cs typeface="Georgia"/>
              <a:sym typeface="Georgia"/>
            </a:endParaRPr>
          </a:p>
          <a:p>
            <a:pPr marL="0" lvl="0" indent="0" algn="l" rtl="0">
              <a:spcBef>
                <a:spcPts val="0"/>
              </a:spcBef>
              <a:spcAft>
                <a:spcPts val="0"/>
              </a:spcAft>
              <a:buNone/>
            </a:pPr>
            <a:endParaRPr sz="1800" dirty="0">
              <a:latin typeface="Garamond" panose="02020404030301010803" pitchFamily="18" charset="0"/>
            </a:endParaRPr>
          </a:p>
        </p:txBody>
      </p:sp>
      <p:sp>
        <p:nvSpPr>
          <p:cNvPr id="457" name="Google Shape;457;p37"/>
          <p:cNvSpPr txBox="1"/>
          <p:nvPr/>
        </p:nvSpPr>
        <p:spPr>
          <a:xfrm rot="-5400000">
            <a:off x="4252100" y="2251150"/>
            <a:ext cx="1365000" cy="30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Garamond" panose="02020404030301010803" pitchFamily="18" charset="0"/>
              </a:rPr>
              <a:t>Mass / length</a:t>
            </a:r>
            <a:endParaRPr dirty="0">
              <a:latin typeface="Garamond" panose="02020404030301010803"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1"/>
        <p:cNvGrpSpPr/>
        <p:nvPr/>
      </p:nvGrpSpPr>
      <p:grpSpPr>
        <a:xfrm>
          <a:off x="0" y="0"/>
          <a:ext cx="0" cy="0"/>
          <a:chOff x="0" y="0"/>
          <a:chExt cx="0" cy="0"/>
        </a:xfrm>
      </p:grpSpPr>
      <p:sp>
        <p:nvSpPr>
          <p:cNvPr id="462" name="Google Shape;462;p38"/>
          <p:cNvSpPr txBox="1">
            <a:spLocks noGrp="1"/>
          </p:cNvSpPr>
          <p:nvPr>
            <p:ph type="title" idx="4294967295"/>
          </p:nvPr>
        </p:nvSpPr>
        <p:spPr>
          <a:xfrm>
            <a:off x="0" y="114300"/>
            <a:ext cx="8229600" cy="70802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2"/>
              </a:buClr>
              <a:buFont typeface="Arial"/>
              <a:buNone/>
            </a:pPr>
            <a:r>
              <a:rPr lang="en" sz="4400" b="1" i="0" u="none" dirty="0" smtClean="0">
                <a:solidFill>
                  <a:schemeClr val="accent1">
                    <a:lumMod val="75000"/>
                  </a:schemeClr>
                </a:solidFill>
                <a:effectLst>
                  <a:outerShdw blurRad="38100" dist="38100" dir="2700000" algn="tl">
                    <a:srgbClr val="000000">
                      <a:alpha val="43137"/>
                    </a:srgbClr>
                  </a:outerShdw>
                </a:effectLst>
                <a:ea typeface="Arial"/>
                <a:cs typeface="Arial"/>
                <a:sym typeface="Arial"/>
              </a:rPr>
              <a:t>Conclusions</a:t>
            </a:r>
            <a:endParaRPr b="1" dirty="0">
              <a:solidFill>
                <a:schemeClr val="accent1">
                  <a:lumMod val="75000"/>
                </a:schemeClr>
              </a:solidFill>
              <a:effectLst>
                <a:outerShdw blurRad="38100" dist="38100" dir="2700000" algn="tl">
                  <a:srgbClr val="000000">
                    <a:alpha val="43137"/>
                  </a:srgbClr>
                </a:outerShdw>
              </a:effectLst>
            </a:endParaRPr>
          </a:p>
        </p:txBody>
      </p:sp>
      <p:sp>
        <p:nvSpPr>
          <p:cNvPr id="463" name="Google Shape;463;p38"/>
          <p:cNvSpPr txBox="1"/>
          <p:nvPr/>
        </p:nvSpPr>
        <p:spPr>
          <a:xfrm>
            <a:off x="145576" y="906723"/>
            <a:ext cx="8281916" cy="3733516"/>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Font typeface="Arial"/>
              <a:buNone/>
            </a:pPr>
            <a:r>
              <a:rPr lang="en" sz="2400" b="0" i="0" u="none" dirty="0">
                <a:solidFill>
                  <a:schemeClr val="dk1"/>
                </a:solidFill>
                <a:latin typeface="Garamond" panose="02020404030301010803" pitchFamily="18" charset="0"/>
                <a:sym typeface="Arial"/>
              </a:rPr>
              <a:t>Address the following in your conclusion:</a:t>
            </a:r>
            <a:endParaRPr sz="2400" dirty="0">
              <a:latin typeface="Garamond" panose="02020404030301010803" pitchFamily="18" charset="0"/>
            </a:endParaRPr>
          </a:p>
          <a:p>
            <a:pPr marL="342900" marR="0" lvl="0" indent="-279400" algn="l" rtl="0">
              <a:lnSpc>
                <a:spcPct val="100000"/>
              </a:lnSpc>
              <a:spcBef>
                <a:spcPts val="1400"/>
              </a:spcBef>
              <a:spcAft>
                <a:spcPts val="0"/>
              </a:spcAft>
              <a:buClr>
                <a:schemeClr val="dk1"/>
              </a:buClr>
              <a:buSzPts val="1800"/>
              <a:buFont typeface="Arial"/>
              <a:buChar char="•"/>
            </a:pPr>
            <a:r>
              <a:rPr lang="en" sz="1800" b="0" i="0" u="none" dirty="0">
                <a:solidFill>
                  <a:schemeClr val="dk1"/>
                </a:solidFill>
                <a:latin typeface="Garamond" panose="02020404030301010803" pitchFamily="18" charset="0"/>
                <a:sym typeface="Arial"/>
              </a:rPr>
              <a:t>What happened to the potato slices over </a:t>
            </a:r>
            <a:r>
              <a:rPr lang="en" sz="1800" dirty="0">
                <a:solidFill>
                  <a:schemeClr val="dk1"/>
                </a:solidFill>
                <a:latin typeface="Garamond" panose="02020404030301010803" pitchFamily="18" charset="0"/>
              </a:rPr>
              <a:t>24</a:t>
            </a:r>
            <a:r>
              <a:rPr lang="en" sz="1800" b="0" i="0" u="none" dirty="0">
                <a:solidFill>
                  <a:schemeClr val="dk1"/>
                </a:solidFill>
                <a:latin typeface="Garamond" panose="02020404030301010803" pitchFamily="18" charset="0"/>
                <a:sym typeface="Arial"/>
              </a:rPr>
              <a:t> hours?</a:t>
            </a:r>
            <a:endParaRPr sz="1800" dirty="0">
              <a:latin typeface="Garamond" panose="02020404030301010803" pitchFamily="18" charset="0"/>
            </a:endParaRPr>
          </a:p>
          <a:p>
            <a:pPr marL="342900" marR="0" lvl="0" indent="-279400" algn="l" rtl="0">
              <a:lnSpc>
                <a:spcPct val="100000"/>
              </a:lnSpc>
              <a:spcBef>
                <a:spcPts val="1400"/>
              </a:spcBef>
              <a:spcAft>
                <a:spcPts val="0"/>
              </a:spcAft>
              <a:buClr>
                <a:schemeClr val="dk1"/>
              </a:buClr>
              <a:buSzPts val="1800"/>
              <a:buFont typeface="Arial"/>
              <a:buChar char="•"/>
            </a:pPr>
            <a:r>
              <a:rPr lang="en" sz="1800" dirty="0">
                <a:solidFill>
                  <a:schemeClr val="dk1"/>
                </a:solidFill>
                <a:latin typeface="Garamond" panose="02020404030301010803" pitchFamily="18" charset="0"/>
              </a:rPr>
              <a:t>What is</a:t>
            </a:r>
            <a:r>
              <a:rPr lang="en" sz="1800" b="0" i="0" u="none" dirty="0">
                <a:solidFill>
                  <a:schemeClr val="dk1"/>
                </a:solidFill>
                <a:latin typeface="Garamond" panose="02020404030301010803" pitchFamily="18" charset="0"/>
                <a:sym typeface="Arial"/>
              </a:rPr>
              <a:t> responsible for the changes? </a:t>
            </a:r>
            <a:endParaRPr sz="1800" dirty="0">
              <a:latin typeface="Garamond" panose="02020404030301010803" pitchFamily="18" charset="0"/>
            </a:endParaRPr>
          </a:p>
          <a:p>
            <a:pPr marL="342900" marR="0" lvl="0" indent="-279400" algn="l" rtl="0">
              <a:lnSpc>
                <a:spcPct val="100000"/>
              </a:lnSpc>
              <a:spcBef>
                <a:spcPts val="1400"/>
              </a:spcBef>
              <a:spcAft>
                <a:spcPts val="0"/>
              </a:spcAft>
              <a:buClr>
                <a:schemeClr val="dk1"/>
              </a:buClr>
              <a:buSzPts val="1800"/>
              <a:buFont typeface="Arial"/>
              <a:buChar char="•"/>
            </a:pPr>
            <a:r>
              <a:rPr lang="en" sz="1800" b="0" i="0" u="none" dirty="0">
                <a:solidFill>
                  <a:schemeClr val="dk1"/>
                </a:solidFill>
                <a:latin typeface="Garamond" panose="02020404030301010803" pitchFamily="18" charset="0"/>
                <a:sym typeface="Arial"/>
              </a:rPr>
              <a:t>Which of the solutions </a:t>
            </a:r>
            <a:r>
              <a:rPr lang="en" sz="1800" dirty="0">
                <a:solidFill>
                  <a:schemeClr val="dk1"/>
                </a:solidFill>
                <a:latin typeface="Garamond" panose="02020404030301010803" pitchFamily="18" charset="0"/>
              </a:rPr>
              <a:t>caused the</a:t>
            </a:r>
            <a:r>
              <a:rPr lang="en" sz="1800" b="0" i="0" u="none" dirty="0">
                <a:solidFill>
                  <a:schemeClr val="dk1"/>
                </a:solidFill>
                <a:latin typeface="Garamond" panose="02020404030301010803" pitchFamily="18" charset="0"/>
                <a:sym typeface="Arial"/>
              </a:rPr>
              <a:t> potato cells to sh</a:t>
            </a:r>
            <a:r>
              <a:rPr lang="en" sz="1800" dirty="0">
                <a:solidFill>
                  <a:schemeClr val="dk1"/>
                </a:solidFill>
                <a:latin typeface="Garamond" panose="02020404030301010803" pitchFamily="18" charset="0"/>
              </a:rPr>
              <a:t>rink</a:t>
            </a:r>
            <a:r>
              <a:rPr lang="en" sz="1800" b="0" i="0" u="none" dirty="0">
                <a:solidFill>
                  <a:schemeClr val="dk1"/>
                </a:solidFill>
                <a:latin typeface="Garamond" panose="02020404030301010803" pitchFamily="18" charset="0"/>
                <a:sym typeface="Arial"/>
              </a:rPr>
              <a:t>? How do you know this?</a:t>
            </a:r>
            <a:endParaRPr sz="1800" dirty="0">
              <a:latin typeface="Garamond" panose="02020404030301010803" pitchFamily="18" charset="0"/>
            </a:endParaRPr>
          </a:p>
          <a:p>
            <a:pPr marL="342900" marR="0" lvl="0" indent="-279400" algn="l" rtl="0">
              <a:lnSpc>
                <a:spcPct val="100000"/>
              </a:lnSpc>
              <a:spcBef>
                <a:spcPts val="1400"/>
              </a:spcBef>
              <a:spcAft>
                <a:spcPts val="0"/>
              </a:spcAft>
              <a:buClr>
                <a:schemeClr val="dk1"/>
              </a:buClr>
              <a:buSzPts val="1800"/>
              <a:buFont typeface="Arial"/>
              <a:buChar char="•"/>
            </a:pPr>
            <a:r>
              <a:rPr lang="en" sz="1800" b="0" i="0" u="none" dirty="0">
                <a:solidFill>
                  <a:schemeClr val="dk1"/>
                </a:solidFill>
                <a:latin typeface="Garamond" panose="02020404030301010803" pitchFamily="18" charset="0"/>
                <a:sym typeface="Arial"/>
              </a:rPr>
              <a:t>Which solution</a:t>
            </a:r>
            <a:r>
              <a:rPr lang="en" sz="1800" dirty="0">
                <a:solidFill>
                  <a:schemeClr val="dk1"/>
                </a:solidFill>
                <a:latin typeface="Garamond" panose="02020404030301010803" pitchFamily="18" charset="0"/>
              </a:rPr>
              <a:t>s caused the potato cells to swell? How do you know?</a:t>
            </a:r>
            <a:endParaRPr sz="1800" dirty="0">
              <a:solidFill>
                <a:schemeClr val="dk1"/>
              </a:solidFill>
              <a:latin typeface="Garamond" panose="02020404030301010803" pitchFamily="18" charset="0"/>
            </a:endParaRPr>
          </a:p>
          <a:p>
            <a:pPr marL="342900" marR="0" lvl="0" indent="-279400" algn="l" rtl="0">
              <a:lnSpc>
                <a:spcPct val="100000"/>
              </a:lnSpc>
              <a:spcBef>
                <a:spcPts val="1400"/>
              </a:spcBef>
              <a:spcAft>
                <a:spcPts val="0"/>
              </a:spcAft>
              <a:buClr>
                <a:schemeClr val="dk1"/>
              </a:buClr>
              <a:buSzPts val="1800"/>
              <a:buFont typeface="Arial"/>
              <a:buChar char="•"/>
            </a:pPr>
            <a:r>
              <a:rPr lang="en" sz="1800" dirty="0">
                <a:solidFill>
                  <a:schemeClr val="dk1"/>
                </a:solidFill>
                <a:latin typeface="Garamond" panose="02020404030301010803" pitchFamily="18" charset="0"/>
              </a:rPr>
              <a:t>How is what happened in the potato cells related to what happened in the cells of the people in the case studies?</a:t>
            </a:r>
            <a:endParaRPr sz="1800" dirty="0">
              <a:solidFill>
                <a:schemeClr val="dk1"/>
              </a:solidFill>
              <a:latin typeface="Garamond" panose="02020404030301010803" pitchFamily="18" charset="0"/>
            </a:endParaRPr>
          </a:p>
          <a:p>
            <a:pPr marL="342900" marR="0" lvl="0" indent="-279400" algn="l" rtl="0">
              <a:lnSpc>
                <a:spcPct val="100000"/>
              </a:lnSpc>
              <a:spcBef>
                <a:spcPts val="1400"/>
              </a:spcBef>
              <a:spcAft>
                <a:spcPts val="0"/>
              </a:spcAft>
              <a:buClr>
                <a:schemeClr val="dk1"/>
              </a:buClr>
              <a:buSzPts val="1800"/>
              <a:buFont typeface="Arial"/>
              <a:buChar char="•"/>
            </a:pPr>
            <a:r>
              <a:rPr lang="en" sz="1800" b="1" i="0" u="none" dirty="0">
                <a:solidFill>
                  <a:schemeClr val="dk1"/>
                </a:solidFill>
                <a:latin typeface="Garamond" panose="02020404030301010803" pitchFamily="18" charset="0"/>
                <a:sym typeface="Arial"/>
              </a:rPr>
              <a:t>Sea water is 35% salt</a:t>
            </a:r>
            <a:r>
              <a:rPr lang="en" sz="1800" b="0" i="0" u="none" dirty="0">
                <a:solidFill>
                  <a:schemeClr val="dk1"/>
                </a:solidFill>
                <a:latin typeface="Garamond" panose="02020404030301010803" pitchFamily="18" charset="0"/>
                <a:sym typeface="Arial"/>
              </a:rPr>
              <a:t>. Why did the sailor die more quickly drinking sea water than fresh water? What do you think killed him?</a:t>
            </a:r>
            <a:endParaRPr sz="1800" dirty="0">
              <a:latin typeface="Garamond" panose="02020404030301010803"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40"/>
          <p:cNvSpPr txBox="1">
            <a:spLocks noGrp="1"/>
          </p:cNvSpPr>
          <p:nvPr>
            <p:ph type="title"/>
          </p:nvPr>
        </p:nvSpPr>
        <p:spPr>
          <a:xfrm>
            <a:off x="311700" y="134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dirty="0" smtClean="0">
                <a:solidFill>
                  <a:schemeClr val="accent1">
                    <a:lumMod val="75000"/>
                  </a:schemeClr>
                </a:solidFill>
                <a:effectLst>
                  <a:outerShdw blurRad="38100" dist="38100" dir="2700000" algn="tl">
                    <a:srgbClr val="000000">
                      <a:alpha val="43137"/>
                    </a:srgbClr>
                  </a:outerShdw>
                </a:effectLst>
              </a:rPr>
              <a:t>Do Now</a:t>
            </a:r>
            <a:endParaRPr sz="3600" b="1" dirty="0">
              <a:solidFill>
                <a:schemeClr val="accent1">
                  <a:lumMod val="75000"/>
                </a:schemeClr>
              </a:solidFill>
              <a:effectLst>
                <a:outerShdw blurRad="38100" dist="38100" dir="2700000" algn="tl">
                  <a:srgbClr val="000000">
                    <a:alpha val="43137"/>
                  </a:srgbClr>
                </a:outerShdw>
              </a:effectLst>
            </a:endParaRPr>
          </a:p>
        </p:txBody>
      </p:sp>
      <p:sp>
        <p:nvSpPr>
          <p:cNvPr id="475" name="Google Shape;475;p40"/>
          <p:cNvSpPr txBox="1">
            <a:spLocks noGrp="1"/>
          </p:cNvSpPr>
          <p:nvPr>
            <p:ph type="body" idx="1"/>
          </p:nvPr>
        </p:nvSpPr>
        <p:spPr>
          <a:xfrm>
            <a:off x="242675" y="707050"/>
            <a:ext cx="8520600" cy="3416400"/>
          </a:xfrm>
          <a:prstGeom prst="rect">
            <a:avLst/>
          </a:prstGeom>
        </p:spPr>
        <p:txBody>
          <a:bodyPr spcFirstLastPara="1" wrap="square" lIns="91425" tIns="91425" rIns="91425" bIns="91425" anchor="t" anchorCtr="0">
            <a:noAutofit/>
          </a:bodyPr>
          <a:lstStyle/>
          <a:p>
            <a:pPr marL="0" lvl="0" indent="0" algn="l" rtl="0">
              <a:spcAft>
                <a:spcPts val="0"/>
              </a:spcAft>
              <a:buNone/>
            </a:pPr>
            <a:r>
              <a:rPr lang="en" sz="3200" dirty="0" smtClean="0">
                <a:solidFill>
                  <a:srgbClr val="000000"/>
                </a:solidFill>
              </a:rPr>
              <a:t>You </a:t>
            </a:r>
            <a:r>
              <a:rPr lang="en" sz="3200" dirty="0">
                <a:solidFill>
                  <a:srgbClr val="000000"/>
                </a:solidFill>
              </a:rPr>
              <a:t>and your friends are stranded on a small island. There appears to be a stream, plants, and coconut trees. Fortunately, you have the following items:</a:t>
            </a:r>
            <a:endParaRPr sz="3200" dirty="0">
              <a:solidFill>
                <a:srgbClr val="000000"/>
              </a:solidFill>
            </a:endParaRPr>
          </a:p>
          <a:p>
            <a:pPr>
              <a:spcBef>
                <a:spcPts val="1600"/>
              </a:spcBef>
              <a:buClr>
                <a:srgbClr val="000000"/>
              </a:buClr>
              <a:buFont typeface="Arial" panose="020B0604020202020204" pitchFamily="34" charset="0"/>
              <a:buChar char="•"/>
            </a:pPr>
            <a:r>
              <a:rPr lang="en" sz="1800" dirty="0">
                <a:solidFill>
                  <a:srgbClr val="000000"/>
                </a:solidFill>
              </a:rPr>
              <a:t>Clothing</a:t>
            </a:r>
            <a:endParaRPr sz="1800" dirty="0">
              <a:solidFill>
                <a:srgbClr val="000000"/>
              </a:solidFill>
            </a:endParaRPr>
          </a:p>
          <a:p>
            <a:pPr>
              <a:buClr>
                <a:srgbClr val="000000"/>
              </a:buClr>
              <a:buFont typeface="Arial" panose="020B0604020202020204" pitchFamily="34" charset="0"/>
              <a:buChar char="•"/>
            </a:pPr>
            <a:r>
              <a:rPr lang="en" sz="1800" dirty="0">
                <a:solidFill>
                  <a:srgbClr val="000000"/>
                </a:solidFill>
              </a:rPr>
              <a:t>A backpack</a:t>
            </a:r>
            <a:endParaRPr sz="1800" dirty="0">
              <a:solidFill>
                <a:srgbClr val="000000"/>
              </a:solidFill>
            </a:endParaRPr>
          </a:p>
          <a:p>
            <a:pPr>
              <a:buClr>
                <a:srgbClr val="000000"/>
              </a:buClr>
              <a:buFont typeface="Arial" panose="020B0604020202020204" pitchFamily="34" charset="0"/>
              <a:buChar char="•"/>
            </a:pPr>
            <a:r>
              <a:rPr lang="en" sz="1800" dirty="0">
                <a:solidFill>
                  <a:srgbClr val="000000"/>
                </a:solidFill>
              </a:rPr>
              <a:t>A lighter</a:t>
            </a:r>
            <a:endParaRPr sz="1800" dirty="0">
              <a:solidFill>
                <a:srgbClr val="000000"/>
              </a:solidFill>
            </a:endParaRPr>
          </a:p>
          <a:p>
            <a:pPr>
              <a:buClr>
                <a:srgbClr val="000000"/>
              </a:buClr>
              <a:buFont typeface="Arial" panose="020B0604020202020204" pitchFamily="34" charset="0"/>
              <a:buChar char="•"/>
            </a:pPr>
            <a:r>
              <a:rPr lang="en" sz="1800" dirty="0">
                <a:solidFill>
                  <a:srgbClr val="000000"/>
                </a:solidFill>
              </a:rPr>
              <a:t>Glass and plastic bottles</a:t>
            </a:r>
            <a:endParaRPr sz="1800" dirty="0">
              <a:solidFill>
                <a:srgbClr val="000000"/>
              </a:solidFill>
            </a:endParaRPr>
          </a:p>
          <a:p>
            <a:pPr>
              <a:buClr>
                <a:srgbClr val="000000"/>
              </a:buClr>
              <a:buFont typeface="Arial" panose="020B0604020202020204" pitchFamily="34" charset="0"/>
              <a:buChar char="•"/>
            </a:pPr>
            <a:r>
              <a:rPr lang="en" sz="1800" dirty="0">
                <a:solidFill>
                  <a:srgbClr val="000000"/>
                </a:solidFill>
              </a:rPr>
              <a:t>Plastic garbage bags</a:t>
            </a:r>
            <a:endParaRPr sz="1800" dirty="0">
              <a:solidFill>
                <a:srgbClr val="000000"/>
              </a:solidFill>
            </a:endParaRPr>
          </a:p>
          <a:p>
            <a:pPr>
              <a:buClr>
                <a:srgbClr val="000000"/>
              </a:buClr>
              <a:buFont typeface="Arial" panose="020B0604020202020204" pitchFamily="34" charset="0"/>
              <a:buChar char="•"/>
            </a:pPr>
            <a:r>
              <a:rPr lang="en" sz="1800" dirty="0" smtClean="0">
                <a:solidFill>
                  <a:srgbClr val="000000"/>
                </a:solidFill>
              </a:rPr>
              <a:t>Paracord</a:t>
            </a:r>
            <a:endParaRPr sz="1800" dirty="0">
              <a:solidFill>
                <a:srgbClr val="000000"/>
              </a:solidFill>
            </a:endParaRPr>
          </a:p>
          <a:p>
            <a:pPr marL="0" lvl="0" indent="0" algn="l" rtl="0">
              <a:spcBef>
                <a:spcPts val="0"/>
              </a:spcBef>
              <a:spcAft>
                <a:spcPts val="0"/>
              </a:spcAft>
              <a:buNone/>
            </a:pPr>
            <a:endParaRPr dirty="0">
              <a:solidFill>
                <a:srgbClr val="000000"/>
              </a:solidFill>
            </a:endParaRPr>
          </a:p>
          <a:p>
            <a:pPr marL="0" lvl="0" indent="0" algn="l" rtl="0">
              <a:spcBef>
                <a:spcPts val="0"/>
              </a:spcBef>
              <a:spcAft>
                <a:spcPts val="0"/>
              </a:spcAft>
              <a:buNone/>
            </a:pPr>
            <a:endParaRPr dirty="0">
              <a:solidFill>
                <a:srgbClr val="000000"/>
              </a:solidFill>
            </a:endParaRPr>
          </a:p>
          <a:p>
            <a:pPr marL="0" lvl="0" indent="0" algn="l" rtl="0">
              <a:spcBef>
                <a:spcPts val="0"/>
              </a:spcBef>
              <a:spcAft>
                <a:spcPts val="0"/>
              </a:spcAft>
              <a:buNone/>
            </a:pPr>
            <a:endParaRPr dirty="0">
              <a:solidFill>
                <a:srgbClr val="000000"/>
              </a:solidFill>
            </a:endParaRPr>
          </a:p>
        </p:txBody>
      </p:sp>
      <p:sp>
        <p:nvSpPr>
          <p:cNvPr id="476" name="Google Shape;476;p40"/>
          <p:cNvSpPr txBox="1"/>
          <p:nvPr/>
        </p:nvSpPr>
        <p:spPr>
          <a:xfrm>
            <a:off x="4070822" y="2910125"/>
            <a:ext cx="4223100" cy="200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solidFill>
                  <a:srgbClr val="CC0000"/>
                </a:solidFill>
                <a:effectLst>
                  <a:outerShdw blurRad="38100" dist="38100" dir="2700000" algn="tl">
                    <a:srgbClr val="000000">
                      <a:alpha val="43137"/>
                    </a:srgbClr>
                  </a:outerShdw>
                </a:effectLst>
                <a:latin typeface="Garamond" panose="02020404030301010803" pitchFamily="18" charset="0"/>
              </a:rPr>
              <a:t>How </a:t>
            </a:r>
            <a:r>
              <a:rPr lang="en" sz="2400" b="1" dirty="0" smtClean="0">
                <a:solidFill>
                  <a:srgbClr val="CC0000"/>
                </a:solidFill>
                <a:effectLst>
                  <a:outerShdw blurRad="38100" dist="38100" dir="2700000" algn="tl">
                    <a:srgbClr val="000000">
                      <a:alpha val="43137"/>
                    </a:srgbClr>
                  </a:outerShdw>
                </a:effectLst>
                <a:latin typeface="Garamond" panose="02020404030301010803" pitchFamily="18" charset="0"/>
              </a:rPr>
              <a:t>would </a:t>
            </a:r>
            <a:r>
              <a:rPr lang="en" sz="2400" b="1" dirty="0">
                <a:solidFill>
                  <a:srgbClr val="CC0000"/>
                </a:solidFill>
                <a:effectLst>
                  <a:outerShdw blurRad="38100" dist="38100" dir="2700000" algn="tl">
                    <a:srgbClr val="000000">
                      <a:alpha val="43137"/>
                    </a:srgbClr>
                  </a:outerShdw>
                </a:effectLst>
                <a:latin typeface="Garamond" panose="02020404030301010803" pitchFamily="18" charset="0"/>
              </a:rPr>
              <a:t>you use these resources plus any items found on the island to make sure you have a safe source of fresh water to drink?</a:t>
            </a:r>
            <a:endParaRPr sz="2400" b="1" dirty="0">
              <a:solidFill>
                <a:srgbClr val="CC0000"/>
              </a:solidFill>
              <a:effectLst>
                <a:outerShdw blurRad="38100" dist="38100" dir="2700000" algn="tl">
                  <a:srgbClr val="000000">
                    <a:alpha val="43137"/>
                  </a:srgbClr>
                </a:outerShdw>
              </a:effectLst>
              <a:latin typeface="Garamond" panose="02020404030301010803"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41"/>
          <p:cNvSpPr txBox="1">
            <a:spLocks noGrp="1"/>
          </p:cNvSpPr>
          <p:nvPr>
            <p:ph type="title"/>
          </p:nvPr>
        </p:nvSpPr>
        <p:spPr>
          <a:xfrm>
            <a:off x="243461" y="288963"/>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b="1" dirty="0" smtClean="0">
                <a:solidFill>
                  <a:schemeClr val="accent1">
                    <a:lumMod val="75000"/>
                  </a:schemeClr>
                </a:solidFill>
                <a:effectLst>
                  <a:outerShdw blurRad="38100" dist="38100" dir="2700000" algn="tl">
                    <a:srgbClr val="000000">
                      <a:alpha val="43137"/>
                    </a:srgbClr>
                  </a:outerShdw>
                </a:effectLst>
              </a:rPr>
              <a:t>Not </a:t>
            </a:r>
            <a:r>
              <a:rPr lang="en" sz="4000" b="1" dirty="0">
                <a:solidFill>
                  <a:schemeClr val="accent1">
                    <a:lumMod val="75000"/>
                  </a:schemeClr>
                </a:solidFill>
                <a:effectLst>
                  <a:outerShdw blurRad="38100" dist="38100" dir="2700000" algn="tl">
                    <a:srgbClr val="000000">
                      <a:alpha val="43137"/>
                    </a:srgbClr>
                  </a:outerShdw>
                </a:effectLst>
              </a:rPr>
              <a:t>Enough Water?</a:t>
            </a:r>
            <a:endParaRPr sz="4000" b="1" dirty="0">
              <a:solidFill>
                <a:schemeClr val="accent1">
                  <a:lumMod val="75000"/>
                </a:schemeClr>
              </a:solidFill>
              <a:effectLst>
                <a:outerShdw blurRad="38100" dist="38100" dir="2700000" algn="tl">
                  <a:srgbClr val="000000">
                    <a:alpha val="43137"/>
                  </a:srgbClr>
                </a:outerShdw>
              </a:effectLst>
            </a:endParaRPr>
          </a:p>
        </p:txBody>
      </p:sp>
      <p:pic>
        <p:nvPicPr>
          <p:cNvPr id="483" name="Google Shape;483;p41"/>
          <p:cNvPicPr preferRelativeResize="0"/>
          <p:nvPr/>
        </p:nvPicPr>
        <p:blipFill>
          <a:blip r:embed="rId3">
            <a:alphaModFix/>
          </a:blip>
          <a:stretch>
            <a:fillRect/>
          </a:stretch>
        </p:blipFill>
        <p:spPr>
          <a:xfrm>
            <a:off x="311700" y="1152475"/>
            <a:ext cx="8520600" cy="2044655"/>
          </a:xfrm>
          <a:prstGeom prst="rect">
            <a:avLst/>
          </a:prstGeom>
          <a:noFill/>
          <a:ln>
            <a:noFill/>
          </a:ln>
        </p:spPr>
      </p:pic>
      <p:pic>
        <p:nvPicPr>
          <p:cNvPr id="484" name="Google Shape;484;p41"/>
          <p:cNvPicPr preferRelativeResize="0"/>
          <p:nvPr/>
        </p:nvPicPr>
        <p:blipFill>
          <a:blip r:embed="rId4">
            <a:alphaModFix/>
          </a:blip>
          <a:stretch>
            <a:fillRect/>
          </a:stretch>
        </p:blipFill>
        <p:spPr>
          <a:xfrm>
            <a:off x="3585405" y="1734100"/>
            <a:ext cx="5303326" cy="32459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42"/>
          <p:cNvSpPr txBox="1">
            <a:spLocks noGrp="1"/>
          </p:cNvSpPr>
          <p:nvPr>
            <p:ph type="title"/>
          </p:nvPr>
        </p:nvSpPr>
        <p:spPr>
          <a:xfrm>
            <a:off x="311700" y="126253"/>
            <a:ext cx="5174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b="1" dirty="0">
                <a:solidFill>
                  <a:schemeClr val="accent1">
                    <a:lumMod val="75000"/>
                  </a:schemeClr>
                </a:solidFill>
                <a:effectLst>
                  <a:outerShdw blurRad="38100" dist="38100" dir="2700000" algn="tl">
                    <a:srgbClr val="000000">
                      <a:alpha val="43137"/>
                    </a:srgbClr>
                  </a:outerShdw>
                </a:effectLst>
              </a:rPr>
              <a:t>Surrounded by </a:t>
            </a:r>
            <a:r>
              <a:rPr lang="en" sz="3200" b="1" dirty="0" smtClean="0">
                <a:solidFill>
                  <a:schemeClr val="accent1">
                    <a:lumMod val="75000"/>
                  </a:schemeClr>
                </a:solidFill>
                <a:effectLst>
                  <a:outerShdw blurRad="38100" dist="38100" dir="2700000" algn="tl">
                    <a:srgbClr val="000000">
                      <a:alpha val="43137"/>
                    </a:srgbClr>
                  </a:outerShdw>
                </a:effectLst>
              </a:rPr>
              <a:t>Ocean Water</a:t>
            </a:r>
            <a:r>
              <a:rPr lang="en" sz="3200" b="1" dirty="0">
                <a:solidFill>
                  <a:schemeClr val="accent1">
                    <a:lumMod val="75000"/>
                  </a:schemeClr>
                </a:solidFill>
                <a:effectLst>
                  <a:outerShdw blurRad="38100" dist="38100" dir="2700000" algn="tl">
                    <a:srgbClr val="000000">
                      <a:alpha val="43137"/>
                    </a:srgbClr>
                  </a:outerShdw>
                </a:effectLst>
              </a:rPr>
              <a:t>: </a:t>
            </a:r>
            <a:r>
              <a:rPr lang="en" sz="3200" b="1" dirty="0" smtClean="0">
                <a:solidFill>
                  <a:schemeClr val="accent1">
                    <a:lumMod val="75000"/>
                  </a:schemeClr>
                </a:solidFill>
                <a:effectLst>
                  <a:outerShdw blurRad="38100" dist="38100" dir="2700000" algn="tl">
                    <a:srgbClr val="000000">
                      <a:alpha val="43137"/>
                    </a:srgbClr>
                  </a:outerShdw>
                </a:effectLst>
              </a:rPr>
              <a:t/>
            </a:r>
            <a:br>
              <a:rPr lang="en" sz="3200" b="1" dirty="0" smtClean="0">
                <a:solidFill>
                  <a:schemeClr val="accent1">
                    <a:lumMod val="75000"/>
                  </a:schemeClr>
                </a:solidFill>
                <a:effectLst>
                  <a:outerShdw blurRad="38100" dist="38100" dir="2700000" algn="tl">
                    <a:srgbClr val="000000">
                      <a:alpha val="43137"/>
                    </a:srgbClr>
                  </a:outerShdw>
                </a:effectLst>
              </a:rPr>
            </a:br>
            <a:r>
              <a:rPr lang="en" sz="3200" b="1" dirty="0" smtClean="0">
                <a:solidFill>
                  <a:schemeClr val="accent1">
                    <a:lumMod val="75000"/>
                  </a:schemeClr>
                </a:solidFill>
                <a:effectLst>
                  <a:outerShdw blurRad="38100" dist="38100" dir="2700000" algn="tl">
                    <a:srgbClr val="000000">
                      <a:alpha val="43137"/>
                    </a:srgbClr>
                  </a:outerShdw>
                </a:effectLst>
              </a:rPr>
              <a:t>Why </a:t>
            </a:r>
            <a:r>
              <a:rPr lang="en" sz="3200" b="1" dirty="0">
                <a:solidFill>
                  <a:schemeClr val="accent1">
                    <a:lumMod val="75000"/>
                  </a:schemeClr>
                </a:solidFill>
                <a:effectLst>
                  <a:outerShdw blurRad="38100" dist="38100" dir="2700000" algn="tl">
                    <a:srgbClr val="000000">
                      <a:alpha val="43137"/>
                    </a:srgbClr>
                  </a:outerShdw>
                </a:effectLst>
              </a:rPr>
              <a:t>can’t they drink it?</a:t>
            </a:r>
            <a:endParaRPr sz="3200" b="1" dirty="0">
              <a:solidFill>
                <a:schemeClr val="accent1">
                  <a:lumMod val="75000"/>
                </a:schemeClr>
              </a:solidFill>
              <a:effectLst>
                <a:outerShdw blurRad="38100" dist="38100" dir="2700000" algn="tl">
                  <a:srgbClr val="000000">
                    <a:alpha val="43137"/>
                  </a:srgbClr>
                </a:outerShdw>
              </a:effectLst>
            </a:endParaRPr>
          </a:p>
        </p:txBody>
      </p:sp>
      <p:pic>
        <p:nvPicPr>
          <p:cNvPr id="491" name="Google Shape;491;p42"/>
          <p:cNvPicPr preferRelativeResize="0"/>
          <p:nvPr/>
        </p:nvPicPr>
        <p:blipFill>
          <a:blip r:embed="rId3">
            <a:alphaModFix/>
          </a:blip>
          <a:stretch>
            <a:fillRect/>
          </a:stretch>
        </p:blipFill>
        <p:spPr>
          <a:xfrm>
            <a:off x="4483290" y="1399761"/>
            <a:ext cx="4533330" cy="3608987"/>
          </a:xfrm>
          <a:prstGeom prst="rect">
            <a:avLst/>
          </a:prstGeom>
          <a:noFill/>
          <a:ln>
            <a:noFill/>
          </a:ln>
        </p:spPr>
      </p:pic>
      <p:pic>
        <p:nvPicPr>
          <p:cNvPr id="492" name="Google Shape;492;p42">
            <a:hlinkClick r:id="rId4"/>
          </p:cNvPr>
          <p:cNvPicPr preferRelativeResize="0"/>
          <p:nvPr/>
        </p:nvPicPr>
        <p:blipFill>
          <a:blip r:embed="rId5">
            <a:alphaModFix/>
          </a:blip>
          <a:stretch>
            <a:fillRect/>
          </a:stretch>
        </p:blipFill>
        <p:spPr>
          <a:xfrm>
            <a:off x="223606" y="1399761"/>
            <a:ext cx="4027671" cy="191664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44"/>
          <p:cNvSpPr txBox="1">
            <a:spLocks noGrp="1"/>
          </p:cNvSpPr>
          <p:nvPr>
            <p:ph type="title"/>
          </p:nvPr>
        </p:nvSpPr>
        <p:spPr>
          <a:xfrm>
            <a:off x="311700" y="26078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400" b="1" dirty="0" smtClean="0">
                <a:solidFill>
                  <a:schemeClr val="accent1">
                    <a:lumMod val="75000"/>
                  </a:schemeClr>
                </a:solidFill>
                <a:effectLst>
                  <a:outerShdw blurRad="38100" dist="38100" dir="2700000" algn="tl">
                    <a:srgbClr val="000000">
                      <a:alpha val="43137"/>
                    </a:srgbClr>
                  </a:outerShdw>
                </a:effectLst>
              </a:rPr>
              <a:t>Water </a:t>
            </a:r>
            <a:r>
              <a:rPr lang="en" sz="4400" b="1" dirty="0">
                <a:solidFill>
                  <a:schemeClr val="accent1">
                    <a:lumMod val="75000"/>
                  </a:schemeClr>
                </a:solidFill>
                <a:effectLst>
                  <a:outerShdw blurRad="38100" dist="38100" dir="2700000" algn="tl">
                    <a:srgbClr val="000000">
                      <a:alpha val="43137"/>
                    </a:srgbClr>
                  </a:outerShdw>
                </a:effectLst>
              </a:rPr>
              <a:t>S</a:t>
            </a:r>
            <a:r>
              <a:rPr lang="en" sz="4400" b="1" dirty="0" smtClean="0">
                <a:solidFill>
                  <a:schemeClr val="accent1">
                    <a:lumMod val="75000"/>
                  </a:schemeClr>
                </a:solidFill>
                <a:effectLst>
                  <a:outerShdw blurRad="38100" dist="38100" dir="2700000" algn="tl">
                    <a:srgbClr val="000000">
                      <a:alpha val="43137"/>
                    </a:srgbClr>
                  </a:outerShdw>
                </a:effectLst>
              </a:rPr>
              <a:t>olutions</a:t>
            </a:r>
            <a:endParaRPr sz="4400" b="1" dirty="0">
              <a:solidFill>
                <a:schemeClr val="accent1">
                  <a:lumMod val="75000"/>
                </a:schemeClr>
              </a:solidFill>
              <a:effectLst>
                <a:outerShdw blurRad="38100" dist="38100" dir="2700000" algn="tl">
                  <a:srgbClr val="000000">
                    <a:alpha val="43137"/>
                  </a:srgbClr>
                </a:outerShdw>
              </a:effectLst>
            </a:endParaRPr>
          </a:p>
        </p:txBody>
      </p:sp>
      <p:sp>
        <p:nvSpPr>
          <p:cNvPr id="505" name="Google Shape;505;p44"/>
          <p:cNvSpPr txBox="1">
            <a:spLocks noGrp="1"/>
          </p:cNvSpPr>
          <p:nvPr>
            <p:ph type="body" idx="1"/>
          </p:nvPr>
        </p:nvSpPr>
        <p:spPr>
          <a:xfrm>
            <a:off x="311700" y="1097884"/>
            <a:ext cx="8520600" cy="372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What are some possible solutions to the drinkable water crisis in Puerto Rico?</a:t>
            </a:r>
            <a:endParaRPr sz="2400" dirty="0"/>
          </a:p>
          <a:p>
            <a:pPr marL="0" lvl="0" indent="0" algn="l" rtl="0">
              <a:spcBef>
                <a:spcPts val="1600"/>
              </a:spcBef>
              <a:spcAft>
                <a:spcPts val="0"/>
              </a:spcAft>
              <a:buNone/>
            </a:pPr>
            <a:r>
              <a:rPr lang="en" sz="2400" smtClean="0"/>
              <a:t>Limiting factors </a:t>
            </a:r>
            <a:r>
              <a:rPr lang="en" sz="2400" dirty="0"/>
              <a:t>to consider: </a:t>
            </a:r>
            <a:endParaRPr sz="2400" dirty="0"/>
          </a:p>
          <a:p>
            <a:pPr marL="457200" lvl="0" indent="-342900" algn="l" rtl="0">
              <a:spcBef>
                <a:spcPts val="1600"/>
              </a:spcBef>
              <a:spcAft>
                <a:spcPts val="0"/>
              </a:spcAft>
              <a:buSzPts val="1800"/>
              <a:buAutoNum type="arabicPeriod"/>
            </a:pPr>
            <a:r>
              <a:rPr lang="en" sz="2400" dirty="0"/>
              <a:t>Water is around, but may not be clean or salt-free</a:t>
            </a:r>
            <a:endParaRPr sz="2400" dirty="0"/>
          </a:p>
          <a:p>
            <a:pPr marL="457200" lvl="0" indent="-342900" algn="l" rtl="0">
              <a:spcBef>
                <a:spcPts val="0"/>
              </a:spcBef>
              <a:spcAft>
                <a:spcPts val="0"/>
              </a:spcAft>
              <a:buSzPts val="1800"/>
              <a:buAutoNum type="arabicPeriod"/>
            </a:pPr>
            <a:r>
              <a:rPr lang="en" sz="2400" dirty="0"/>
              <a:t>Some areas are near the ocean, others far from the ocean</a:t>
            </a:r>
            <a:endParaRPr sz="2400" dirty="0"/>
          </a:p>
          <a:p>
            <a:pPr marL="457200" lvl="0" indent="-342900" algn="l" rtl="0">
              <a:spcBef>
                <a:spcPts val="0"/>
              </a:spcBef>
              <a:spcAft>
                <a:spcPts val="0"/>
              </a:spcAft>
              <a:buSzPts val="1800"/>
              <a:buAutoNum type="arabicPeriod"/>
            </a:pPr>
            <a:r>
              <a:rPr lang="en" sz="2400" dirty="0"/>
              <a:t>The amount of materials they have to work with is limited</a:t>
            </a:r>
            <a:endParaRPr sz="2400" dirty="0"/>
          </a:p>
          <a:p>
            <a:pPr marL="0" lvl="0" indent="0" algn="l" rtl="0">
              <a:spcBef>
                <a:spcPts val="1600"/>
              </a:spcBef>
              <a:spcAft>
                <a:spcPts val="0"/>
              </a:spcAft>
              <a:buNone/>
            </a:pPr>
            <a:r>
              <a:rPr lang="en" sz="2400" dirty="0"/>
              <a:t>Task: </a:t>
            </a:r>
            <a:r>
              <a:rPr lang="en" sz="2400" dirty="0" smtClean="0"/>
              <a:t>Create a way </a:t>
            </a:r>
            <a:r>
              <a:rPr lang="en" sz="2400" dirty="0"/>
              <a:t>to capture or purify water that can be accomplished with common, inexpensive </a:t>
            </a:r>
            <a:r>
              <a:rPr lang="en" sz="2400" dirty="0" smtClean="0"/>
              <a:t>materials.</a:t>
            </a:r>
            <a:endParaRPr sz="24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45"/>
          <p:cNvSpPr txBox="1">
            <a:spLocks noGrp="1"/>
          </p:cNvSpPr>
          <p:nvPr>
            <p:ph type="title"/>
          </p:nvPr>
        </p:nvSpPr>
        <p:spPr>
          <a:xfrm>
            <a:off x="221550" y="64425"/>
            <a:ext cx="5607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dirty="0">
                <a:latin typeface="Garamond" panose="02020404030301010803" pitchFamily="18" charset="0"/>
                <a:ea typeface="Chewy"/>
                <a:cs typeface="Chewy"/>
                <a:sym typeface="Chewy"/>
              </a:rPr>
              <a:t>Engineering Design Process </a:t>
            </a:r>
            <a:endParaRPr i="1" dirty="0">
              <a:latin typeface="Garamond" panose="02020404030301010803" pitchFamily="18" charset="0"/>
              <a:ea typeface="Chewy"/>
              <a:cs typeface="Chewy"/>
              <a:sym typeface="Chewy"/>
            </a:endParaRPr>
          </a:p>
        </p:txBody>
      </p:sp>
      <p:pic>
        <p:nvPicPr>
          <p:cNvPr id="511" name="Google Shape;511;p45"/>
          <p:cNvPicPr preferRelativeResize="0"/>
          <p:nvPr/>
        </p:nvPicPr>
        <p:blipFill>
          <a:blip r:embed="rId3">
            <a:alphaModFix/>
          </a:blip>
          <a:stretch>
            <a:fillRect/>
          </a:stretch>
        </p:blipFill>
        <p:spPr>
          <a:xfrm>
            <a:off x="2063202" y="1017725"/>
            <a:ext cx="4899025" cy="3472450"/>
          </a:xfrm>
          <a:prstGeom prst="rect">
            <a:avLst/>
          </a:prstGeom>
          <a:noFill/>
          <a:ln>
            <a:noFill/>
          </a:ln>
        </p:spPr>
      </p:pic>
      <p:sp>
        <p:nvSpPr>
          <p:cNvPr id="512" name="Google Shape;512;p45"/>
          <p:cNvSpPr txBox="1"/>
          <p:nvPr/>
        </p:nvSpPr>
        <p:spPr>
          <a:xfrm>
            <a:off x="160300" y="827425"/>
            <a:ext cx="4125000" cy="64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i="1" dirty="0">
                <a:latin typeface="Garamond" panose="02020404030301010803" pitchFamily="18" charset="0"/>
              </a:rPr>
              <a:t>ASK: How can the people of Puerto Rico capture or purify water? Design either a water purification or desalination solution for the</a:t>
            </a:r>
            <a:endParaRPr sz="1800" i="1" dirty="0">
              <a:latin typeface="Garamond" panose="02020404030301010803" pitchFamily="18" charset="0"/>
            </a:endParaRPr>
          </a:p>
          <a:p>
            <a:pPr marL="0" lvl="0" indent="0" algn="l" rtl="0">
              <a:spcBef>
                <a:spcPts val="0"/>
              </a:spcBef>
              <a:spcAft>
                <a:spcPts val="0"/>
              </a:spcAft>
              <a:buNone/>
            </a:pPr>
            <a:r>
              <a:rPr lang="en" sz="1800" i="1" dirty="0">
                <a:latin typeface="Garamond" panose="02020404030301010803" pitchFamily="18" charset="0"/>
              </a:rPr>
              <a:t>people of Puerto Rico.  </a:t>
            </a:r>
            <a:endParaRPr sz="1800" i="1" dirty="0">
              <a:latin typeface="Garamond" panose="02020404030301010803" pitchFamily="18" charset="0"/>
            </a:endParaRPr>
          </a:p>
        </p:txBody>
      </p:sp>
      <p:sp>
        <p:nvSpPr>
          <p:cNvPr id="513" name="Google Shape;513;p45"/>
          <p:cNvSpPr txBox="1"/>
          <p:nvPr/>
        </p:nvSpPr>
        <p:spPr>
          <a:xfrm>
            <a:off x="5688775" y="114925"/>
            <a:ext cx="3385200" cy="95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i="1" dirty="0">
                <a:latin typeface="Garamond" panose="02020404030301010803" pitchFamily="18" charset="0"/>
              </a:rPr>
              <a:t>IMAGINE: Brainstorm a water purification/desalination  method that uses common, inexpensive materials</a:t>
            </a:r>
            <a:r>
              <a:rPr lang="en" sz="1800" dirty="0">
                <a:latin typeface="Garamond" panose="02020404030301010803" pitchFamily="18" charset="0"/>
              </a:rPr>
              <a:t> </a:t>
            </a:r>
            <a:endParaRPr sz="1800" dirty="0">
              <a:latin typeface="Garamond" panose="02020404030301010803" pitchFamily="18" charset="0"/>
            </a:endParaRPr>
          </a:p>
        </p:txBody>
      </p:sp>
      <p:sp>
        <p:nvSpPr>
          <p:cNvPr id="514" name="Google Shape;514;p45"/>
          <p:cNvSpPr txBox="1"/>
          <p:nvPr/>
        </p:nvSpPr>
        <p:spPr>
          <a:xfrm>
            <a:off x="7082375" y="1578725"/>
            <a:ext cx="2143200" cy="101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i="1" dirty="0">
                <a:latin typeface="Garamond" panose="02020404030301010803" pitchFamily="18" charset="0"/>
              </a:rPr>
              <a:t>PLAN: Work as a team to create simple design and directions.</a:t>
            </a:r>
            <a:endParaRPr sz="1800" i="1" dirty="0">
              <a:latin typeface="Garamond" panose="02020404030301010803" pitchFamily="18" charset="0"/>
            </a:endParaRPr>
          </a:p>
        </p:txBody>
      </p:sp>
      <p:sp>
        <p:nvSpPr>
          <p:cNvPr id="515" name="Google Shape;515;p45"/>
          <p:cNvSpPr txBox="1"/>
          <p:nvPr/>
        </p:nvSpPr>
        <p:spPr>
          <a:xfrm>
            <a:off x="5538475" y="3500125"/>
            <a:ext cx="3535500" cy="107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i="1" dirty="0">
                <a:latin typeface="Garamond" panose="02020404030301010803" pitchFamily="18" charset="0"/>
              </a:rPr>
              <a:t>CREATE: Create a poster or slides with diagrams and words explaining your plan. Make sure it is easy to understand. </a:t>
            </a:r>
            <a:endParaRPr sz="1800" i="1" dirty="0">
              <a:latin typeface="Garamond" panose="02020404030301010803" pitchFamily="18" charset="0"/>
            </a:endParaRPr>
          </a:p>
        </p:txBody>
      </p:sp>
      <p:sp>
        <p:nvSpPr>
          <p:cNvPr id="516" name="Google Shape;516;p45"/>
          <p:cNvSpPr txBox="1"/>
          <p:nvPr/>
        </p:nvSpPr>
        <p:spPr>
          <a:xfrm>
            <a:off x="100200" y="2638825"/>
            <a:ext cx="2253300" cy="244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i="1" dirty="0">
                <a:latin typeface="Garamond" panose="02020404030301010803" pitchFamily="18" charset="0"/>
              </a:rPr>
              <a:t>IMPROVE: Provide comments to each team on their design.  Based on the comments of others, improve your design.</a:t>
            </a:r>
            <a:endParaRPr sz="1800" i="1" dirty="0">
              <a:latin typeface="Garamond" panose="02020404030301010803"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301721"/>
            <a:ext cx="8520600" cy="572700"/>
          </a:xfrm>
        </p:spPr>
        <p:txBody>
          <a:bodyPr/>
          <a:lstStyle/>
          <a:p>
            <a:r>
              <a:rPr lang="en-US" sz="3600" b="1" dirty="0" smtClean="0">
                <a:solidFill>
                  <a:schemeClr val="accent1">
                    <a:lumMod val="75000"/>
                  </a:schemeClr>
                </a:solidFill>
                <a:effectLst>
                  <a:outerShdw blurRad="38100" dist="38100" dir="2700000" algn="tl">
                    <a:srgbClr val="000000">
                      <a:alpha val="43137"/>
                    </a:srgbClr>
                  </a:outerShdw>
                </a:effectLst>
              </a:rPr>
              <a:t>Water Purification System</a:t>
            </a:r>
            <a:endParaRPr lang="en-US" sz="3600" b="1" dirty="0">
              <a:solidFill>
                <a:schemeClr val="accent1">
                  <a:lumMod val="75000"/>
                </a:schemeClr>
              </a:solidFill>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p:txBody>
          <a:bodyPr/>
          <a:lstStyle/>
          <a:p>
            <a:pPr marL="482600">
              <a:buFont typeface="+mj-lt"/>
              <a:buAutoNum type="arabicPeriod"/>
            </a:pPr>
            <a:r>
              <a:rPr lang="en-US" sz="2000" dirty="0" smtClean="0"/>
              <a:t>Work as a team to create simple design illustrations and instructions.</a:t>
            </a:r>
          </a:p>
          <a:p>
            <a:pPr marL="482600">
              <a:buFont typeface="+mj-lt"/>
              <a:buAutoNum type="arabicPeriod"/>
            </a:pPr>
            <a:r>
              <a:rPr lang="en-US" sz="2000" dirty="0" smtClean="0"/>
              <a:t>Create </a:t>
            </a:r>
            <a:r>
              <a:rPr lang="en-US" sz="2000" dirty="0"/>
              <a:t>a poster or slides with diagrams and words explaining your plan. Make it clear and easy to understand. </a:t>
            </a:r>
          </a:p>
          <a:p>
            <a:pPr marL="482600">
              <a:buFont typeface="+mj-lt"/>
              <a:buAutoNum type="arabicPeriod"/>
            </a:pPr>
            <a:r>
              <a:rPr lang="en-US" sz="2000" dirty="0"/>
              <a:t>Be prepared for a brief presentation.  Provide comments to each team on their design.  </a:t>
            </a:r>
          </a:p>
          <a:p>
            <a:pPr marL="482600">
              <a:buFont typeface="+mj-lt"/>
              <a:buAutoNum type="arabicPeriod"/>
            </a:pPr>
            <a:r>
              <a:rPr lang="en-US" sz="2000" dirty="0"/>
              <a:t>Based on the comments of others, </a:t>
            </a:r>
            <a:r>
              <a:rPr lang="en-US" sz="2000" dirty="0" smtClean="0"/>
              <a:t>improve upon or redesign </a:t>
            </a:r>
            <a:r>
              <a:rPr lang="en-US" sz="2000" dirty="0"/>
              <a:t>your design</a:t>
            </a:r>
            <a:r>
              <a:rPr lang="en-US" sz="2000" dirty="0" smtClean="0"/>
              <a:t>.</a:t>
            </a:r>
            <a:endParaRPr lang="en-US" sz="2000" dirty="0"/>
          </a:p>
          <a:p>
            <a:pPr marL="114300" indent="0">
              <a:buNone/>
            </a:pPr>
            <a:endParaRPr lang="en-US" dirty="0" smtClean="0"/>
          </a:p>
          <a:p>
            <a:pPr marL="114300" indent="0">
              <a:buNone/>
            </a:pPr>
            <a:r>
              <a:rPr lang="en-US" sz="2400" b="1" dirty="0" smtClean="0">
                <a:effectLst>
                  <a:outerShdw blurRad="38100" dist="38100" dir="2700000" algn="tl">
                    <a:srgbClr val="000000">
                      <a:alpha val="43137"/>
                    </a:srgbClr>
                  </a:outerShdw>
                </a:effectLst>
              </a:rPr>
              <a:t>See Rubric</a:t>
            </a:r>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985152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46"/>
          <p:cNvSpPr txBox="1">
            <a:spLocks noGrp="1"/>
          </p:cNvSpPr>
          <p:nvPr>
            <p:ph type="title"/>
          </p:nvPr>
        </p:nvSpPr>
        <p:spPr>
          <a:xfrm>
            <a:off x="311697" y="281252"/>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b="1" dirty="0">
                <a:solidFill>
                  <a:schemeClr val="accent1">
                    <a:lumMod val="75000"/>
                  </a:schemeClr>
                </a:solidFill>
                <a:effectLst>
                  <a:outerShdw blurRad="38100" dist="38100" dir="2700000" algn="tl">
                    <a:srgbClr val="000000">
                      <a:alpha val="43137"/>
                    </a:srgbClr>
                  </a:outerShdw>
                </a:effectLst>
              </a:rPr>
              <a:t>Sample W</a:t>
            </a:r>
            <a:r>
              <a:rPr lang="en" sz="3200" b="1" dirty="0" smtClean="0">
                <a:solidFill>
                  <a:schemeClr val="accent1">
                    <a:lumMod val="75000"/>
                  </a:schemeClr>
                </a:solidFill>
                <a:effectLst>
                  <a:outerShdw blurRad="38100" dist="38100" dir="2700000" algn="tl">
                    <a:srgbClr val="000000">
                      <a:alpha val="43137"/>
                    </a:srgbClr>
                  </a:outerShdw>
                </a:effectLst>
              </a:rPr>
              <a:t>ork</a:t>
            </a:r>
            <a:endParaRPr sz="3200" b="1" dirty="0">
              <a:solidFill>
                <a:schemeClr val="accent1">
                  <a:lumMod val="75000"/>
                </a:schemeClr>
              </a:solidFill>
              <a:effectLst>
                <a:outerShdw blurRad="38100" dist="38100" dir="2700000" algn="tl">
                  <a:srgbClr val="000000">
                    <a:alpha val="43137"/>
                  </a:srgbClr>
                </a:outerShdw>
              </a:effectLst>
            </a:endParaRPr>
          </a:p>
        </p:txBody>
      </p:sp>
      <p:pic>
        <p:nvPicPr>
          <p:cNvPr id="523" name="Google Shape;523;p46"/>
          <p:cNvPicPr preferRelativeResize="0"/>
          <p:nvPr/>
        </p:nvPicPr>
        <p:blipFill>
          <a:blip r:embed="rId3">
            <a:alphaModFix/>
          </a:blip>
          <a:stretch>
            <a:fillRect/>
          </a:stretch>
        </p:blipFill>
        <p:spPr>
          <a:xfrm>
            <a:off x="845607" y="1126179"/>
            <a:ext cx="7452780" cy="34689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257109" y="1467910"/>
            <a:ext cx="3318604" cy="2107807"/>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b="1" dirty="0">
                <a:solidFill>
                  <a:schemeClr val="accent1">
                    <a:lumMod val="75000"/>
                  </a:schemeClr>
                </a:solidFill>
                <a:effectLst>
                  <a:outerShdw blurRad="38100" dist="38100" dir="2700000" algn="tl">
                    <a:srgbClr val="000000">
                      <a:alpha val="43137"/>
                    </a:srgbClr>
                  </a:outerShdw>
                </a:effectLst>
              </a:rPr>
              <a:t>Why do these cells look the way they do?</a:t>
            </a:r>
            <a:endParaRPr b="1" dirty="0">
              <a:solidFill>
                <a:schemeClr val="accent1">
                  <a:lumMod val="75000"/>
                </a:schemeClr>
              </a:solidFill>
              <a:effectLst>
                <a:outerShdw blurRad="38100" dist="38100" dir="2700000" algn="tl">
                  <a:srgbClr val="000000">
                    <a:alpha val="43137"/>
                  </a:srgbClr>
                </a:outerShdw>
              </a:effectLst>
            </a:endParaRPr>
          </a:p>
        </p:txBody>
      </p:sp>
      <p:pic>
        <p:nvPicPr>
          <p:cNvPr id="55" name="Google Shape;55;p13"/>
          <p:cNvPicPr preferRelativeResize="0"/>
          <p:nvPr/>
        </p:nvPicPr>
        <p:blipFill>
          <a:blip r:embed="rId3">
            <a:alphaModFix/>
          </a:blip>
          <a:stretch>
            <a:fillRect/>
          </a:stretch>
        </p:blipFill>
        <p:spPr>
          <a:xfrm>
            <a:off x="3783197" y="398414"/>
            <a:ext cx="4762500" cy="4524375"/>
          </a:xfrm>
          <a:prstGeom prst="rect">
            <a:avLst/>
          </a:prstGeom>
          <a:noFill/>
          <a:ln>
            <a:noFill/>
          </a:ln>
        </p:spPr>
      </p:pic>
    </p:spTree>
    <p:extLst>
      <p:ext uri="{BB962C8B-B14F-4D97-AF65-F5344CB8AC3E}">
        <p14:creationId xmlns:p14="http://schemas.microsoft.com/office/powerpoint/2010/main" val="872606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txBox="1">
            <a:spLocks noGrp="1"/>
          </p:cNvSpPr>
          <p:nvPr>
            <p:ph type="body" idx="1"/>
          </p:nvPr>
        </p:nvSpPr>
        <p:spPr>
          <a:xfrm>
            <a:off x="311700" y="595075"/>
            <a:ext cx="4590300" cy="3973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solidFill>
                  <a:srgbClr val="000000"/>
                </a:solidFill>
              </a:rPr>
              <a:t>For each of the four words, write a sentence in one of the four side quadrants using this sentence frame: </a:t>
            </a:r>
            <a:endParaRPr sz="2800" dirty="0">
              <a:solidFill>
                <a:srgbClr val="000000"/>
              </a:solidFill>
            </a:endParaRPr>
          </a:p>
          <a:p>
            <a:pPr marL="0" lvl="0" indent="0" algn="l" rtl="0">
              <a:spcBef>
                <a:spcPts val="1600"/>
              </a:spcBef>
              <a:spcAft>
                <a:spcPts val="0"/>
              </a:spcAft>
              <a:buNone/>
            </a:pPr>
            <a:r>
              <a:rPr lang="en" sz="2800" dirty="0">
                <a:solidFill>
                  <a:srgbClr val="000000"/>
                </a:solidFill>
              </a:rPr>
              <a:t>Cells are like a(n) __ because…</a:t>
            </a:r>
            <a:endParaRPr sz="2800" dirty="0">
              <a:solidFill>
                <a:srgbClr val="000000"/>
              </a:solidFill>
            </a:endParaRPr>
          </a:p>
          <a:p>
            <a:pPr marL="0" lvl="0" indent="0" algn="l" rtl="0">
              <a:spcBef>
                <a:spcPts val="1600"/>
              </a:spcBef>
              <a:spcAft>
                <a:spcPts val="0"/>
              </a:spcAft>
              <a:buNone/>
            </a:pPr>
            <a:endParaRPr sz="1800" dirty="0">
              <a:solidFill>
                <a:srgbClr val="000000"/>
              </a:solidFill>
            </a:endParaRPr>
          </a:p>
          <a:p>
            <a:pPr marL="0" lvl="0" indent="0" algn="l" rtl="0">
              <a:spcBef>
                <a:spcPts val="0"/>
              </a:spcBef>
              <a:spcAft>
                <a:spcPts val="0"/>
              </a:spcAft>
              <a:buNone/>
            </a:pPr>
            <a:r>
              <a:rPr lang="en" sz="1800" dirty="0">
                <a:solidFill>
                  <a:srgbClr val="000000"/>
                </a:solidFill>
              </a:rPr>
              <a:t>3→ minutes think &amp; write</a:t>
            </a:r>
            <a:endParaRPr sz="1800" dirty="0">
              <a:solidFill>
                <a:srgbClr val="000000"/>
              </a:solidFill>
            </a:endParaRPr>
          </a:p>
          <a:p>
            <a:pPr marL="0" lvl="0" indent="0" algn="l" rtl="0">
              <a:spcBef>
                <a:spcPts val="0"/>
              </a:spcBef>
              <a:spcAft>
                <a:spcPts val="0"/>
              </a:spcAft>
              <a:buNone/>
            </a:pPr>
            <a:r>
              <a:rPr lang="en" sz="1800" dirty="0">
                <a:solidFill>
                  <a:srgbClr val="000000"/>
                </a:solidFill>
              </a:rPr>
              <a:t>2→ minutes table talk</a:t>
            </a:r>
            <a:endParaRPr sz="1800" dirty="0">
              <a:solidFill>
                <a:srgbClr val="000000"/>
              </a:solidFill>
            </a:endParaRPr>
          </a:p>
          <a:p>
            <a:pPr marL="0" lvl="0" indent="0" algn="l" rtl="0">
              <a:spcBef>
                <a:spcPts val="0"/>
              </a:spcBef>
              <a:spcAft>
                <a:spcPts val="0"/>
              </a:spcAft>
              <a:buNone/>
            </a:pPr>
            <a:r>
              <a:rPr lang="en" sz="1800" dirty="0">
                <a:solidFill>
                  <a:srgbClr val="000000"/>
                </a:solidFill>
              </a:rPr>
              <a:t>1→ best simile shared</a:t>
            </a:r>
            <a:endParaRPr sz="1800" dirty="0">
              <a:solidFill>
                <a:srgbClr val="000000"/>
              </a:solidFill>
            </a:endParaRPr>
          </a:p>
          <a:p>
            <a:pPr marL="0" lvl="0" indent="0" algn="l" rtl="0">
              <a:spcBef>
                <a:spcPts val="0"/>
              </a:spcBef>
              <a:spcAft>
                <a:spcPts val="0"/>
              </a:spcAft>
              <a:buNone/>
            </a:pPr>
            <a:endParaRPr sz="2400" dirty="0">
              <a:solidFill>
                <a:srgbClr val="000000"/>
              </a:solidFill>
            </a:endParaRPr>
          </a:p>
          <a:p>
            <a:pPr marL="0" lvl="0" indent="0" algn="l" rtl="0">
              <a:spcBef>
                <a:spcPts val="1600"/>
              </a:spcBef>
              <a:spcAft>
                <a:spcPts val="1600"/>
              </a:spcAft>
              <a:buNone/>
            </a:pPr>
            <a:endParaRPr sz="2400" dirty="0">
              <a:solidFill>
                <a:srgbClr val="000000"/>
              </a:solidFill>
            </a:endParaRPr>
          </a:p>
        </p:txBody>
      </p:sp>
      <p:sp>
        <p:nvSpPr>
          <p:cNvPr id="70" name="Google Shape;70;p15"/>
          <p:cNvSpPr/>
          <p:nvPr/>
        </p:nvSpPr>
        <p:spPr>
          <a:xfrm>
            <a:off x="4892375" y="862973"/>
            <a:ext cx="3912300" cy="3973500"/>
          </a:xfrm>
          <a:prstGeom prst="rect">
            <a:avLst/>
          </a:prstGeom>
          <a:solidFill>
            <a:schemeClr val="accent1">
              <a:lumMod val="40000"/>
              <a:lumOff val="6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latin typeface="Garamond" panose="02020404030301010803" pitchFamily="18" charset="0"/>
            </a:endParaRPr>
          </a:p>
        </p:txBody>
      </p:sp>
      <p:cxnSp>
        <p:nvCxnSpPr>
          <p:cNvPr id="71" name="Google Shape;71;p15"/>
          <p:cNvCxnSpPr/>
          <p:nvPr/>
        </p:nvCxnSpPr>
        <p:spPr>
          <a:xfrm>
            <a:off x="4923125" y="862973"/>
            <a:ext cx="3897000" cy="3973800"/>
          </a:xfrm>
          <a:prstGeom prst="straightConnector1">
            <a:avLst/>
          </a:prstGeom>
          <a:noFill/>
          <a:ln w="9525" cap="flat" cmpd="sng">
            <a:solidFill>
              <a:schemeClr val="dk2"/>
            </a:solidFill>
            <a:prstDash val="solid"/>
            <a:round/>
            <a:headEnd type="none" w="med" len="med"/>
            <a:tailEnd type="none" w="med" len="med"/>
          </a:ln>
        </p:spPr>
      </p:cxnSp>
      <p:cxnSp>
        <p:nvCxnSpPr>
          <p:cNvPr id="72" name="Google Shape;72;p15"/>
          <p:cNvCxnSpPr/>
          <p:nvPr/>
        </p:nvCxnSpPr>
        <p:spPr>
          <a:xfrm flipH="1">
            <a:off x="4907675" y="878298"/>
            <a:ext cx="3881700" cy="3958200"/>
          </a:xfrm>
          <a:prstGeom prst="straightConnector1">
            <a:avLst/>
          </a:prstGeom>
          <a:noFill/>
          <a:ln w="9525" cap="flat" cmpd="sng">
            <a:solidFill>
              <a:schemeClr val="dk2"/>
            </a:solidFill>
            <a:prstDash val="solid"/>
            <a:round/>
            <a:headEnd type="none" w="med" len="med"/>
            <a:tailEnd type="none" w="med" len="med"/>
          </a:ln>
        </p:spPr>
      </p:cxnSp>
      <p:sp>
        <p:nvSpPr>
          <p:cNvPr id="73" name="Google Shape;73;p15"/>
          <p:cNvSpPr/>
          <p:nvPr/>
        </p:nvSpPr>
        <p:spPr>
          <a:xfrm>
            <a:off x="6319275" y="2320473"/>
            <a:ext cx="1089300" cy="1058700"/>
          </a:xfrm>
          <a:prstGeom prst="rect">
            <a:avLst/>
          </a:prstGeom>
          <a:solidFill>
            <a:schemeClr val="accent1">
              <a:lumMod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Garamond" panose="02020404030301010803" pitchFamily="18" charset="0"/>
            </a:endParaRPr>
          </a:p>
        </p:txBody>
      </p:sp>
      <p:sp>
        <p:nvSpPr>
          <p:cNvPr id="74" name="Google Shape;74;p15"/>
          <p:cNvSpPr txBox="1"/>
          <p:nvPr/>
        </p:nvSpPr>
        <p:spPr>
          <a:xfrm>
            <a:off x="6464374" y="2563451"/>
            <a:ext cx="878122" cy="46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effectLst>
                  <a:outerShdw blurRad="38100" dist="38100" dir="2700000" algn="tl">
                    <a:srgbClr val="000000">
                      <a:alpha val="43137"/>
                    </a:srgbClr>
                  </a:outerShdw>
                </a:effectLst>
                <a:latin typeface="Garamond" panose="02020404030301010803" pitchFamily="18" charset="0"/>
              </a:rPr>
              <a:t>Cells</a:t>
            </a:r>
            <a:endParaRPr sz="2400" b="1" dirty="0">
              <a:effectLst>
                <a:outerShdw blurRad="38100" dist="38100" dir="2700000" algn="tl">
                  <a:srgbClr val="000000">
                    <a:alpha val="43137"/>
                  </a:srgbClr>
                </a:outerShdw>
              </a:effectLst>
              <a:latin typeface="Garamond" panose="02020404030301010803" pitchFamily="18" charset="0"/>
            </a:endParaRPr>
          </a:p>
        </p:txBody>
      </p:sp>
      <p:sp>
        <p:nvSpPr>
          <p:cNvPr id="75" name="Google Shape;75;p15"/>
          <p:cNvSpPr txBox="1"/>
          <p:nvPr/>
        </p:nvSpPr>
        <p:spPr>
          <a:xfrm>
            <a:off x="6464374" y="1435099"/>
            <a:ext cx="944201" cy="38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smtClean="0">
                <a:effectLst>
                  <a:outerShdw blurRad="38100" dist="38100" dir="2700000" algn="tl">
                    <a:srgbClr val="000000">
                      <a:alpha val="43137"/>
                    </a:srgbClr>
                  </a:outerShdw>
                </a:effectLst>
                <a:latin typeface="Garamond" panose="02020404030301010803" pitchFamily="18" charset="0"/>
              </a:rPr>
              <a:t>Building</a:t>
            </a:r>
            <a:endParaRPr lang="en-US" sz="1800" dirty="0">
              <a:effectLst>
                <a:outerShdw blurRad="38100" dist="38100" dir="2700000" algn="tl">
                  <a:srgbClr val="000000">
                    <a:alpha val="43137"/>
                  </a:srgbClr>
                </a:outerShdw>
              </a:effectLst>
              <a:latin typeface="Garamond" panose="02020404030301010803" pitchFamily="18" charset="0"/>
            </a:endParaRPr>
          </a:p>
        </p:txBody>
      </p:sp>
      <p:sp>
        <p:nvSpPr>
          <p:cNvPr id="76" name="Google Shape;76;p15"/>
          <p:cNvSpPr txBox="1"/>
          <p:nvPr/>
        </p:nvSpPr>
        <p:spPr>
          <a:xfrm>
            <a:off x="5063218" y="2722248"/>
            <a:ext cx="675666" cy="27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smtClean="0">
                <a:effectLst>
                  <a:outerShdw blurRad="38100" dist="38100" dir="2700000" algn="tl">
                    <a:srgbClr val="000000">
                      <a:alpha val="43137"/>
                    </a:srgbClr>
                  </a:outerShdw>
                </a:effectLst>
                <a:latin typeface="Garamond" panose="02020404030301010803" pitchFamily="18" charset="0"/>
              </a:rPr>
              <a:t>Fish</a:t>
            </a:r>
            <a:endParaRPr lang="en-US" sz="1800" dirty="0">
              <a:effectLst>
                <a:outerShdw blurRad="38100" dist="38100" dir="2700000" algn="tl">
                  <a:srgbClr val="000000">
                    <a:alpha val="43137"/>
                  </a:srgbClr>
                </a:outerShdw>
              </a:effectLst>
              <a:latin typeface="Garamond" panose="02020404030301010803" pitchFamily="18" charset="0"/>
            </a:endParaRPr>
          </a:p>
        </p:txBody>
      </p:sp>
      <p:sp>
        <p:nvSpPr>
          <p:cNvPr id="77" name="Google Shape;77;p15"/>
          <p:cNvSpPr txBox="1"/>
          <p:nvPr/>
        </p:nvSpPr>
        <p:spPr>
          <a:xfrm>
            <a:off x="6330519" y="3647071"/>
            <a:ext cx="1145831" cy="25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smtClean="0">
                <a:effectLst>
                  <a:outerShdw blurRad="38100" dist="38100" dir="2700000" algn="tl">
                    <a:srgbClr val="000000">
                      <a:alpha val="43137"/>
                    </a:srgbClr>
                  </a:outerShdw>
                </a:effectLst>
                <a:latin typeface="Garamond" panose="02020404030301010803" pitchFamily="18" charset="0"/>
              </a:rPr>
              <a:t>Scarecrow</a:t>
            </a:r>
            <a:endParaRPr lang="en-US" sz="1800" dirty="0">
              <a:effectLst>
                <a:outerShdw blurRad="38100" dist="38100" dir="2700000" algn="tl">
                  <a:srgbClr val="000000">
                    <a:alpha val="43137"/>
                  </a:srgbClr>
                </a:outerShdw>
              </a:effectLst>
              <a:latin typeface="Garamond" panose="02020404030301010803" pitchFamily="18" charset="0"/>
            </a:endParaRPr>
          </a:p>
        </p:txBody>
      </p:sp>
      <p:sp>
        <p:nvSpPr>
          <p:cNvPr id="78" name="Google Shape;78;p15"/>
          <p:cNvSpPr txBox="1"/>
          <p:nvPr/>
        </p:nvSpPr>
        <p:spPr>
          <a:xfrm>
            <a:off x="7900439" y="2738748"/>
            <a:ext cx="1086852" cy="25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smtClean="0">
                <a:effectLst>
                  <a:outerShdw blurRad="38100" dist="38100" dir="2700000" algn="tl">
                    <a:srgbClr val="000000">
                      <a:alpha val="43137"/>
                    </a:srgbClr>
                  </a:outerShdw>
                </a:effectLst>
                <a:latin typeface="Garamond" panose="02020404030301010803" pitchFamily="18" charset="0"/>
              </a:rPr>
              <a:t>Border</a:t>
            </a:r>
            <a:endParaRPr lang="en-US" sz="1800" dirty="0">
              <a:effectLst>
                <a:outerShdw blurRad="38100" dist="38100" dir="2700000" algn="tl">
                  <a:srgbClr val="000000">
                    <a:alpha val="43137"/>
                  </a:srgbClr>
                </a:outerShdw>
              </a:effectLst>
              <a:latin typeface="Garamond" panose="02020404030301010803"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5"/>
          <p:cNvSpPr txBox="1">
            <a:spLocks noGrp="1"/>
          </p:cNvSpPr>
          <p:nvPr>
            <p:ph type="title"/>
          </p:nvPr>
        </p:nvSpPr>
        <p:spPr>
          <a:xfrm>
            <a:off x="318164" y="172303"/>
            <a:ext cx="6144051" cy="632915"/>
          </a:xfrm>
          <a:prstGeom prst="rect">
            <a:avLst/>
          </a:prstGeom>
          <a:noFill/>
          <a:ln>
            <a:noFill/>
          </a:ln>
        </p:spPr>
        <p:txBody>
          <a:bodyPr spcFirstLastPara="1" vert="horz" wrap="square" lIns="68569" tIns="34275" rIns="68569" bIns="34275" rtlCol="0" anchor="b" anchorCtr="0">
            <a:noAutofit/>
          </a:bodyPr>
          <a:lstStyle/>
          <a:p>
            <a:pPr>
              <a:spcBef>
                <a:spcPts val="0"/>
              </a:spcBef>
              <a:buClr>
                <a:schemeClr val="lt2"/>
              </a:buClr>
              <a:buSzPts val="4400"/>
            </a:pPr>
            <a:r>
              <a:rPr lang="en-US" sz="4000" b="1" dirty="0">
                <a:solidFill>
                  <a:schemeClr val="accent1">
                    <a:lumMod val="75000"/>
                  </a:schemeClr>
                </a:solidFill>
                <a:effectLst>
                  <a:outerShdw blurRad="38100" dist="38100" dir="2700000" algn="tl">
                    <a:srgbClr val="000000">
                      <a:alpha val="43137"/>
                    </a:srgbClr>
                  </a:outerShdw>
                </a:effectLst>
                <a:ea typeface="Arial"/>
                <a:cs typeface="Arial"/>
                <a:sym typeface="Arial"/>
              </a:rPr>
              <a:t>Some Random Cell Facts</a:t>
            </a:r>
            <a:endParaRPr sz="3200" b="1" dirty="0">
              <a:solidFill>
                <a:schemeClr val="accent1">
                  <a:lumMod val="75000"/>
                </a:schemeClr>
              </a:solidFill>
              <a:effectLst>
                <a:outerShdw blurRad="38100" dist="38100" dir="2700000" algn="tl">
                  <a:srgbClr val="000000">
                    <a:alpha val="43137"/>
                  </a:srgbClr>
                </a:outerShdw>
              </a:effectLst>
            </a:endParaRPr>
          </a:p>
        </p:txBody>
      </p:sp>
      <p:sp>
        <p:nvSpPr>
          <p:cNvPr id="74" name="Google Shape;74;p15"/>
          <p:cNvSpPr txBox="1">
            <a:spLocks noGrp="1"/>
          </p:cNvSpPr>
          <p:nvPr>
            <p:ph type="body" idx="1"/>
          </p:nvPr>
        </p:nvSpPr>
        <p:spPr>
          <a:xfrm>
            <a:off x="256749" y="1042348"/>
            <a:ext cx="7168486" cy="3065628"/>
          </a:xfrm>
          <a:prstGeom prst="rect">
            <a:avLst/>
          </a:prstGeom>
          <a:noFill/>
          <a:ln>
            <a:noFill/>
          </a:ln>
        </p:spPr>
        <p:txBody>
          <a:bodyPr spcFirstLastPara="1" vert="horz" wrap="square" lIns="68569" tIns="34275" rIns="68569" bIns="34275" rtlCol="0" anchor="t" anchorCtr="0">
            <a:noAutofit/>
          </a:bodyPr>
          <a:lstStyle/>
          <a:p>
            <a:pPr>
              <a:spcBef>
                <a:spcPts val="0"/>
              </a:spcBef>
              <a:buSzPts val="2560"/>
              <a:buFont typeface="Arial" panose="020B0604020202020204" pitchFamily="34" charset="0"/>
              <a:buChar char="•"/>
            </a:pPr>
            <a:r>
              <a:rPr lang="en-US" sz="2400" dirty="0">
                <a:solidFill>
                  <a:schemeClr val="tx1"/>
                </a:solidFill>
                <a:ea typeface="Arial"/>
                <a:cs typeface="Arial"/>
                <a:sym typeface="Arial"/>
              </a:rPr>
              <a:t>The average human being is composed of around 100 </a:t>
            </a:r>
            <a:r>
              <a:rPr lang="en-US" sz="2400" dirty="0" smtClean="0">
                <a:solidFill>
                  <a:schemeClr val="tx1"/>
                </a:solidFill>
                <a:ea typeface="Arial"/>
                <a:cs typeface="Arial"/>
                <a:sym typeface="Arial"/>
              </a:rPr>
              <a:t>trillion </a:t>
            </a:r>
            <a:r>
              <a:rPr lang="en-US" sz="2400" dirty="0">
                <a:solidFill>
                  <a:schemeClr val="tx1"/>
                </a:solidFill>
                <a:ea typeface="Arial"/>
                <a:cs typeface="Arial"/>
                <a:sym typeface="Arial"/>
              </a:rPr>
              <a:t>individual </a:t>
            </a:r>
            <a:r>
              <a:rPr lang="en-US" sz="2400" dirty="0" smtClean="0">
                <a:solidFill>
                  <a:schemeClr val="tx1"/>
                </a:solidFill>
                <a:ea typeface="Arial"/>
                <a:cs typeface="Arial"/>
                <a:sym typeface="Arial"/>
              </a:rPr>
              <a:t>cells</a:t>
            </a:r>
          </a:p>
          <a:p>
            <a:pPr>
              <a:spcBef>
                <a:spcPts val="480"/>
              </a:spcBef>
              <a:buSzPts val="2560"/>
              <a:buFont typeface="Arial" panose="020B0604020202020204" pitchFamily="34" charset="0"/>
              <a:buChar char="•"/>
            </a:pPr>
            <a:r>
              <a:rPr lang="en-US" sz="2400" dirty="0" smtClean="0">
                <a:solidFill>
                  <a:schemeClr val="tx1"/>
                </a:solidFill>
                <a:ea typeface="Arial"/>
                <a:cs typeface="Arial"/>
                <a:sym typeface="Arial"/>
              </a:rPr>
              <a:t>It </a:t>
            </a:r>
            <a:r>
              <a:rPr lang="en-US" sz="2400" dirty="0">
                <a:solidFill>
                  <a:schemeClr val="tx1"/>
                </a:solidFill>
                <a:ea typeface="Arial"/>
                <a:cs typeface="Arial"/>
                <a:sym typeface="Arial"/>
              </a:rPr>
              <a:t>would take as many as 50 cells to cover the area of a dot on the letter “</a:t>
            </a:r>
            <a:r>
              <a:rPr lang="en-US" sz="1500" dirty="0" err="1">
                <a:solidFill>
                  <a:schemeClr val="tx1"/>
                </a:solidFill>
                <a:ea typeface="Arial"/>
                <a:cs typeface="Arial"/>
                <a:sym typeface="Arial"/>
              </a:rPr>
              <a:t>i</a:t>
            </a:r>
            <a:r>
              <a:rPr lang="en-US" sz="2400" dirty="0">
                <a:solidFill>
                  <a:schemeClr val="tx1"/>
                </a:solidFill>
                <a:ea typeface="Arial"/>
                <a:cs typeface="Arial"/>
                <a:sym typeface="Arial"/>
              </a:rPr>
              <a:t>”</a:t>
            </a:r>
            <a:endParaRPr dirty="0">
              <a:solidFill>
                <a:schemeClr val="tx1"/>
              </a:solidFill>
            </a:endParaRPr>
          </a:p>
        </p:txBody>
      </p:sp>
    </p:spTree>
    <p:extLst>
      <p:ext uri="{BB962C8B-B14F-4D97-AF65-F5344CB8AC3E}">
        <p14:creationId xmlns:p14="http://schemas.microsoft.com/office/powerpoint/2010/main" val="38491114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6"/>
          <p:cNvSpPr txBox="1">
            <a:spLocks noGrp="1"/>
          </p:cNvSpPr>
          <p:nvPr>
            <p:ph type="title"/>
          </p:nvPr>
        </p:nvSpPr>
        <p:spPr>
          <a:xfrm>
            <a:off x="516056" y="151832"/>
            <a:ext cx="3713625" cy="677173"/>
          </a:xfrm>
          <a:prstGeom prst="rect">
            <a:avLst/>
          </a:prstGeom>
          <a:noFill/>
          <a:ln>
            <a:noFill/>
          </a:ln>
        </p:spPr>
        <p:txBody>
          <a:bodyPr spcFirstLastPara="1" vert="horz" wrap="square" lIns="68569" tIns="34275" rIns="68569" bIns="34275" rtlCol="0" anchor="b" anchorCtr="0">
            <a:noAutofit/>
          </a:bodyPr>
          <a:lstStyle/>
          <a:p>
            <a:pPr>
              <a:spcBef>
                <a:spcPts val="0"/>
              </a:spcBef>
              <a:buClr>
                <a:schemeClr val="lt2"/>
              </a:buClr>
              <a:buSzPts val="4400"/>
            </a:pPr>
            <a:r>
              <a:rPr lang="en-US" sz="3600" b="1" dirty="0">
                <a:solidFill>
                  <a:schemeClr val="accent1">
                    <a:lumMod val="75000"/>
                  </a:schemeClr>
                </a:solidFill>
                <a:effectLst>
                  <a:outerShdw blurRad="38100" dist="38100" dir="2700000" algn="tl">
                    <a:srgbClr val="000000">
                      <a:alpha val="43137"/>
                    </a:srgbClr>
                  </a:outerShdw>
                </a:effectLst>
                <a:ea typeface="Arial"/>
                <a:cs typeface="Arial"/>
                <a:sym typeface="Arial"/>
              </a:rPr>
              <a:t>Discovery of Cells</a:t>
            </a:r>
            <a:endParaRPr sz="2800" b="1" dirty="0">
              <a:solidFill>
                <a:schemeClr val="accent1">
                  <a:lumMod val="75000"/>
                </a:schemeClr>
              </a:solidFill>
              <a:effectLst>
                <a:outerShdw blurRad="38100" dist="38100" dir="2700000" algn="tl">
                  <a:srgbClr val="000000">
                    <a:alpha val="43137"/>
                  </a:srgbClr>
                </a:outerShdw>
              </a:effectLst>
            </a:endParaRPr>
          </a:p>
        </p:txBody>
      </p:sp>
      <p:sp>
        <p:nvSpPr>
          <p:cNvPr id="81" name="Google Shape;81;p16"/>
          <p:cNvSpPr txBox="1">
            <a:spLocks noGrp="1"/>
          </p:cNvSpPr>
          <p:nvPr>
            <p:ph type="body" idx="1"/>
          </p:nvPr>
        </p:nvSpPr>
        <p:spPr>
          <a:xfrm>
            <a:off x="516056" y="1028701"/>
            <a:ext cx="4308428" cy="3509179"/>
          </a:xfrm>
          <a:prstGeom prst="rect">
            <a:avLst/>
          </a:prstGeom>
          <a:noFill/>
          <a:ln>
            <a:noFill/>
          </a:ln>
        </p:spPr>
        <p:txBody>
          <a:bodyPr spcFirstLastPara="1" vert="horz" wrap="square" lIns="68569" tIns="34275" rIns="68569" bIns="34275" rtlCol="0" anchor="t" anchorCtr="0">
            <a:noAutofit/>
          </a:bodyPr>
          <a:lstStyle/>
          <a:p>
            <a:pPr>
              <a:spcBef>
                <a:spcPts val="0"/>
              </a:spcBef>
              <a:buSzPts val="1920"/>
              <a:buFont typeface="Arial" panose="020B0604020202020204" pitchFamily="34" charset="0"/>
              <a:buChar char="•"/>
            </a:pPr>
            <a:r>
              <a:rPr lang="en-US" sz="2400" dirty="0">
                <a:solidFill>
                  <a:schemeClr val="tx1"/>
                </a:solidFill>
                <a:ea typeface="Arial"/>
                <a:cs typeface="Arial"/>
                <a:sym typeface="Arial"/>
              </a:rPr>
              <a:t>1665- English Scientist, Robert Hooke, discovered cells while looking at a thin slice of cork.</a:t>
            </a:r>
            <a:endParaRPr sz="2400" dirty="0">
              <a:solidFill>
                <a:schemeClr val="tx1"/>
              </a:solidFill>
              <a:ea typeface="Arial"/>
              <a:cs typeface="Arial"/>
              <a:sym typeface="Arial"/>
            </a:endParaRPr>
          </a:p>
          <a:p>
            <a:pPr marL="0" indent="0">
              <a:spcBef>
                <a:spcPts val="0"/>
              </a:spcBef>
              <a:buNone/>
            </a:pPr>
            <a:endParaRPr sz="2400" dirty="0">
              <a:solidFill>
                <a:schemeClr val="tx1"/>
              </a:solidFill>
            </a:endParaRPr>
          </a:p>
          <a:p>
            <a:pPr>
              <a:spcBef>
                <a:spcPts val="360"/>
              </a:spcBef>
              <a:buSzPts val="1920"/>
              <a:buFont typeface="Arial" panose="020B0604020202020204" pitchFamily="34" charset="0"/>
              <a:buChar char="•"/>
            </a:pPr>
            <a:r>
              <a:rPr lang="en-US" sz="2400" dirty="0">
                <a:solidFill>
                  <a:schemeClr val="tx1"/>
                </a:solidFill>
                <a:ea typeface="Arial"/>
                <a:cs typeface="Arial"/>
                <a:sym typeface="Arial"/>
              </a:rPr>
              <a:t>He described the cells as tiny boxes or a honeycomb</a:t>
            </a:r>
            <a:endParaRPr sz="2400" dirty="0">
              <a:solidFill>
                <a:schemeClr val="tx1"/>
              </a:solidFill>
              <a:ea typeface="Arial"/>
              <a:cs typeface="Arial"/>
              <a:sym typeface="Arial"/>
            </a:endParaRPr>
          </a:p>
          <a:p>
            <a:pPr>
              <a:spcBef>
                <a:spcPts val="360"/>
              </a:spcBef>
              <a:buFont typeface="Arial" panose="020B0604020202020204" pitchFamily="34" charset="0"/>
              <a:buChar char="•"/>
            </a:pPr>
            <a:endParaRPr sz="2400" dirty="0">
              <a:solidFill>
                <a:schemeClr val="tx1"/>
              </a:solidFill>
            </a:endParaRPr>
          </a:p>
          <a:p>
            <a:pPr>
              <a:spcBef>
                <a:spcPts val="360"/>
              </a:spcBef>
              <a:buSzPts val="1920"/>
              <a:buFont typeface="Arial" panose="020B0604020202020204" pitchFamily="34" charset="0"/>
              <a:buChar char="•"/>
            </a:pPr>
            <a:r>
              <a:rPr lang="en-US" sz="2400" dirty="0">
                <a:solidFill>
                  <a:schemeClr val="tx1"/>
                </a:solidFill>
                <a:ea typeface="Arial"/>
                <a:cs typeface="Arial"/>
                <a:sym typeface="Arial"/>
              </a:rPr>
              <a:t>He thought that cells only existed in plants and fungi</a:t>
            </a:r>
            <a:endParaRPr sz="1600" dirty="0">
              <a:solidFill>
                <a:schemeClr val="tx1"/>
              </a:solidFill>
            </a:endParaRPr>
          </a:p>
        </p:txBody>
      </p:sp>
      <p:pic>
        <p:nvPicPr>
          <p:cNvPr id="82" name="Google Shape;82;p16"/>
          <p:cNvPicPr preferRelativeResize="0"/>
          <p:nvPr/>
        </p:nvPicPr>
        <p:blipFill>
          <a:blip r:embed="rId3">
            <a:alphaModFix/>
          </a:blip>
          <a:stretch>
            <a:fillRect/>
          </a:stretch>
        </p:blipFill>
        <p:spPr>
          <a:xfrm>
            <a:off x="5082282" y="1028701"/>
            <a:ext cx="3174614" cy="3783938"/>
          </a:xfrm>
          <a:prstGeom prst="rect">
            <a:avLst/>
          </a:prstGeom>
          <a:noFill/>
          <a:ln>
            <a:noFill/>
          </a:ln>
        </p:spPr>
      </p:pic>
    </p:spTree>
    <p:extLst>
      <p:ext uri="{BB962C8B-B14F-4D97-AF65-F5344CB8AC3E}">
        <p14:creationId xmlns:p14="http://schemas.microsoft.com/office/powerpoint/2010/main" val="10329140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559152" y="164626"/>
            <a:ext cx="5527749" cy="693131"/>
          </a:xfrm>
          <a:prstGeom prst="rect">
            <a:avLst/>
          </a:prstGeom>
          <a:noFill/>
          <a:ln>
            <a:noFill/>
          </a:ln>
        </p:spPr>
        <p:txBody>
          <a:bodyPr spcFirstLastPara="1" vert="horz" wrap="square" lIns="68569" tIns="34275" rIns="68569" bIns="34275" rtlCol="0" anchor="b" anchorCtr="0">
            <a:noAutofit/>
          </a:bodyPr>
          <a:lstStyle/>
          <a:p>
            <a:pPr>
              <a:spcBef>
                <a:spcPts val="0"/>
              </a:spcBef>
              <a:buClr>
                <a:schemeClr val="lt2"/>
              </a:buClr>
              <a:buSzPts val="4400"/>
            </a:pPr>
            <a:r>
              <a:rPr lang="en-US" sz="4000" b="1" dirty="0">
                <a:solidFill>
                  <a:schemeClr val="accent1">
                    <a:lumMod val="75000"/>
                  </a:schemeClr>
                </a:solidFill>
                <a:effectLst>
                  <a:outerShdw blurRad="38100" dist="38100" dir="2700000" algn="tl">
                    <a:srgbClr val="000000">
                      <a:alpha val="43137"/>
                    </a:srgbClr>
                  </a:outerShdw>
                </a:effectLst>
                <a:ea typeface="Arial"/>
                <a:cs typeface="Arial"/>
                <a:sym typeface="Arial"/>
              </a:rPr>
              <a:t>Anton van </a:t>
            </a:r>
            <a:r>
              <a:rPr lang="en-US" sz="4000" b="1" dirty="0">
                <a:solidFill>
                  <a:schemeClr val="accent1">
                    <a:lumMod val="75000"/>
                  </a:schemeClr>
                </a:solidFill>
                <a:effectLst>
                  <a:outerShdw blurRad="38100" dist="38100" dir="2700000" algn="tl">
                    <a:srgbClr val="000000">
                      <a:alpha val="43137"/>
                    </a:srgbClr>
                  </a:outerShdw>
                </a:effectLst>
              </a:rPr>
              <a:t>Leeuwenhoek</a:t>
            </a:r>
            <a:endParaRPr sz="4000" b="1" dirty="0">
              <a:solidFill>
                <a:schemeClr val="accent1">
                  <a:lumMod val="75000"/>
                </a:schemeClr>
              </a:solidFill>
              <a:effectLst>
                <a:outerShdw blurRad="38100" dist="38100" dir="2700000" algn="tl">
                  <a:srgbClr val="000000">
                    <a:alpha val="43137"/>
                  </a:srgbClr>
                </a:outerShdw>
              </a:effectLst>
            </a:endParaRPr>
          </a:p>
        </p:txBody>
      </p:sp>
      <p:sp>
        <p:nvSpPr>
          <p:cNvPr id="98" name="Google Shape;98;p18"/>
          <p:cNvSpPr txBox="1">
            <a:spLocks noGrp="1"/>
          </p:cNvSpPr>
          <p:nvPr>
            <p:ph type="body" idx="1"/>
          </p:nvPr>
        </p:nvSpPr>
        <p:spPr>
          <a:xfrm>
            <a:off x="511385" y="1006801"/>
            <a:ext cx="4667940" cy="3790386"/>
          </a:xfrm>
          <a:prstGeom prst="rect">
            <a:avLst/>
          </a:prstGeom>
          <a:noFill/>
          <a:ln>
            <a:noFill/>
          </a:ln>
        </p:spPr>
        <p:txBody>
          <a:bodyPr spcFirstLastPara="1" vert="horz" wrap="square" lIns="68569" tIns="34275" rIns="68569" bIns="34275" rtlCol="0" anchor="t" anchorCtr="0">
            <a:noAutofit/>
          </a:bodyPr>
          <a:lstStyle/>
          <a:p>
            <a:pPr>
              <a:spcBef>
                <a:spcPts val="0"/>
              </a:spcBef>
              <a:buSzPts val="1920"/>
              <a:buFont typeface="Arial" panose="020B0604020202020204" pitchFamily="34" charset="0"/>
              <a:buChar char="•"/>
            </a:pPr>
            <a:r>
              <a:rPr lang="en-US" sz="2400" dirty="0">
                <a:solidFill>
                  <a:schemeClr val="tx1"/>
                </a:solidFill>
                <a:ea typeface="Arial"/>
                <a:cs typeface="Arial"/>
                <a:sym typeface="Arial"/>
              </a:rPr>
              <a:t>1673- Used a handmade microscope to observe pond scum &amp; discovered single-celled organisms</a:t>
            </a:r>
            <a:endParaRPr sz="2400" dirty="0">
              <a:solidFill>
                <a:schemeClr val="tx1"/>
              </a:solidFill>
            </a:endParaRPr>
          </a:p>
          <a:p>
            <a:pPr>
              <a:spcBef>
                <a:spcPts val="360"/>
              </a:spcBef>
              <a:buSzPts val="1920"/>
              <a:buFont typeface="Arial" panose="020B0604020202020204" pitchFamily="34" charset="0"/>
              <a:buChar char="•"/>
            </a:pPr>
            <a:r>
              <a:rPr lang="en-US" sz="2400" dirty="0">
                <a:solidFill>
                  <a:schemeClr val="tx1"/>
                </a:solidFill>
                <a:ea typeface="Arial"/>
                <a:cs typeface="Arial"/>
                <a:sym typeface="Arial"/>
              </a:rPr>
              <a:t>He called them “animalcules”</a:t>
            </a:r>
            <a:endParaRPr sz="2400" dirty="0">
              <a:solidFill>
                <a:schemeClr val="tx1"/>
              </a:solidFill>
              <a:ea typeface="Arial"/>
              <a:cs typeface="Arial"/>
              <a:sym typeface="Arial"/>
            </a:endParaRPr>
          </a:p>
          <a:p>
            <a:pPr>
              <a:spcBef>
                <a:spcPts val="360"/>
              </a:spcBef>
              <a:buSzPts val="1920"/>
              <a:buFont typeface="Arial" panose="020B0604020202020204" pitchFamily="34" charset="0"/>
              <a:buChar char="•"/>
            </a:pPr>
            <a:r>
              <a:rPr lang="en-US" sz="2400" dirty="0">
                <a:solidFill>
                  <a:schemeClr val="tx1"/>
                </a:solidFill>
                <a:ea typeface="Arial"/>
                <a:cs typeface="Arial"/>
                <a:sym typeface="Arial"/>
              </a:rPr>
              <a:t>He also observed blood cells from fish, birds, frogs, dogs, and humans</a:t>
            </a:r>
            <a:endParaRPr lang="en-US" sz="1600" dirty="0">
              <a:solidFill>
                <a:schemeClr val="tx1"/>
              </a:solidFill>
            </a:endParaRPr>
          </a:p>
          <a:p>
            <a:pPr>
              <a:spcBef>
                <a:spcPts val="360"/>
              </a:spcBef>
              <a:buSzPts val="1920"/>
              <a:buFont typeface="Arial" panose="020B0604020202020204" pitchFamily="34" charset="0"/>
              <a:buChar char="•"/>
            </a:pPr>
            <a:r>
              <a:rPr lang="en-US" sz="2400" dirty="0">
                <a:solidFill>
                  <a:schemeClr val="tx1"/>
                </a:solidFill>
              </a:rPr>
              <a:t>Van Leeuwenhoek realized that cells are found in animals as well as plants</a:t>
            </a:r>
            <a:endParaRPr sz="2400" dirty="0">
              <a:solidFill>
                <a:schemeClr val="tx1"/>
              </a:solidFill>
            </a:endParaRPr>
          </a:p>
        </p:txBody>
      </p:sp>
      <p:pic>
        <p:nvPicPr>
          <p:cNvPr id="99" name="Google Shape;99;p18" descr="leeuwenhoek"/>
          <p:cNvPicPr preferRelativeResize="0"/>
          <p:nvPr/>
        </p:nvPicPr>
        <p:blipFill rotWithShape="1">
          <a:blip r:embed="rId3">
            <a:alphaModFix/>
          </a:blip>
          <a:srcRect/>
          <a:stretch/>
        </p:blipFill>
        <p:spPr>
          <a:xfrm>
            <a:off x="5396401" y="1092000"/>
            <a:ext cx="2427806" cy="2417569"/>
          </a:xfrm>
          <a:prstGeom prst="rect">
            <a:avLst/>
          </a:prstGeom>
          <a:noFill/>
          <a:ln>
            <a:noFill/>
          </a:ln>
        </p:spPr>
      </p:pic>
      <p:pic>
        <p:nvPicPr>
          <p:cNvPr id="100" name="Google Shape;100;p18" descr="Protista"/>
          <p:cNvPicPr preferRelativeResize="0"/>
          <p:nvPr/>
        </p:nvPicPr>
        <p:blipFill rotWithShape="1">
          <a:blip r:embed="rId4">
            <a:alphaModFix/>
          </a:blip>
          <a:srcRect/>
          <a:stretch/>
        </p:blipFill>
        <p:spPr>
          <a:xfrm>
            <a:off x="5396401" y="3736988"/>
            <a:ext cx="2427806" cy="1244390"/>
          </a:xfrm>
          <a:prstGeom prst="rect">
            <a:avLst/>
          </a:prstGeom>
          <a:noFill/>
          <a:ln>
            <a:noFill/>
          </a:ln>
        </p:spPr>
      </p:pic>
    </p:spTree>
    <p:extLst>
      <p:ext uri="{BB962C8B-B14F-4D97-AF65-F5344CB8AC3E}">
        <p14:creationId xmlns:p14="http://schemas.microsoft.com/office/powerpoint/2010/main" val="39386274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5"/>
          <p:cNvSpPr txBox="1">
            <a:spLocks noGrp="1"/>
          </p:cNvSpPr>
          <p:nvPr>
            <p:ph type="title"/>
          </p:nvPr>
        </p:nvSpPr>
        <p:spPr>
          <a:xfrm>
            <a:off x="495585" y="288310"/>
            <a:ext cx="5379776" cy="638735"/>
          </a:xfrm>
          <a:prstGeom prst="rect">
            <a:avLst/>
          </a:prstGeom>
          <a:noFill/>
          <a:ln>
            <a:noFill/>
          </a:ln>
        </p:spPr>
        <p:txBody>
          <a:bodyPr spcFirstLastPara="1" vert="horz" wrap="square" lIns="68569" tIns="34275" rIns="68569" bIns="34275" rtlCol="0" anchor="b" anchorCtr="0">
            <a:noAutofit/>
          </a:bodyPr>
          <a:lstStyle/>
          <a:p>
            <a:pPr>
              <a:spcBef>
                <a:spcPts val="0"/>
              </a:spcBef>
              <a:buClr>
                <a:schemeClr val="lt2"/>
              </a:buClr>
              <a:buSzPts val="4400"/>
            </a:pPr>
            <a:r>
              <a:rPr lang="en-US" sz="3600" b="1" dirty="0">
                <a:solidFill>
                  <a:schemeClr val="accent1">
                    <a:lumMod val="75000"/>
                  </a:schemeClr>
                </a:solidFill>
                <a:effectLst>
                  <a:outerShdw blurRad="38100" dist="38100" dir="2700000" algn="tl">
                    <a:srgbClr val="000000">
                      <a:alpha val="43137"/>
                    </a:srgbClr>
                  </a:outerShdw>
                </a:effectLst>
                <a:ea typeface="Arial"/>
                <a:cs typeface="Arial"/>
                <a:sym typeface="Arial"/>
              </a:rPr>
              <a:t>The Cell Theory Complete</a:t>
            </a:r>
            <a:endParaRPr sz="2800" b="1" dirty="0">
              <a:solidFill>
                <a:schemeClr val="accent1">
                  <a:lumMod val="75000"/>
                </a:schemeClr>
              </a:solidFill>
              <a:effectLst>
                <a:outerShdw blurRad="38100" dist="38100" dir="2700000" algn="tl">
                  <a:srgbClr val="000000">
                    <a:alpha val="43137"/>
                  </a:srgbClr>
                </a:outerShdw>
              </a:effectLst>
            </a:endParaRPr>
          </a:p>
        </p:txBody>
      </p:sp>
      <p:sp>
        <p:nvSpPr>
          <p:cNvPr id="160" name="Google Shape;160;p25"/>
          <p:cNvSpPr txBox="1">
            <a:spLocks noGrp="1"/>
          </p:cNvSpPr>
          <p:nvPr>
            <p:ph type="body" idx="1"/>
          </p:nvPr>
        </p:nvSpPr>
        <p:spPr>
          <a:xfrm>
            <a:off x="495585" y="1231108"/>
            <a:ext cx="7092570" cy="3279477"/>
          </a:xfrm>
          <a:prstGeom prst="rect">
            <a:avLst/>
          </a:prstGeom>
          <a:noFill/>
          <a:ln>
            <a:noFill/>
          </a:ln>
        </p:spPr>
        <p:txBody>
          <a:bodyPr spcFirstLastPara="1" vert="horz" wrap="square" lIns="68569" tIns="34275" rIns="68569" bIns="34275" rtlCol="0" anchor="t" anchorCtr="0">
            <a:noAutofit/>
          </a:bodyPr>
          <a:lstStyle/>
          <a:p>
            <a:pPr marL="0" indent="0">
              <a:spcBef>
                <a:spcPts val="0"/>
              </a:spcBef>
              <a:buNone/>
            </a:pPr>
            <a:r>
              <a:rPr lang="en-US" sz="2800" dirty="0">
                <a:solidFill>
                  <a:schemeClr val="tx1"/>
                </a:solidFill>
                <a:ea typeface="Arial"/>
                <a:cs typeface="Arial"/>
                <a:sym typeface="Arial"/>
              </a:rPr>
              <a:t>The 3 Basic Components of the Cell Theory were now </a:t>
            </a:r>
            <a:r>
              <a:rPr lang="en-US" sz="2800" dirty="0" smtClean="0">
                <a:solidFill>
                  <a:schemeClr val="tx1"/>
                </a:solidFill>
                <a:ea typeface="Arial"/>
                <a:cs typeface="Arial"/>
                <a:sym typeface="Arial"/>
              </a:rPr>
              <a:t>complete:</a:t>
            </a:r>
            <a:endParaRPr lang="en-US" sz="1600" dirty="0">
              <a:solidFill>
                <a:schemeClr val="tx1"/>
              </a:solidFill>
              <a:sym typeface="Arial"/>
            </a:endParaRPr>
          </a:p>
          <a:p>
            <a:pPr marL="457200" indent="-457200">
              <a:spcBef>
                <a:spcPts val="0"/>
              </a:spcBef>
              <a:buFont typeface="+mj-lt"/>
              <a:buAutoNum type="arabicPeriod"/>
            </a:pPr>
            <a:r>
              <a:rPr lang="en-US" sz="2400" dirty="0" smtClean="0">
                <a:solidFill>
                  <a:schemeClr val="tx1"/>
                </a:solidFill>
                <a:ea typeface="Arial"/>
                <a:cs typeface="Arial"/>
                <a:sym typeface="Arial"/>
              </a:rPr>
              <a:t>All </a:t>
            </a:r>
            <a:r>
              <a:rPr lang="en-US" sz="2400" dirty="0">
                <a:solidFill>
                  <a:schemeClr val="tx1"/>
                </a:solidFill>
                <a:ea typeface="Arial"/>
                <a:cs typeface="Arial"/>
                <a:sym typeface="Arial"/>
              </a:rPr>
              <a:t>organisms are composed of one or more cells. (Schleiden &amp; Schwann</a:t>
            </a:r>
            <a:r>
              <a:rPr lang="en-US" sz="2400" dirty="0" smtClean="0">
                <a:solidFill>
                  <a:schemeClr val="tx1"/>
                </a:solidFill>
                <a:ea typeface="Arial"/>
                <a:cs typeface="Arial"/>
                <a:sym typeface="Arial"/>
              </a:rPr>
              <a:t>) (1838-39)</a:t>
            </a:r>
            <a:endParaRPr lang="en-US" sz="1600" dirty="0">
              <a:solidFill>
                <a:schemeClr val="tx1"/>
              </a:solidFill>
              <a:sym typeface="Arial"/>
            </a:endParaRPr>
          </a:p>
          <a:p>
            <a:pPr marL="457200" indent="-457200">
              <a:spcBef>
                <a:spcPts val="0"/>
              </a:spcBef>
              <a:buFont typeface="+mj-lt"/>
              <a:buAutoNum type="arabicPeriod"/>
            </a:pPr>
            <a:r>
              <a:rPr lang="en-US" sz="2400" dirty="0" smtClean="0">
                <a:solidFill>
                  <a:schemeClr val="tx1"/>
                </a:solidFill>
                <a:ea typeface="Arial"/>
                <a:cs typeface="Arial"/>
                <a:sym typeface="Arial"/>
              </a:rPr>
              <a:t>The </a:t>
            </a:r>
            <a:r>
              <a:rPr lang="en-US" sz="2400" dirty="0">
                <a:solidFill>
                  <a:schemeClr val="tx1"/>
                </a:solidFill>
                <a:ea typeface="Arial"/>
                <a:cs typeface="Arial"/>
                <a:sym typeface="Arial"/>
              </a:rPr>
              <a:t>cell is the basic unit of life in all living things. (Schleiden &amp; Schwann</a:t>
            </a:r>
            <a:r>
              <a:rPr lang="en-US" sz="2400" dirty="0" smtClean="0">
                <a:solidFill>
                  <a:schemeClr val="tx1"/>
                </a:solidFill>
                <a:ea typeface="Arial"/>
                <a:cs typeface="Arial"/>
                <a:sym typeface="Arial"/>
              </a:rPr>
              <a:t>) (1838-39)</a:t>
            </a:r>
            <a:endParaRPr lang="en-US" sz="1600" dirty="0">
              <a:solidFill>
                <a:schemeClr val="tx1"/>
              </a:solidFill>
              <a:sym typeface="Arial"/>
            </a:endParaRPr>
          </a:p>
          <a:p>
            <a:pPr marL="457200" indent="-457200">
              <a:spcBef>
                <a:spcPts val="0"/>
              </a:spcBef>
              <a:buFont typeface="+mj-lt"/>
              <a:buAutoNum type="arabicPeriod"/>
            </a:pPr>
            <a:r>
              <a:rPr lang="en-US" sz="2400" dirty="0" smtClean="0">
                <a:solidFill>
                  <a:schemeClr val="tx1"/>
                </a:solidFill>
                <a:ea typeface="Arial"/>
                <a:cs typeface="Arial"/>
                <a:sym typeface="Arial"/>
              </a:rPr>
              <a:t>All </a:t>
            </a:r>
            <a:r>
              <a:rPr lang="en-US" sz="2400" dirty="0">
                <a:solidFill>
                  <a:schemeClr val="tx1"/>
                </a:solidFill>
                <a:ea typeface="Arial"/>
                <a:cs typeface="Arial"/>
                <a:sym typeface="Arial"/>
              </a:rPr>
              <a:t>cells are produced by the division of preexisting cells. (Virchow</a:t>
            </a:r>
            <a:r>
              <a:rPr lang="en-US" sz="2400" dirty="0" smtClean="0">
                <a:solidFill>
                  <a:schemeClr val="tx1"/>
                </a:solidFill>
                <a:ea typeface="Arial"/>
                <a:cs typeface="Arial"/>
                <a:sym typeface="Arial"/>
              </a:rPr>
              <a:t>) (</a:t>
            </a:r>
            <a:r>
              <a:rPr lang="en-US" sz="2400" dirty="0">
                <a:solidFill>
                  <a:schemeClr val="tx1"/>
                </a:solidFill>
                <a:ea typeface="Arial"/>
                <a:cs typeface="Arial"/>
                <a:sym typeface="Arial"/>
              </a:rPr>
              <a:t>1858)</a:t>
            </a:r>
            <a:endParaRPr sz="1600" dirty="0">
              <a:solidFill>
                <a:schemeClr val="tx1"/>
              </a:solidFill>
            </a:endParaRPr>
          </a:p>
        </p:txBody>
      </p:sp>
    </p:spTree>
    <p:extLst>
      <p:ext uri="{BB962C8B-B14F-4D97-AF65-F5344CB8AC3E}">
        <p14:creationId xmlns:p14="http://schemas.microsoft.com/office/powerpoint/2010/main" val="3983342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6"/>
          <p:cNvSpPr txBox="1">
            <a:spLocks noGrp="1"/>
          </p:cNvSpPr>
          <p:nvPr>
            <p:ph type="title"/>
          </p:nvPr>
        </p:nvSpPr>
        <p:spPr>
          <a:xfrm>
            <a:off x="754890" y="206422"/>
            <a:ext cx="5209182" cy="707978"/>
          </a:xfrm>
          <a:prstGeom prst="rect">
            <a:avLst/>
          </a:prstGeom>
          <a:noFill/>
          <a:ln>
            <a:noFill/>
          </a:ln>
        </p:spPr>
        <p:txBody>
          <a:bodyPr spcFirstLastPara="1" vert="horz" wrap="square" lIns="68569" tIns="34275" rIns="68569" bIns="34275" rtlCol="0" anchor="b" anchorCtr="0">
            <a:noAutofit/>
          </a:bodyPr>
          <a:lstStyle/>
          <a:p>
            <a:pPr>
              <a:spcBef>
                <a:spcPts val="0"/>
              </a:spcBef>
              <a:buClr>
                <a:schemeClr val="lt2"/>
              </a:buClr>
              <a:buSzPts val="4400"/>
            </a:pPr>
            <a:r>
              <a:rPr lang="en-US" sz="4000" b="1" dirty="0">
                <a:solidFill>
                  <a:schemeClr val="accent1">
                    <a:lumMod val="75000"/>
                  </a:schemeClr>
                </a:solidFill>
                <a:effectLst>
                  <a:outerShdw blurRad="38100" dist="38100" dir="2700000" algn="tl">
                    <a:srgbClr val="000000">
                      <a:alpha val="43137"/>
                    </a:srgbClr>
                  </a:outerShdw>
                </a:effectLst>
                <a:ea typeface="Arial"/>
                <a:cs typeface="Arial"/>
                <a:sym typeface="Arial"/>
              </a:rPr>
              <a:t>Modern Cell Theory</a:t>
            </a:r>
            <a:endParaRPr sz="4000" b="1" dirty="0">
              <a:solidFill>
                <a:schemeClr val="accent1">
                  <a:lumMod val="75000"/>
                </a:schemeClr>
              </a:solidFill>
              <a:effectLst>
                <a:outerShdw blurRad="38100" dist="38100" dir="2700000" algn="tl">
                  <a:srgbClr val="000000">
                    <a:alpha val="43137"/>
                  </a:srgbClr>
                </a:outerShdw>
              </a:effectLst>
            </a:endParaRPr>
          </a:p>
        </p:txBody>
      </p:sp>
      <p:sp>
        <p:nvSpPr>
          <p:cNvPr id="167" name="Google Shape;167;p26"/>
          <p:cNvSpPr txBox="1">
            <a:spLocks noGrp="1"/>
          </p:cNvSpPr>
          <p:nvPr>
            <p:ph type="body" idx="1"/>
          </p:nvPr>
        </p:nvSpPr>
        <p:spPr>
          <a:xfrm>
            <a:off x="611588" y="992358"/>
            <a:ext cx="6805969" cy="3477284"/>
          </a:xfrm>
          <a:prstGeom prst="rect">
            <a:avLst/>
          </a:prstGeom>
          <a:noFill/>
          <a:ln>
            <a:noFill/>
          </a:ln>
        </p:spPr>
        <p:txBody>
          <a:bodyPr spcFirstLastPara="1" vert="horz" wrap="square" lIns="68569" tIns="34275" rIns="68569" bIns="34275" rtlCol="0" anchor="t" anchorCtr="0">
            <a:noAutofit/>
          </a:bodyPr>
          <a:lstStyle/>
          <a:p>
            <a:pPr>
              <a:lnSpc>
                <a:spcPct val="90000"/>
              </a:lnSpc>
              <a:spcBef>
                <a:spcPts val="0"/>
              </a:spcBef>
              <a:buSzPts val="2080"/>
              <a:buFont typeface="Arial" panose="020B0604020202020204" pitchFamily="34" charset="0"/>
              <a:buChar char="•"/>
            </a:pPr>
            <a:r>
              <a:rPr lang="en-US" sz="2400" dirty="0">
                <a:solidFill>
                  <a:schemeClr val="tx1"/>
                </a:solidFill>
                <a:ea typeface="Arial"/>
                <a:cs typeface="Arial"/>
                <a:sym typeface="Arial"/>
              </a:rPr>
              <a:t>Modern Cell Theory contains 4 statements, in addition to the original Cell Theory:</a:t>
            </a:r>
            <a:endParaRPr sz="1600" dirty="0">
              <a:solidFill>
                <a:schemeClr val="tx1"/>
              </a:solidFill>
            </a:endParaRPr>
          </a:p>
          <a:p>
            <a:pPr>
              <a:lnSpc>
                <a:spcPct val="90000"/>
              </a:lnSpc>
              <a:spcBef>
                <a:spcPts val="360"/>
              </a:spcBef>
              <a:buSzPts val="1920"/>
              <a:buFont typeface="Arial" panose="020B0604020202020204" pitchFamily="34" charset="0"/>
              <a:buChar char="•"/>
            </a:pPr>
            <a:r>
              <a:rPr lang="en-US" sz="2400" dirty="0">
                <a:solidFill>
                  <a:schemeClr val="tx1"/>
                </a:solidFill>
                <a:ea typeface="Arial"/>
                <a:cs typeface="Arial"/>
                <a:sym typeface="Arial"/>
              </a:rPr>
              <a:t>The cell contains hereditary information(DNA) which is passed on from cell to cell during cell division.</a:t>
            </a:r>
            <a:endParaRPr sz="1600" dirty="0">
              <a:solidFill>
                <a:schemeClr val="tx1"/>
              </a:solidFill>
            </a:endParaRPr>
          </a:p>
          <a:p>
            <a:pPr>
              <a:lnSpc>
                <a:spcPct val="90000"/>
              </a:lnSpc>
              <a:spcBef>
                <a:spcPts val="360"/>
              </a:spcBef>
              <a:buSzPts val="1920"/>
              <a:buFont typeface="Arial" panose="020B0604020202020204" pitchFamily="34" charset="0"/>
              <a:buChar char="•"/>
            </a:pPr>
            <a:r>
              <a:rPr lang="en-US" sz="2400" dirty="0">
                <a:solidFill>
                  <a:schemeClr val="tx1"/>
                </a:solidFill>
                <a:ea typeface="Arial"/>
                <a:cs typeface="Arial"/>
                <a:sym typeface="Arial"/>
              </a:rPr>
              <a:t>All cells are basically the same in chemical composition and metabolic activities.</a:t>
            </a:r>
            <a:endParaRPr sz="1600" dirty="0">
              <a:solidFill>
                <a:schemeClr val="tx1"/>
              </a:solidFill>
            </a:endParaRPr>
          </a:p>
          <a:p>
            <a:pPr>
              <a:lnSpc>
                <a:spcPct val="90000"/>
              </a:lnSpc>
              <a:spcBef>
                <a:spcPts val="360"/>
              </a:spcBef>
              <a:buSzPts val="1920"/>
              <a:buFont typeface="Arial" panose="020B0604020202020204" pitchFamily="34" charset="0"/>
              <a:buChar char="•"/>
            </a:pPr>
            <a:r>
              <a:rPr lang="en-US" sz="2400" dirty="0">
                <a:solidFill>
                  <a:schemeClr val="tx1"/>
                </a:solidFill>
                <a:ea typeface="Arial"/>
                <a:cs typeface="Arial"/>
                <a:sym typeface="Arial"/>
              </a:rPr>
              <a:t>All basic chemical &amp; physiological functions are carried out inside the cells.(movement, </a:t>
            </a:r>
            <a:r>
              <a:rPr lang="en-US" sz="2400" dirty="0" err="1">
                <a:solidFill>
                  <a:schemeClr val="tx1"/>
                </a:solidFill>
                <a:ea typeface="Arial"/>
                <a:cs typeface="Arial"/>
                <a:sym typeface="Arial"/>
              </a:rPr>
              <a:t>digestion,etc</a:t>
            </a:r>
            <a:r>
              <a:rPr lang="en-US" sz="2400" dirty="0">
                <a:solidFill>
                  <a:schemeClr val="tx1"/>
                </a:solidFill>
                <a:ea typeface="Arial"/>
                <a:cs typeface="Arial"/>
                <a:sym typeface="Arial"/>
              </a:rPr>
              <a:t>)</a:t>
            </a:r>
            <a:endParaRPr sz="1600" dirty="0">
              <a:solidFill>
                <a:schemeClr val="tx1"/>
              </a:solidFill>
            </a:endParaRPr>
          </a:p>
          <a:p>
            <a:pPr>
              <a:lnSpc>
                <a:spcPct val="90000"/>
              </a:lnSpc>
              <a:spcBef>
                <a:spcPts val="360"/>
              </a:spcBef>
              <a:buSzPts val="1920"/>
              <a:buFont typeface="Arial" panose="020B0604020202020204" pitchFamily="34" charset="0"/>
              <a:buChar char="•"/>
            </a:pPr>
            <a:r>
              <a:rPr lang="en-US" sz="2400" dirty="0">
                <a:solidFill>
                  <a:schemeClr val="tx1"/>
                </a:solidFill>
                <a:ea typeface="Arial"/>
                <a:cs typeface="Arial"/>
                <a:sym typeface="Arial"/>
              </a:rPr>
              <a:t>Cell activity depends on the activities of sub-cellular structures within the cell(organelles, nucleus, plasma membrane</a:t>
            </a:r>
            <a:r>
              <a:rPr lang="en-US" sz="2400" dirty="0" smtClean="0">
                <a:solidFill>
                  <a:schemeClr val="tx1"/>
                </a:solidFill>
                <a:ea typeface="Arial"/>
                <a:cs typeface="Arial"/>
                <a:sym typeface="Arial"/>
              </a:rPr>
              <a:t>)</a:t>
            </a:r>
            <a:endParaRPr sz="1600" dirty="0">
              <a:solidFill>
                <a:schemeClr val="tx1"/>
              </a:solidFill>
            </a:endParaRPr>
          </a:p>
        </p:txBody>
      </p:sp>
      <p:pic>
        <p:nvPicPr>
          <p:cNvPr id="168" name="Google Shape;168;p26" descr="dna"/>
          <p:cNvPicPr preferRelativeResize="0"/>
          <p:nvPr/>
        </p:nvPicPr>
        <p:blipFill rotWithShape="1">
          <a:blip r:embed="rId3">
            <a:alphaModFix/>
          </a:blip>
          <a:srcRect/>
          <a:stretch/>
        </p:blipFill>
        <p:spPr>
          <a:xfrm>
            <a:off x="8031708" y="1685499"/>
            <a:ext cx="817949" cy="1559593"/>
          </a:xfrm>
          <a:prstGeom prst="rect">
            <a:avLst/>
          </a:prstGeom>
          <a:noFill/>
          <a:ln>
            <a:noFill/>
          </a:ln>
        </p:spPr>
      </p:pic>
    </p:spTree>
    <p:extLst>
      <p:ext uri="{BB962C8B-B14F-4D97-AF65-F5344CB8AC3E}">
        <p14:creationId xmlns:p14="http://schemas.microsoft.com/office/powerpoint/2010/main" val="1564253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7"/>
          <p:cNvSpPr txBox="1">
            <a:spLocks noGrp="1"/>
          </p:cNvSpPr>
          <p:nvPr>
            <p:ph type="title"/>
          </p:nvPr>
        </p:nvSpPr>
        <p:spPr>
          <a:xfrm>
            <a:off x="611590" y="287422"/>
            <a:ext cx="7283640" cy="369000"/>
          </a:xfrm>
          <a:prstGeom prst="rect">
            <a:avLst/>
          </a:prstGeom>
          <a:noFill/>
          <a:ln>
            <a:noFill/>
          </a:ln>
        </p:spPr>
        <p:txBody>
          <a:bodyPr spcFirstLastPara="1" vert="horz" wrap="square" lIns="68569" tIns="34275" rIns="68569" bIns="34275" rtlCol="0" anchor="b" anchorCtr="0">
            <a:noAutofit/>
          </a:bodyPr>
          <a:lstStyle/>
          <a:p>
            <a:pPr>
              <a:spcBef>
                <a:spcPts val="0"/>
              </a:spcBef>
              <a:buClr>
                <a:schemeClr val="lt2"/>
              </a:buClr>
              <a:buSzPts val="3200"/>
            </a:pPr>
            <a:r>
              <a:rPr lang="en-US" sz="3200" b="1" dirty="0">
                <a:solidFill>
                  <a:schemeClr val="accent1">
                    <a:lumMod val="75000"/>
                  </a:schemeClr>
                </a:solidFill>
                <a:effectLst>
                  <a:outerShdw blurRad="38100" dist="38100" dir="2700000" algn="tl">
                    <a:srgbClr val="000000">
                      <a:alpha val="43137"/>
                    </a:srgbClr>
                  </a:outerShdw>
                </a:effectLst>
                <a:ea typeface="Arial"/>
                <a:cs typeface="Arial"/>
                <a:sym typeface="Arial"/>
              </a:rPr>
              <a:t>How Has The Cell Theory Been Used?</a:t>
            </a:r>
            <a:endParaRPr sz="3200" b="1" dirty="0">
              <a:solidFill>
                <a:schemeClr val="accent1">
                  <a:lumMod val="75000"/>
                </a:schemeClr>
              </a:solidFill>
              <a:effectLst>
                <a:outerShdw blurRad="38100" dist="38100" dir="2700000" algn="tl">
                  <a:srgbClr val="000000">
                    <a:alpha val="43137"/>
                  </a:srgbClr>
                </a:outerShdw>
              </a:effectLst>
            </a:endParaRPr>
          </a:p>
        </p:txBody>
      </p:sp>
      <p:sp>
        <p:nvSpPr>
          <p:cNvPr id="175" name="Google Shape;175;p27"/>
          <p:cNvSpPr txBox="1">
            <a:spLocks noGrp="1"/>
          </p:cNvSpPr>
          <p:nvPr>
            <p:ph type="body" idx="1"/>
          </p:nvPr>
        </p:nvSpPr>
        <p:spPr>
          <a:xfrm>
            <a:off x="613293" y="761536"/>
            <a:ext cx="6872504" cy="3653550"/>
          </a:xfrm>
          <a:prstGeom prst="rect">
            <a:avLst/>
          </a:prstGeom>
          <a:noFill/>
          <a:ln>
            <a:noFill/>
          </a:ln>
        </p:spPr>
        <p:txBody>
          <a:bodyPr spcFirstLastPara="1" vert="horz" wrap="square" lIns="68569" tIns="34275" rIns="68569" bIns="34275" rtlCol="0" anchor="t" anchorCtr="0">
            <a:noAutofit/>
          </a:bodyPr>
          <a:lstStyle/>
          <a:p>
            <a:pPr>
              <a:spcBef>
                <a:spcPts val="0"/>
              </a:spcBef>
              <a:buSzPts val="2240"/>
              <a:buFont typeface="Arial" panose="020B0604020202020204" pitchFamily="34" charset="0"/>
              <a:buChar char="•"/>
            </a:pPr>
            <a:r>
              <a:rPr lang="en-US" sz="2400" dirty="0">
                <a:solidFill>
                  <a:schemeClr val="tx1"/>
                </a:solidFill>
                <a:ea typeface="Arial"/>
                <a:cs typeface="Arial"/>
                <a:sym typeface="Arial"/>
              </a:rPr>
              <a:t>The basic discovered truths about cells, listed in the Cell Theory, are the basis for things such </a:t>
            </a:r>
            <a:r>
              <a:rPr lang="en-US" sz="2400" dirty="0" smtClean="0">
                <a:solidFill>
                  <a:schemeClr val="tx1"/>
                </a:solidFill>
                <a:ea typeface="Arial"/>
                <a:cs typeface="Arial"/>
                <a:sym typeface="Arial"/>
              </a:rPr>
              <a:t>as:</a:t>
            </a:r>
            <a:endParaRPr lang="en-US" sz="1400" dirty="0">
              <a:solidFill>
                <a:schemeClr val="tx1"/>
              </a:solidFill>
              <a:sym typeface="Arial"/>
            </a:endParaRPr>
          </a:p>
          <a:p>
            <a:pPr lvl="1">
              <a:spcBef>
                <a:spcPts val="0"/>
              </a:spcBef>
              <a:buSzPts val="2240"/>
              <a:buFont typeface="Arial" panose="020B0604020202020204" pitchFamily="34" charset="0"/>
              <a:buChar char="•"/>
            </a:pPr>
            <a:r>
              <a:rPr lang="en-US" sz="1650" dirty="0" smtClean="0">
                <a:solidFill>
                  <a:schemeClr val="tx1"/>
                </a:solidFill>
                <a:ea typeface="Arial"/>
                <a:cs typeface="Arial"/>
                <a:sym typeface="Arial"/>
              </a:rPr>
              <a:t>Disease/Health/Medical </a:t>
            </a:r>
            <a:r>
              <a:rPr lang="en-US" sz="1650" dirty="0">
                <a:solidFill>
                  <a:schemeClr val="tx1"/>
                </a:solidFill>
                <a:ea typeface="Arial"/>
                <a:cs typeface="Arial"/>
                <a:sym typeface="Arial"/>
              </a:rPr>
              <a:t>Research and Cures(AIDS, Cancer, Vaccines, Cloning, Stem Cell Research, etc.)</a:t>
            </a:r>
            <a:endParaRPr sz="1250" dirty="0">
              <a:solidFill>
                <a:schemeClr val="tx1"/>
              </a:solidFill>
            </a:endParaRPr>
          </a:p>
        </p:txBody>
      </p:sp>
      <p:pic>
        <p:nvPicPr>
          <p:cNvPr id="176" name="Google Shape;176;p27" descr="WhiteBloodCell"/>
          <p:cNvPicPr preferRelativeResize="0"/>
          <p:nvPr/>
        </p:nvPicPr>
        <p:blipFill rotWithShape="1">
          <a:blip r:embed="rId3">
            <a:alphaModFix/>
          </a:blip>
          <a:srcRect/>
          <a:stretch/>
        </p:blipFill>
        <p:spPr>
          <a:xfrm>
            <a:off x="1769532" y="2306472"/>
            <a:ext cx="4560026" cy="2248108"/>
          </a:xfrm>
          <a:prstGeom prst="rect">
            <a:avLst/>
          </a:prstGeom>
          <a:noFill/>
          <a:ln>
            <a:noFill/>
          </a:ln>
        </p:spPr>
      </p:pic>
    </p:spTree>
    <p:extLst>
      <p:ext uri="{BB962C8B-B14F-4D97-AF65-F5344CB8AC3E}">
        <p14:creationId xmlns:p14="http://schemas.microsoft.com/office/powerpoint/2010/main" val="3211207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528638"/>
          </a:xfrm>
        </p:spPr>
        <p:txBody>
          <a:bodyPr/>
          <a:lstStyle/>
          <a:p>
            <a:pPr algn="ctr"/>
            <a:r>
              <a:rPr lang="en-US" b="1" dirty="0">
                <a:solidFill>
                  <a:schemeClr val="accent1">
                    <a:lumMod val="75000"/>
                  </a:schemeClr>
                </a:solidFill>
                <a:effectLst>
                  <a:outerShdw blurRad="38100" dist="38100" dir="2700000" algn="tl">
                    <a:srgbClr val="000000">
                      <a:alpha val="43137"/>
                    </a:srgbClr>
                  </a:outerShdw>
                </a:effectLst>
              </a:rPr>
              <a:t>CELL </a:t>
            </a:r>
            <a:r>
              <a:rPr lang="en-US" b="1" dirty="0" smtClean="0">
                <a:solidFill>
                  <a:schemeClr val="accent1">
                    <a:lumMod val="75000"/>
                  </a:schemeClr>
                </a:solidFill>
                <a:effectLst>
                  <a:outerShdw blurRad="38100" dist="38100" dir="2700000" algn="tl">
                    <a:srgbClr val="000000">
                      <a:alpha val="43137"/>
                    </a:srgbClr>
                  </a:outerShdw>
                </a:effectLst>
              </a:rPr>
              <a:t>PROJECT</a:t>
            </a:r>
            <a:endParaRPr lang="en-US" dirty="0">
              <a:solidFill>
                <a:schemeClr val="accent1">
                  <a:lumMod val="75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08001" y="1042988"/>
            <a:ext cx="7314405" cy="3488034"/>
          </a:xfrm>
        </p:spPr>
        <p:txBody>
          <a:bodyPr>
            <a:normAutofit/>
          </a:bodyPr>
          <a:lstStyle/>
          <a:p>
            <a:r>
              <a:rPr lang="en-US" sz="2400" dirty="0"/>
              <a:t>The cell is the basic unit of all living things. Please complete ONE of the following projects to reinforce our study of cell structure and function. Be prepared to describe your work to the class on the day the project is due.  Final project must be turned in </a:t>
            </a:r>
            <a:r>
              <a:rPr lang="en-US" sz="2400" b="1" dirty="0"/>
              <a:t>on or before ____________.</a:t>
            </a:r>
            <a:r>
              <a:rPr lang="en-US" sz="2400" dirty="0"/>
              <a:t> </a:t>
            </a:r>
            <a:endParaRPr lang="en-US" sz="2400" dirty="0" smtClean="0"/>
          </a:p>
          <a:p>
            <a:r>
              <a:rPr lang="en-US" sz="2400" dirty="0" smtClean="0"/>
              <a:t>The options are on the </a:t>
            </a:r>
            <a:r>
              <a:rPr lang="en-US" sz="2400" b="1" dirty="0" smtClean="0"/>
              <a:t>Cell Project Handout.</a:t>
            </a:r>
            <a:endParaRPr lang="en-US" sz="2400" dirty="0"/>
          </a:p>
        </p:txBody>
      </p:sp>
    </p:spTree>
    <p:extLst>
      <p:ext uri="{BB962C8B-B14F-4D97-AF65-F5344CB8AC3E}">
        <p14:creationId xmlns:p14="http://schemas.microsoft.com/office/powerpoint/2010/main" val="30033313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8171" y="242888"/>
            <a:ext cx="4556917" cy="528638"/>
          </a:xfrm>
        </p:spPr>
        <p:txBody>
          <a:bodyPr>
            <a:normAutofit/>
          </a:bodyPr>
          <a:lstStyle/>
          <a:p>
            <a:pPr algn="ctr"/>
            <a:r>
              <a:rPr lang="en-US" b="1" dirty="0">
                <a:solidFill>
                  <a:schemeClr val="accent1">
                    <a:lumMod val="75000"/>
                  </a:schemeClr>
                </a:solidFill>
                <a:effectLst>
                  <a:outerShdw blurRad="38100" dist="38100" dir="2700000" algn="tl">
                    <a:srgbClr val="000000">
                      <a:alpha val="43137"/>
                    </a:srgbClr>
                  </a:outerShdw>
                </a:effectLst>
              </a:rPr>
              <a:t>CELL </a:t>
            </a:r>
            <a:r>
              <a:rPr lang="en-US" b="1" dirty="0" smtClean="0">
                <a:solidFill>
                  <a:schemeClr val="accent1">
                    <a:lumMod val="75000"/>
                  </a:schemeClr>
                </a:solidFill>
                <a:effectLst>
                  <a:outerShdw blurRad="38100" dist="38100" dir="2700000" algn="tl">
                    <a:srgbClr val="000000">
                      <a:alpha val="43137"/>
                    </a:srgbClr>
                  </a:outerShdw>
                </a:effectLst>
              </a:rPr>
              <a:t>PROJECT RUBRIC</a:t>
            </a:r>
            <a:endParaRPr lang="en-US" dirty="0">
              <a:solidFill>
                <a:schemeClr val="accent1">
                  <a:lumMod val="75000"/>
                </a:schemeClr>
              </a:solidFill>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a:blip r:embed="rId2"/>
          <a:stretch>
            <a:fillRect/>
          </a:stretch>
        </p:blipFill>
        <p:spPr>
          <a:xfrm>
            <a:off x="1022907" y="832247"/>
            <a:ext cx="6803071" cy="4008357"/>
          </a:xfrm>
          <a:prstGeom prst="rect">
            <a:avLst/>
          </a:prstGeom>
        </p:spPr>
      </p:pic>
    </p:spTree>
    <p:extLst>
      <p:ext uri="{BB962C8B-B14F-4D97-AF65-F5344CB8AC3E}">
        <p14:creationId xmlns:p14="http://schemas.microsoft.com/office/powerpoint/2010/main" val="7784897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528638"/>
          </a:xfrm>
        </p:spPr>
        <p:txBody>
          <a:bodyPr/>
          <a:lstStyle/>
          <a:p>
            <a:r>
              <a:rPr lang="en-US" b="1" dirty="0" smtClean="0">
                <a:solidFill>
                  <a:schemeClr val="accent1">
                    <a:lumMod val="75000"/>
                  </a:schemeClr>
                </a:solidFill>
                <a:effectLst>
                  <a:outerShdw blurRad="38100" dist="38100" dir="2700000" algn="tl">
                    <a:srgbClr val="000000">
                      <a:alpha val="43137"/>
                    </a:srgbClr>
                  </a:outerShdw>
                </a:effectLst>
              </a:rPr>
              <a:t>Do Now</a:t>
            </a:r>
            <a:endParaRPr lang="en-US" dirty="0">
              <a:solidFill>
                <a:schemeClr val="accent1">
                  <a:lumMod val="75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08001" y="1042988"/>
            <a:ext cx="7314405" cy="3488034"/>
          </a:xfrm>
        </p:spPr>
        <p:txBody>
          <a:bodyPr>
            <a:normAutofit/>
          </a:bodyPr>
          <a:lstStyle/>
          <a:p>
            <a:r>
              <a:rPr lang="en-US" sz="2400" dirty="0" smtClean="0"/>
              <a:t>How do plants get energy?</a:t>
            </a:r>
          </a:p>
          <a:p>
            <a:r>
              <a:rPr lang="en-US" sz="2400" dirty="0" smtClean="0"/>
              <a:t>Pair up with a peer and sort leaves into categories based on common traits. </a:t>
            </a:r>
            <a:endParaRPr lang="en-US" sz="2400" dirty="0"/>
          </a:p>
        </p:txBody>
      </p:sp>
    </p:spTree>
    <p:extLst>
      <p:ext uri="{BB962C8B-B14F-4D97-AF65-F5344CB8AC3E}">
        <p14:creationId xmlns:p14="http://schemas.microsoft.com/office/powerpoint/2010/main" val="9769095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3" name="Google Shape;83;p24"/>
          <p:cNvPicPr preferRelativeResize="0"/>
          <p:nvPr/>
        </p:nvPicPr>
        <p:blipFill>
          <a:blip r:embed="rId3">
            <a:alphaModFix/>
          </a:blip>
          <a:stretch>
            <a:fillRect/>
          </a:stretch>
        </p:blipFill>
        <p:spPr>
          <a:xfrm>
            <a:off x="2154413" y="0"/>
            <a:ext cx="4438204" cy="5143500"/>
          </a:xfrm>
          <a:prstGeom prst="rect">
            <a:avLst/>
          </a:prstGeom>
          <a:noFill/>
          <a:ln>
            <a:noFill/>
          </a:ln>
        </p:spPr>
      </p:pic>
    </p:spTree>
    <p:extLst>
      <p:ext uri="{BB962C8B-B14F-4D97-AF65-F5344CB8AC3E}">
        <p14:creationId xmlns:p14="http://schemas.microsoft.com/office/powerpoint/2010/main" val="1545689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7"/>
          <p:cNvSpPr txBox="1">
            <a:spLocks noGrp="1"/>
          </p:cNvSpPr>
          <p:nvPr>
            <p:ph type="title"/>
          </p:nvPr>
        </p:nvSpPr>
        <p:spPr>
          <a:xfrm>
            <a:off x="311700" y="267604"/>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dirty="0">
                <a:solidFill>
                  <a:schemeClr val="accent1">
                    <a:lumMod val="75000"/>
                  </a:schemeClr>
                </a:solidFill>
                <a:effectLst>
                  <a:outerShdw blurRad="38100" dist="38100" dir="2700000" algn="tl">
                    <a:srgbClr val="000000">
                      <a:alpha val="43137"/>
                    </a:srgbClr>
                  </a:outerShdw>
                </a:effectLst>
              </a:rPr>
              <a:t>Engagement Task</a:t>
            </a:r>
            <a:r>
              <a:rPr lang="en" sz="3600" b="1" dirty="0" smtClean="0">
                <a:solidFill>
                  <a:schemeClr val="accent1">
                    <a:lumMod val="75000"/>
                  </a:schemeClr>
                </a:solidFill>
                <a:effectLst>
                  <a:outerShdw blurRad="38100" dist="38100" dir="2700000" algn="tl">
                    <a:srgbClr val="000000">
                      <a:alpha val="43137"/>
                    </a:srgbClr>
                  </a:outerShdw>
                </a:effectLst>
              </a:rPr>
              <a:t>: Case Studies</a:t>
            </a:r>
            <a:endParaRPr sz="3600" b="1" dirty="0">
              <a:solidFill>
                <a:schemeClr val="accent1">
                  <a:lumMod val="75000"/>
                </a:schemeClr>
              </a:solidFill>
              <a:effectLst>
                <a:outerShdw blurRad="38100" dist="38100" dir="2700000" algn="tl">
                  <a:srgbClr val="000000">
                    <a:alpha val="43137"/>
                  </a:srgbClr>
                </a:outerShdw>
              </a:effectLst>
            </a:endParaRPr>
          </a:p>
        </p:txBody>
      </p:sp>
      <p:sp>
        <p:nvSpPr>
          <p:cNvPr id="90" name="Google Shape;90;p17"/>
          <p:cNvSpPr txBox="1">
            <a:spLocks noGrp="1"/>
          </p:cNvSpPr>
          <p:nvPr>
            <p:ph type="body" idx="1"/>
          </p:nvPr>
        </p:nvSpPr>
        <p:spPr>
          <a:xfrm>
            <a:off x="311700" y="1152475"/>
            <a:ext cx="6014037" cy="1345065"/>
          </a:xfrm>
          <a:prstGeom prst="rect">
            <a:avLst/>
          </a:prstGeom>
        </p:spPr>
        <p:txBody>
          <a:bodyPr spcFirstLastPara="1" wrap="square" lIns="91425" tIns="91425" rIns="91425" bIns="91425" anchor="t" anchorCtr="0">
            <a:noAutofit/>
          </a:bodyPr>
          <a:lstStyle/>
          <a:p>
            <a:pPr marL="0" lvl="0" indent="0" algn="l" rtl="0">
              <a:spcAft>
                <a:spcPts val="0"/>
              </a:spcAft>
              <a:buNone/>
            </a:pPr>
            <a:r>
              <a:rPr lang="en" sz="2400" dirty="0">
                <a:solidFill>
                  <a:srgbClr val="000000"/>
                </a:solidFill>
              </a:rPr>
              <a:t>Read the three case studies.</a:t>
            </a:r>
            <a:endParaRPr sz="2400" dirty="0">
              <a:solidFill>
                <a:srgbClr val="000000"/>
              </a:solidFill>
            </a:endParaRPr>
          </a:p>
          <a:p>
            <a:pPr marL="0" lvl="0" indent="0" algn="l" rtl="0">
              <a:spcAft>
                <a:spcPts val="0"/>
              </a:spcAft>
              <a:buNone/>
            </a:pPr>
            <a:r>
              <a:rPr lang="en" sz="2400" dirty="0">
                <a:solidFill>
                  <a:srgbClr val="000000"/>
                </a:solidFill>
              </a:rPr>
              <a:t>Think about cells and homeostasis as you read.</a:t>
            </a:r>
            <a:endParaRPr sz="2400" dirty="0">
              <a:solidFill>
                <a:srgbClr val="000000"/>
              </a:solidFill>
            </a:endParaRPr>
          </a:p>
          <a:p>
            <a:pPr marL="0" lvl="0" indent="0" algn="l" rtl="0">
              <a:spcAft>
                <a:spcPts val="0"/>
              </a:spcAft>
              <a:buNone/>
            </a:pPr>
            <a:r>
              <a:rPr lang="en" sz="2400" dirty="0">
                <a:solidFill>
                  <a:srgbClr val="000000"/>
                </a:solidFill>
              </a:rPr>
              <a:t>Answer the questions at the end. </a:t>
            </a:r>
            <a:endParaRPr sz="2400" dirty="0">
              <a:solidFill>
                <a:srgbClr val="000000"/>
              </a:solidFill>
            </a:endParaRPr>
          </a:p>
        </p:txBody>
      </p:sp>
      <p:pic>
        <p:nvPicPr>
          <p:cNvPr id="5" name="Google Shape;98;p18"/>
          <p:cNvPicPr preferRelativeResize="0"/>
          <p:nvPr/>
        </p:nvPicPr>
        <p:blipFill rotWithShape="1">
          <a:blip r:embed="rId3">
            <a:alphaModFix/>
          </a:blip>
          <a:srcRect r="5231"/>
          <a:stretch/>
        </p:blipFill>
        <p:spPr>
          <a:xfrm>
            <a:off x="6080078" y="915421"/>
            <a:ext cx="3016155" cy="1684478"/>
          </a:xfrm>
          <a:prstGeom prst="rect">
            <a:avLst/>
          </a:prstGeom>
          <a:noFill/>
          <a:ln>
            <a:noFill/>
          </a:ln>
        </p:spPr>
      </p:pic>
      <p:pic>
        <p:nvPicPr>
          <p:cNvPr id="6" name="Google Shape;112;p20"/>
          <p:cNvPicPr preferRelativeResize="0"/>
          <p:nvPr/>
        </p:nvPicPr>
        <p:blipFill rotWithShape="1">
          <a:blip r:embed="rId4">
            <a:alphaModFix/>
          </a:blip>
          <a:srcRect t="11355"/>
          <a:stretch/>
        </p:blipFill>
        <p:spPr>
          <a:xfrm>
            <a:off x="257109" y="2647666"/>
            <a:ext cx="3502849" cy="996287"/>
          </a:xfrm>
          <a:prstGeom prst="rect">
            <a:avLst/>
          </a:prstGeom>
          <a:noFill/>
          <a:ln>
            <a:noFill/>
          </a:ln>
        </p:spPr>
      </p:pic>
      <p:pic>
        <p:nvPicPr>
          <p:cNvPr id="7" name="Google Shape;126;p22"/>
          <p:cNvPicPr preferRelativeResize="0"/>
          <p:nvPr/>
        </p:nvPicPr>
        <p:blipFill>
          <a:blip r:embed="rId5">
            <a:alphaModFix/>
          </a:blip>
          <a:stretch>
            <a:fillRect/>
          </a:stretch>
        </p:blipFill>
        <p:spPr>
          <a:xfrm>
            <a:off x="4667534" y="2809711"/>
            <a:ext cx="3978323" cy="2042068"/>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25"/>
          <p:cNvPicPr preferRelativeResize="0"/>
          <p:nvPr/>
        </p:nvPicPr>
        <p:blipFill>
          <a:blip r:embed="rId3">
            <a:alphaModFix/>
          </a:blip>
          <a:stretch>
            <a:fillRect/>
          </a:stretch>
        </p:blipFill>
        <p:spPr>
          <a:xfrm>
            <a:off x="1143001" y="247557"/>
            <a:ext cx="6857999" cy="3673502"/>
          </a:xfrm>
          <a:prstGeom prst="rect">
            <a:avLst/>
          </a:prstGeom>
          <a:noFill/>
          <a:ln>
            <a:noFill/>
          </a:ln>
        </p:spPr>
      </p:pic>
    </p:spTree>
    <p:extLst>
      <p:ext uri="{BB962C8B-B14F-4D97-AF65-F5344CB8AC3E}">
        <p14:creationId xmlns:p14="http://schemas.microsoft.com/office/powerpoint/2010/main" val="17622726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23"/>
          <p:cNvSpPr txBox="1">
            <a:spLocks noGrp="1"/>
          </p:cNvSpPr>
          <p:nvPr>
            <p:ph type="title" idx="4294967295"/>
          </p:nvPr>
        </p:nvSpPr>
        <p:spPr>
          <a:xfrm>
            <a:off x="1455756" y="117925"/>
            <a:ext cx="6172200" cy="857250"/>
          </a:xfrm>
          <a:prstGeom prst="rect">
            <a:avLst/>
          </a:prstGeom>
          <a:noFill/>
          <a:ln>
            <a:noFill/>
          </a:ln>
        </p:spPr>
        <p:txBody>
          <a:bodyPr spcFirstLastPara="1" vert="horz" wrap="square" lIns="68569" tIns="34275" rIns="68569" bIns="34275" rtlCol="0" anchor="t" anchorCtr="0">
            <a:noAutofit/>
          </a:bodyPr>
          <a:lstStyle/>
          <a:p>
            <a:pPr algn="ctr">
              <a:spcBef>
                <a:spcPts val="0"/>
              </a:spcBef>
              <a:buClr>
                <a:schemeClr val="dk2"/>
              </a:buClr>
            </a:pPr>
            <a:r>
              <a:rPr lang="en-US" sz="3000" b="1" dirty="0">
                <a:solidFill>
                  <a:schemeClr val="accent1">
                    <a:lumMod val="75000"/>
                  </a:schemeClr>
                </a:solidFill>
                <a:effectLst>
                  <a:outerShdw blurRad="38100" dist="38100" dir="2700000" algn="tl">
                    <a:srgbClr val="000000">
                      <a:alpha val="43137"/>
                    </a:srgbClr>
                  </a:outerShdw>
                </a:effectLst>
                <a:latin typeface="Times New Roman"/>
                <a:ea typeface="Times New Roman"/>
                <a:cs typeface="Times New Roman"/>
                <a:sym typeface="Times New Roman"/>
              </a:rPr>
              <a:t>Cell Energy:</a:t>
            </a:r>
            <a:r>
              <a:rPr lang="en-US" sz="3000" b="1" u="sng" dirty="0">
                <a:solidFill>
                  <a:schemeClr val="accent1">
                    <a:lumMod val="75000"/>
                  </a:schemeClr>
                </a:solidFill>
                <a:effectLst>
                  <a:outerShdw blurRad="38100" dist="38100" dir="2700000" algn="tl">
                    <a:srgbClr val="000000">
                      <a:alpha val="43137"/>
                    </a:srgbClr>
                  </a:outerShdw>
                </a:effectLst>
                <a:latin typeface="Times New Roman"/>
                <a:ea typeface="Times New Roman"/>
                <a:cs typeface="Times New Roman"/>
                <a:sym typeface="Times New Roman"/>
              </a:rPr>
              <a:t/>
            </a:r>
            <a:br>
              <a:rPr lang="en-US" sz="3000" b="1" u="sng" dirty="0">
                <a:solidFill>
                  <a:schemeClr val="accent1">
                    <a:lumMod val="75000"/>
                  </a:schemeClr>
                </a:solidFill>
                <a:effectLst>
                  <a:outerShdw blurRad="38100" dist="38100" dir="2700000" algn="tl">
                    <a:srgbClr val="000000">
                      <a:alpha val="43137"/>
                    </a:srgbClr>
                  </a:outerShdw>
                </a:effectLst>
                <a:latin typeface="Times New Roman"/>
                <a:ea typeface="Times New Roman"/>
                <a:cs typeface="Times New Roman"/>
                <a:sym typeface="Times New Roman"/>
              </a:rPr>
            </a:br>
            <a:r>
              <a:rPr lang="en-US" sz="3000" b="1" dirty="0">
                <a:solidFill>
                  <a:schemeClr val="accent1">
                    <a:lumMod val="75000"/>
                  </a:schemeClr>
                </a:solidFill>
                <a:effectLst>
                  <a:outerShdw blurRad="38100" dist="38100" dir="2700000" algn="tl">
                    <a:srgbClr val="000000">
                      <a:alpha val="43137"/>
                    </a:srgbClr>
                  </a:outerShdw>
                </a:effectLst>
                <a:latin typeface="Times New Roman"/>
                <a:ea typeface="Times New Roman"/>
                <a:cs typeface="Times New Roman"/>
                <a:sym typeface="Times New Roman"/>
              </a:rPr>
              <a:t>Photosynthesis &amp; </a:t>
            </a:r>
            <a:r>
              <a:rPr lang="en-US" sz="3000" b="1" dirty="0" smtClean="0">
                <a:solidFill>
                  <a:schemeClr val="accent1">
                    <a:lumMod val="75000"/>
                  </a:schemeClr>
                </a:solidFill>
                <a:effectLst>
                  <a:outerShdw blurRad="38100" dist="38100" dir="2700000" algn="tl">
                    <a:srgbClr val="000000">
                      <a:alpha val="43137"/>
                    </a:srgbClr>
                  </a:outerShdw>
                </a:effectLst>
                <a:latin typeface="Times New Roman"/>
                <a:ea typeface="Times New Roman"/>
                <a:cs typeface="Times New Roman"/>
                <a:sym typeface="Times New Roman"/>
              </a:rPr>
              <a:t>Respiration</a:t>
            </a:r>
            <a:endParaRPr dirty="0">
              <a:solidFill>
                <a:schemeClr val="accent1">
                  <a:lumMod val="75000"/>
                </a:schemeClr>
              </a:solidFill>
              <a:effectLst>
                <a:outerShdw blurRad="38100" dist="38100" dir="2700000" algn="tl">
                  <a:srgbClr val="000000">
                    <a:alpha val="43137"/>
                  </a:srgbClr>
                </a:outerShdw>
              </a:effectLst>
            </a:endParaRPr>
          </a:p>
        </p:txBody>
      </p:sp>
      <p:pic>
        <p:nvPicPr>
          <p:cNvPr id="76" name="Google Shape;76;p23"/>
          <p:cNvPicPr preferRelativeResize="0"/>
          <p:nvPr/>
        </p:nvPicPr>
        <p:blipFill rotWithShape="1">
          <a:blip r:embed="rId3">
            <a:alphaModFix/>
          </a:blip>
          <a:srcRect/>
          <a:stretch/>
        </p:blipFill>
        <p:spPr>
          <a:xfrm>
            <a:off x="1366388" y="1160381"/>
            <a:ext cx="4379175" cy="3286125"/>
          </a:xfrm>
          <a:prstGeom prst="rect">
            <a:avLst/>
          </a:prstGeom>
          <a:solidFill>
            <a:srgbClr val="FFFFFF"/>
          </a:solidFill>
          <a:ln>
            <a:noFill/>
          </a:ln>
        </p:spPr>
      </p:pic>
      <p:pic>
        <p:nvPicPr>
          <p:cNvPr id="77" name="Google Shape;77;p23"/>
          <p:cNvPicPr preferRelativeResize="0"/>
          <p:nvPr/>
        </p:nvPicPr>
        <p:blipFill>
          <a:blip r:embed="rId4">
            <a:alphaModFix/>
          </a:blip>
          <a:stretch>
            <a:fillRect/>
          </a:stretch>
        </p:blipFill>
        <p:spPr>
          <a:xfrm>
            <a:off x="5140863" y="1941083"/>
            <a:ext cx="3879769" cy="3045094"/>
          </a:xfrm>
          <a:prstGeom prst="rect">
            <a:avLst/>
          </a:prstGeom>
          <a:noFill/>
          <a:ln>
            <a:noFill/>
          </a:ln>
        </p:spPr>
      </p:pic>
    </p:spTree>
    <p:extLst>
      <p:ext uri="{BB962C8B-B14F-4D97-AF65-F5344CB8AC3E}">
        <p14:creationId xmlns:p14="http://schemas.microsoft.com/office/powerpoint/2010/main" val="21562901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26"/>
          <p:cNvSpPr txBox="1">
            <a:spLocks noGrp="1"/>
          </p:cNvSpPr>
          <p:nvPr>
            <p:ph type="title" idx="4294967295"/>
          </p:nvPr>
        </p:nvSpPr>
        <p:spPr>
          <a:xfrm>
            <a:off x="1485900" y="208359"/>
            <a:ext cx="6172200" cy="857250"/>
          </a:xfrm>
          <a:prstGeom prst="rect">
            <a:avLst/>
          </a:prstGeom>
          <a:noFill/>
          <a:ln>
            <a:noFill/>
          </a:ln>
        </p:spPr>
        <p:txBody>
          <a:bodyPr spcFirstLastPara="1" vert="horz" wrap="square" lIns="68569" tIns="34275" rIns="68569" bIns="34275" rtlCol="0" anchor="t" anchorCtr="0">
            <a:noAutofit/>
          </a:bodyPr>
          <a:lstStyle/>
          <a:p>
            <a:pPr algn="ctr">
              <a:spcBef>
                <a:spcPts val="0"/>
              </a:spcBef>
              <a:buClr>
                <a:schemeClr val="dk2"/>
              </a:buClr>
            </a:pPr>
            <a:r>
              <a:rPr lang="en-US" sz="3300" b="1" dirty="0">
                <a:solidFill>
                  <a:schemeClr val="accent1">
                    <a:lumMod val="75000"/>
                  </a:schemeClr>
                </a:solidFill>
                <a:effectLst>
                  <a:outerShdw blurRad="38100" dist="38100" dir="2700000" algn="tl">
                    <a:srgbClr val="000000">
                      <a:alpha val="43137"/>
                    </a:srgbClr>
                  </a:outerShdw>
                </a:effectLst>
                <a:latin typeface="Times New Roman"/>
                <a:ea typeface="Times New Roman"/>
                <a:cs typeface="Times New Roman"/>
                <a:sym typeface="Times New Roman"/>
              </a:rPr>
              <a:t>Today’s Learning Goals</a:t>
            </a:r>
            <a:endParaRPr dirty="0">
              <a:solidFill>
                <a:schemeClr val="accent1">
                  <a:lumMod val="75000"/>
                </a:schemeClr>
              </a:solidFill>
              <a:effectLst>
                <a:outerShdw blurRad="38100" dist="38100" dir="2700000" algn="tl">
                  <a:srgbClr val="000000">
                    <a:alpha val="43137"/>
                  </a:srgbClr>
                </a:outerShdw>
              </a:effectLst>
            </a:endParaRPr>
          </a:p>
        </p:txBody>
      </p:sp>
      <p:sp>
        <p:nvSpPr>
          <p:cNvPr id="95" name="Google Shape;95;p26"/>
          <p:cNvSpPr txBox="1">
            <a:spLocks noGrp="1"/>
          </p:cNvSpPr>
          <p:nvPr>
            <p:ph type="body" idx="4294967295"/>
          </p:nvPr>
        </p:nvSpPr>
        <p:spPr>
          <a:xfrm>
            <a:off x="1200150" y="1173957"/>
            <a:ext cx="3829050" cy="3512344"/>
          </a:xfrm>
          <a:prstGeom prst="rect">
            <a:avLst/>
          </a:prstGeom>
          <a:noFill/>
          <a:ln>
            <a:noFill/>
          </a:ln>
        </p:spPr>
        <p:txBody>
          <a:bodyPr spcFirstLastPara="1" vert="horz" wrap="square" lIns="68569" tIns="34275" rIns="68569" bIns="34275" rtlCol="0" anchor="t" anchorCtr="0">
            <a:noAutofit/>
          </a:bodyPr>
          <a:lstStyle/>
          <a:p>
            <a:pPr>
              <a:lnSpc>
                <a:spcPct val="90000"/>
              </a:lnSpc>
              <a:spcBef>
                <a:spcPts val="0"/>
              </a:spcBef>
              <a:buClr>
                <a:schemeClr val="hlink"/>
              </a:buClr>
              <a:buSzPts val="1680"/>
              <a:buFont typeface="Noto Symbol"/>
              <a:buChar char="■"/>
            </a:pPr>
            <a:r>
              <a:rPr lang="en-US" sz="2100" dirty="0">
                <a:solidFill>
                  <a:schemeClr val="dk1"/>
                </a:solidFill>
                <a:latin typeface="Times New Roman"/>
                <a:ea typeface="Times New Roman"/>
                <a:cs typeface="Times New Roman"/>
                <a:sym typeface="Times New Roman"/>
              </a:rPr>
              <a:t>In plants, </a:t>
            </a:r>
            <a:r>
              <a:rPr lang="en-US" sz="2100" b="1" dirty="0">
                <a:solidFill>
                  <a:schemeClr val="dk1"/>
                </a:solidFill>
                <a:latin typeface="Times New Roman"/>
                <a:ea typeface="Times New Roman"/>
                <a:cs typeface="Times New Roman"/>
                <a:sym typeface="Times New Roman"/>
              </a:rPr>
              <a:t>chlorophyll</a:t>
            </a:r>
            <a:r>
              <a:rPr lang="en-US" sz="2100" dirty="0">
                <a:solidFill>
                  <a:schemeClr val="dk1"/>
                </a:solidFill>
                <a:latin typeface="Times New Roman"/>
                <a:ea typeface="Times New Roman"/>
                <a:cs typeface="Times New Roman"/>
                <a:sym typeface="Times New Roman"/>
              </a:rPr>
              <a:t> (found in chloroplasts) captures energy from the  sun in order to make </a:t>
            </a:r>
            <a:r>
              <a:rPr lang="en-US" sz="2100" b="1" dirty="0">
                <a:solidFill>
                  <a:schemeClr val="dk1"/>
                </a:solidFill>
                <a:latin typeface="Times New Roman"/>
                <a:ea typeface="Times New Roman"/>
                <a:cs typeface="Times New Roman"/>
                <a:sym typeface="Times New Roman"/>
              </a:rPr>
              <a:t>food</a:t>
            </a:r>
            <a:r>
              <a:rPr lang="en-US" sz="2100" dirty="0">
                <a:solidFill>
                  <a:schemeClr val="dk1"/>
                </a:solidFill>
                <a:latin typeface="Times New Roman"/>
                <a:ea typeface="Times New Roman"/>
                <a:cs typeface="Times New Roman"/>
                <a:sym typeface="Times New Roman"/>
              </a:rPr>
              <a:t> during photosynthesis</a:t>
            </a:r>
            <a:endParaRPr dirty="0"/>
          </a:p>
          <a:p>
            <a:pPr>
              <a:lnSpc>
                <a:spcPct val="90000"/>
              </a:lnSpc>
              <a:spcBef>
                <a:spcPts val="420"/>
              </a:spcBef>
              <a:buClr>
                <a:schemeClr val="hlink"/>
              </a:buClr>
              <a:buSzPts val="1680"/>
              <a:buFont typeface="Noto Symbol"/>
              <a:buChar char="■"/>
            </a:pPr>
            <a:r>
              <a:rPr lang="en-US" sz="2100" dirty="0">
                <a:solidFill>
                  <a:schemeClr val="dk1"/>
                </a:solidFill>
                <a:latin typeface="Times New Roman"/>
                <a:ea typeface="Times New Roman"/>
                <a:cs typeface="Times New Roman"/>
                <a:sym typeface="Times New Roman"/>
              </a:rPr>
              <a:t>Cells release </a:t>
            </a:r>
            <a:r>
              <a:rPr lang="en-US" sz="2100" b="1" dirty="0">
                <a:solidFill>
                  <a:schemeClr val="dk1"/>
                </a:solidFill>
                <a:latin typeface="Times New Roman"/>
                <a:ea typeface="Times New Roman"/>
                <a:cs typeface="Times New Roman"/>
                <a:sym typeface="Times New Roman"/>
              </a:rPr>
              <a:t>energy</a:t>
            </a:r>
            <a:r>
              <a:rPr lang="en-US" sz="2100" dirty="0">
                <a:solidFill>
                  <a:schemeClr val="dk1"/>
                </a:solidFill>
                <a:latin typeface="Times New Roman"/>
                <a:ea typeface="Times New Roman"/>
                <a:cs typeface="Times New Roman"/>
                <a:sym typeface="Times New Roman"/>
              </a:rPr>
              <a:t> from food through either </a:t>
            </a:r>
            <a:r>
              <a:rPr lang="en-US" sz="2100" b="1" dirty="0">
                <a:solidFill>
                  <a:schemeClr val="dk1"/>
                </a:solidFill>
                <a:latin typeface="Times New Roman"/>
                <a:ea typeface="Times New Roman"/>
                <a:cs typeface="Times New Roman"/>
                <a:sym typeface="Times New Roman"/>
              </a:rPr>
              <a:t>cellular respiration</a:t>
            </a:r>
            <a:r>
              <a:rPr lang="en-US" sz="2100" dirty="0">
                <a:solidFill>
                  <a:schemeClr val="dk1"/>
                </a:solidFill>
                <a:latin typeface="Times New Roman"/>
                <a:ea typeface="Times New Roman"/>
                <a:cs typeface="Times New Roman"/>
                <a:sym typeface="Times New Roman"/>
              </a:rPr>
              <a:t> or </a:t>
            </a:r>
            <a:r>
              <a:rPr lang="en-US" sz="2100" b="1" dirty="0">
                <a:solidFill>
                  <a:schemeClr val="dk1"/>
                </a:solidFill>
                <a:latin typeface="Times New Roman"/>
                <a:ea typeface="Times New Roman"/>
                <a:cs typeface="Times New Roman"/>
                <a:sym typeface="Times New Roman"/>
              </a:rPr>
              <a:t>fermentation</a:t>
            </a:r>
            <a:endParaRPr dirty="0"/>
          </a:p>
          <a:p>
            <a:pPr>
              <a:lnSpc>
                <a:spcPct val="90000"/>
              </a:lnSpc>
              <a:spcBef>
                <a:spcPts val="420"/>
              </a:spcBef>
              <a:buClr>
                <a:schemeClr val="hlink"/>
              </a:buClr>
              <a:buSzPts val="1680"/>
              <a:buFont typeface="Noto Symbol"/>
              <a:buChar char="■"/>
            </a:pPr>
            <a:r>
              <a:rPr lang="en-US" sz="2100" dirty="0">
                <a:solidFill>
                  <a:schemeClr val="dk1"/>
                </a:solidFill>
                <a:latin typeface="Times New Roman"/>
                <a:ea typeface="Times New Roman"/>
                <a:cs typeface="Times New Roman"/>
                <a:sym typeface="Times New Roman"/>
              </a:rPr>
              <a:t>Why it matters: Understanding how plants &amp; animals get energy to </a:t>
            </a:r>
            <a:r>
              <a:rPr lang="en-US" sz="2100" b="1" dirty="0">
                <a:solidFill>
                  <a:schemeClr val="dk1"/>
                </a:solidFill>
                <a:latin typeface="Times New Roman"/>
                <a:ea typeface="Times New Roman"/>
                <a:cs typeface="Times New Roman"/>
                <a:sym typeface="Times New Roman"/>
              </a:rPr>
              <a:t>grow</a:t>
            </a:r>
            <a:r>
              <a:rPr lang="en-US" sz="2100" dirty="0">
                <a:solidFill>
                  <a:schemeClr val="dk1"/>
                </a:solidFill>
                <a:latin typeface="Times New Roman"/>
                <a:ea typeface="Times New Roman"/>
                <a:cs typeface="Times New Roman"/>
                <a:sym typeface="Times New Roman"/>
              </a:rPr>
              <a:t> &amp; </a:t>
            </a:r>
            <a:r>
              <a:rPr lang="en-US" sz="2100" b="1" dirty="0">
                <a:solidFill>
                  <a:schemeClr val="dk1"/>
                </a:solidFill>
                <a:latin typeface="Times New Roman"/>
                <a:ea typeface="Times New Roman"/>
                <a:cs typeface="Times New Roman"/>
                <a:sym typeface="Times New Roman"/>
              </a:rPr>
              <a:t>develop</a:t>
            </a:r>
            <a:r>
              <a:rPr lang="en-US" sz="2100" dirty="0">
                <a:solidFill>
                  <a:schemeClr val="dk1"/>
                </a:solidFill>
                <a:latin typeface="Times New Roman"/>
                <a:ea typeface="Times New Roman"/>
                <a:cs typeface="Times New Roman"/>
                <a:sym typeface="Times New Roman"/>
              </a:rPr>
              <a:t> is an important part of biology.</a:t>
            </a:r>
            <a:endParaRPr dirty="0"/>
          </a:p>
        </p:txBody>
      </p:sp>
      <p:pic>
        <p:nvPicPr>
          <p:cNvPr id="96" name="Google Shape;96;p26"/>
          <p:cNvPicPr preferRelativeResize="0"/>
          <p:nvPr/>
        </p:nvPicPr>
        <p:blipFill rotWithShape="1">
          <a:blip r:embed="rId3">
            <a:alphaModFix/>
          </a:blip>
          <a:srcRect/>
          <a:stretch/>
        </p:blipFill>
        <p:spPr>
          <a:xfrm>
            <a:off x="5117307" y="1485900"/>
            <a:ext cx="2769394" cy="2914650"/>
          </a:xfrm>
          <a:prstGeom prst="rect">
            <a:avLst/>
          </a:prstGeom>
          <a:solidFill>
            <a:srgbClr val="FFFFFF"/>
          </a:solidFill>
          <a:ln>
            <a:noFill/>
          </a:ln>
        </p:spPr>
      </p:pic>
    </p:spTree>
    <p:extLst>
      <p:ext uri="{BB962C8B-B14F-4D97-AF65-F5344CB8AC3E}">
        <p14:creationId xmlns:p14="http://schemas.microsoft.com/office/powerpoint/2010/main" val="35516079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31"/>
          <p:cNvSpPr txBox="1">
            <a:spLocks noGrp="1"/>
          </p:cNvSpPr>
          <p:nvPr>
            <p:ph type="title" idx="4294967295"/>
          </p:nvPr>
        </p:nvSpPr>
        <p:spPr>
          <a:xfrm>
            <a:off x="1869722" y="175287"/>
            <a:ext cx="5219700" cy="614936"/>
          </a:xfrm>
          <a:prstGeom prst="rect">
            <a:avLst/>
          </a:prstGeom>
          <a:noFill/>
          <a:ln>
            <a:noFill/>
          </a:ln>
        </p:spPr>
        <p:txBody>
          <a:bodyPr spcFirstLastPara="1" vert="horz" wrap="square" lIns="68569" tIns="34275" rIns="68569" bIns="34275" rtlCol="0" anchor="t" anchorCtr="0">
            <a:noAutofit/>
          </a:bodyPr>
          <a:lstStyle/>
          <a:p>
            <a:pPr algn="ctr">
              <a:spcBef>
                <a:spcPts val="0"/>
              </a:spcBef>
              <a:buClr>
                <a:schemeClr val="dk2"/>
              </a:buClr>
            </a:pPr>
            <a:r>
              <a:rPr lang="en-US" sz="4000" b="1" dirty="0">
                <a:solidFill>
                  <a:schemeClr val="accent1">
                    <a:lumMod val="75000"/>
                  </a:schemeClr>
                </a:solidFill>
                <a:effectLst>
                  <a:outerShdw blurRad="38100" dist="38100" dir="2700000" algn="tl">
                    <a:srgbClr val="000000">
                      <a:alpha val="43137"/>
                    </a:srgbClr>
                  </a:outerShdw>
                </a:effectLst>
                <a:ea typeface="Times New Roman"/>
                <a:cs typeface="Times New Roman"/>
                <a:sym typeface="Times New Roman"/>
              </a:rPr>
              <a:t>Cellular Respiration</a:t>
            </a:r>
            <a:endParaRPr sz="3200" dirty="0">
              <a:solidFill>
                <a:schemeClr val="accent1">
                  <a:lumMod val="75000"/>
                </a:schemeClr>
              </a:solidFill>
              <a:effectLst>
                <a:outerShdw blurRad="38100" dist="38100" dir="2700000" algn="tl">
                  <a:srgbClr val="000000">
                    <a:alpha val="43137"/>
                  </a:srgbClr>
                </a:outerShdw>
              </a:effectLst>
            </a:endParaRPr>
          </a:p>
        </p:txBody>
      </p:sp>
      <p:sp>
        <p:nvSpPr>
          <p:cNvPr id="132" name="Google Shape;132;p31"/>
          <p:cNvSpPr txBox="1">
            <a:spLocks noGrp="1"/>
          </p:cNvSpPr>
          <p:nvPr>
            <p:ph type="body" idx="4294967295"/>
          </p:nvPr>
        </p:nvSpPr>
        <p:spPr>
          <a:xfrm>
            <a:off x="1109133" y="1065609"/>
            <a:ext cx="2857500" cy="3943350"/>
          </a:xfrm>
          <a:prstGeom prst="rect">
            <a:avLst/>
          </a:prstGeom>
          <a:noFill/>
          <a:ln>
            <a:noFill/>
          </a:ln>
        </p:spPr>
        <p:txBody>
          <a:bodyPr spcFirstLastPara="1" vert="horz" wrap="square" lIns="68569" tIns="34275" rIns="68569" bIns="34275" rtlCol="0" anchor="t" anchorCtr="0">
            <a:noAutofit/>
          </a:bodyPr>
          <a:lstStyle/>
          <a:p>
            <a:pPr>
              <a:spcBef>
                <a:spcPts val="0"/>
              </a:spcBef>
              <a:buClr>
                <a:schemeClr val="hlink"/>
              </a:buClr>
              <a:buSzPts val="1680"/>
            </a:pPr>
            <a:r>
              <a:rPr lang="en-US" sz="2400" dirty="0">
                <a:solidFill>
                  <a:schemeClr val="dk1"/>
                </a:solidFill>
                <a:latin typeface="Times New Roman"/>
                <a:ea typeface="Times New Roman"/>
                <a:cs typeface="Times New Roman"/>
                <a:sym typeface="Times New Roman"/>
              </a:rPr>
              <a:t>Cellular Respiration = chemical process that happens in </a:t>
            </a:r>
            <a:r>
              <a:rPr lang="en-US" sz="2400" b="1" dirty="0" smtClean="0">
                <a:solidFill>
                  <a:schemeClr val="dk1"/>
                </a:solidFill>
                <a:latin typeface="Times New Roman"/>
                <a:ea typeface="Times New Roman"/>
                <a:cs typeface="Times New Roman"/>
                <a:sym typeface="Times New Roman"/>
              </a:rPr>
              <a:t>cells</a:t>
            </a:r>
            <a:endParaRPr lang="en-US" sz="2400" dirty="0">
              <a:sym typeface="Times New Roman"/>
            </a:endParaRPr>
          </a:p>
          <a:p>
            <a:pPr>
              <a:spcBef>
                <a:spcPts val="0"/>
              </a:spcBef>
              <a:buClr>
                <a:schemeClr val="hlink"/>
              </a:buClr>
              <a:buSzPts val="1680"/>
            </a:pPr>
            <a:r>
              <a:rPr lang="en-US" sz="2400" dirty="0" smtClean="0">
                <a:solidFill>
                  <a:schemeClr val="dk1"/>
                </a:solidFill>
                <a:latin typeface="Times New Roman"/>
                <a:ea typeface="Times New Roman"/>
                <a:cs typeface="Times New Roman"/>
                <a:sym typeface="Times New Roman"/>
              </a:rPr>
              <a:t>In </a:t>
            </a:r>
            <a:r>
              <a:rPr lang="en-US" sz="2400" dirty="0">
                <a:solidFill>
                  <a:schemeClr val="dk1"/>
                </a:solidFill>
                <a:latin typeface="Times New Roman"/>
                <a:ea typeface="Times New Roman"/>
                <a:cs typeface="Times New Roman"/>
                <a:sym typeface="Times New Roman"/>
              </a:rPr>
              <a:t>prokaryotes, it happens in the </a:t>
            </a:r>
            <a:r>
              <a:rPr lang="en-US" sz="2400" b="1" dirty="0">
                <a:solidFill>
                  <a:schemeClr val="dk1"/>
                </a:solidFill>
                <a:latin typeface="Times New Roman"/>
                <a:ea typeface="Times New Roman"/>
                <a:cs typeface="Times New Roman"/>
                <a:sym typeface="Times New Roman"/>
              </a:rPr>
              <a:t>cell </a:t>
            </a:r>
            <a:r>
              <a:rPr lang="en-US" sz="2400" b="1" dirty="0" smtClean="0">
                <a:solidFill>
                  <a:schemeClr val="dk1"/>
                </a:solidFill>
                <a:latin typeface="Times New Roman"/>
                <a:ea typeface="Times New Roman"/>
                <a:cs typeface="Times New Roman"/>
                <a:sym typeface="Times New Roman"/>
              </a:rPr>
              <a:t>membranes</a:t>
            </a:r>
            <a:endParaRPr lang="en-US" sz="2400" dirty="0">
              <a:sym typeface="Times New Roman"/>
            </a:endParaRPr>
          </a:p>
          <a:p>
            <a:pPr>
              <a:spcBef>
                <a:spcPts val="0"/>
              </a:spcBef>
              <a:buClr>
                <a:schemeClr val="hlink"/>
              </a:buClr>
              <a:buSzPts val="1680"/>
            </a:pPr>
            <a:r>
              <a:rPr lang="en-US" sz="2400" dirty="0" smtClean="0">
                <a:solidFill>
                  <a:schemeClr val="dk1"/>
                </a:solidFill>
                <a:latin typeface="Times New Roman"/>
                <a:ea typeface="Times New Roman"/>
                <a:cs typeface="Times New Roman"/>
                <a:sym typeface="Times New Roman"/>
              </a:rPr>
              <a:t>In </a:t>
            </a:r>
            <a:r>
              <a:rPr lang="en-US" sz="2400" dirty="0">
                <a:solidFill>
                  <a:schemeClr val="dk1"/>
                </a:solidFill>
                <a:latin typeface="Times New Roman"/>
                <a:ea typeface="Times New Roman"/>
                <a:cs typeface="Times New Roman"/>
                <a:sym typeface="Times New Roman"/>
              </a:rPr>
              <a:t>eukaryotes, it happens mostly in the </a:t>
            </a:r>
            <a:r>
              <a:rPr lang="en-US" sz="2400" b="1" dirty="0">
                <a:solidFill>
                  <a:schemeClr val="dk1"/>
                </a:solidFill>
                <a:latin typeface="Times New Roman"/>
                <a:ea typeface="Times New Roman"/>
                <a:cs typeface="Times New Roman"/>
                <a:sym typeface="Times New Roman"/>
              </a:rPr>
              <a:t>mitochondria</a:t>
            </a:r>
            <a:endParaRPr sz="2400" dirty="0"/>
          </a:p>
        </p:txBody>
      </p:sp>
      <p:pic>
        <p:nvPicPr>
          <p:cNvPr id="133" name="Google Shape;133;p31"/>
          <p:cNvPicPr preferRelativeResize="0"/>
          <p:nvPr/>
        </p:nvPicPr>
        <p:blipFill rotWithShape="1">
          <a:blip r:embed="rId3">
            <a:alphaModFix/>
          </a:blip>
          <a:srcRect/>
          <a:stretch/>
        </p:blipFill>
        <p:spPr>
          <a:xfrm>
            <a:off x="4334933" y="2901244"/>
            <a:ext cx="2889955" cy="2077949"/>
          </a:xfrm>
          <a:prstGeom prst="rect">
            <a:avLst/>
          </a:prstGeom>
          <a:solidFill>
            <a:srgbClr val="FFFFFF"/>
          </a:solidFill>
          <a:ln>
            <a:noFill/>
          </a:ln>
        </p:spPr>
      </p:pic>
      <p:pic>
        <p:nvPicPr>
          <p:cNvPr id="134" name="Google Shape;134;p31"/>
          <p:cNvPicPr preferRelativeResize="0"/>
          <p:nvPr/>
        </p:nvPicPr>
        <p:blipFill rotWithShape="1">
          <a:blip r:embed="rId4">
            <a:alphaModFix/>
          </a:blip>
          <a:srcRect/>
          <a:stretch/>
        </p:blipFill>
        <p:spPr>
          <a:xfrm>
            <a:off x="5949244" y="790223"/>
            <a:ext cx="2909005" cy="2111021"/>
          </a:xfrm>
          <a:prstGeom prst="rect">
            <a:avLst/>
          </a:prstGeom>
          <a:solidFill>
            <a:srgbClr val="FFFFFF"/>
          </a:solidFill>
          <a:ln>
            <a:noFill/>
          </a:ln>
        </p:spPr>
      </p:pic>
    </p:spTree>
    <p:extLst>
      <p:ext uri="{BB962C8B-B14F-4D97-AF65-F5344CB8AC3E}">
        <p14:creationId xmlns:p14="http://schemas.microsoft.com/office/powerpoint/2010/main" val="32714922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3" name="Google Shape;243;p45"/>
          <p:cNvSpPr txBox="1">
            <a:spLocks noGrp="1"/>
          </p:cNvSpPr>
          <p:nvPr>
            <p:ph type="body" idx="4294967295"/>
          </p:nvPr>
        </p:nvSpPr>
        <p:spPr>
          <a:xfrm>
            <a:off x="661934" y="110942"/>
            <a:ext cx="7375877" cy="625644"/>
          </a:xfrm>
          <a:prstGeom prst="rect">
            <a:avLst/>
          </a:prstGeom>
          <a:noFill/>
          <a:ln>
            <a:noFill/>
          </a:ln>
        </p:spPr>
        <p:txBody>
          <a:bodyPr spcFirstLastPara="1" vert="horz" wrap="square" lIns="68569" tIns="34275" rIns="68569" bIns="34275" rtlCol="0" anchor="t" anchorCtr="0">
            <a:noAutofit/>
          </a:bodyPr>
          <a:lstStyle/>
          <a:p>
            <a:pPr marL="0" indent="0" algn="ctr">
              <a:spcBef>
                <a:spcPts val="0"/>
              </a:spcBef>
              <a:buClr>
                <a:schemeClr val="hlink"/>
              </a:buClr>
              <a:buSzPts val="2560"/>
              <a:buNone/>
            </a:pPr>
            <a:r>
              <a:rPr lang="en-US" sz="3600" b="1" dirty="0" smtClean="0">
                <a:solidFill>
                  <a:schemeClr val="accent1">
                    <a:lumMod val="75000"/>
                  </a:schemeClr>
                </a:solidFill>
                <a:effectLst>
                  <a:outerShdw blurRad="38100" dist="38100" dir="2700000" algn="tl">
                    <a:srgbClr val="000000">
                      <a:alpha val="43137"/>
                    </a:srgbClr>
                  </a:outerShdw>
                </a:effectLst>
                <a:ea typeface="Tahoma"/>
                <a:cs typeface="Tahoma"/>
                <a:sym typeface="Tahoma"/>
              </a:rPr>
              <a:t>Photosynthesis</a:t>
            </a:r>
          </a:p>
          <a:p>
            <a:pPr>
              <a:spcBef>
                <a:spcPts val="0"/>
              </a:spcBef>
              <a:buClr>
                <a:schemeClr val="hlink"/>
              </a:buClr>
              <a:buSzPts val="2560"/>
            </a:pPr>
            <a:r>
              <a:rPr lang="en-US" sz="2800" dirty="0" smtClean="0">
                <a:solidFill>
                  <a:schemeClr val="dk1"/>
                </a:solidFill>
                <a:ea typeface="Tahoma"/>
                <a:cs typeface="Tahoma"/>
                <a:sym typeface="Tahoma"/>
              </a:rPr>
              <a:t>Plants </a:t>
            </a:r>
            <a:r>
              <a:rPr lang="en-US" sz="2800" dirty="0">
                <a:solidFill>
                  <a:schemeClr val="dk1"/>
                </a:solidFill>
                <a:ea typeface="Tahoma"/>
                <a:cs typeface="Tahoma"/>
                <a:sym typeface="Tahoma"/>
              </a:rPr>
              <a:t>make sugar from sunlight.  </a:t>
            </a:r>
            <a:endParaRPr lang="en-US" sz="2800" dirty="0">
              <a:sym typeface="Tahoma"/>
            </a:endParaRPr>
          </a:p>
          <a:p>
            <a:pPr>
              <a:spcBef>
                <a:spcPts val="0"/>
              </a:spcBef>
              <a:buClr>
                <a:schemeClr val="hlink"/>
              </a:buClr>
              <a:buSzPts val="2560"/>
            </a:pPr>
            <a:r>
              <a:rPr lang="en-US" sz="2800" dirty="0" smtClean="0">
                <a:solidFill>
                  <a:schemeClr val="dk1"/>
                </a:solidFill>
                <a:ea typeface="Tahoma"/>
                <a:cs typeface="Tahoma"/>
                <a:sym typeface="Tahoma"/>
              </a:rPr>
              <a:t>Light </a:t>
            </a:r>
            <a:r>
              <a:rPr lang="en-US" sz="2800" dirty="0">
                <a:solidFill>
                  <a:schemeClr val="dk1"/>
                </a:solidFill>
                <a:ea typeface="Tahoma"/>
                <a:cs typeface="Tahoma"/>
                <a:sym typeface="Tahoma"/>
              </a:rPr>
              <a:t>energy is turned into chemical energy (sugars are carbon based). </a:t>
            </a:r>
            <a:endParaRPr sz="2800" dirty="0"/>
          </a:p>
          <a:p>
            <a:pPr>
              <a:spcBef>
                <a:spcPts val="480"/>
              </a:spcBef>
              <a:buClr>
                <a:schemeClr val="hlink"/>
              </a:buClr>
              <a:buNone/>
            </a:pPr>
            <a:endParaRPr sz="2400" dirty="0">
              <a:solidFill>
                <a:schemeClr val="dk1"/>
              </a:solidFill>
              <a:latin typeface="Tahoma"/>
              <a:ea typeface="Tahoma"/>
              <a:cs typeface="Tahoma"/>
              <a:sym typeface="Tahoma"/>
            </a:endParaRPr>
          </a:p>
          <a:p>
            <a:pPr indent="-135255">
              <a:spcBef>
                <a:spcPts val="480"/>
              </a:spcBef>
              <a:buClr>
                <a:schemeClr val="hlink"/>
              </a:buClr>
              <a:buSzPts val="2560"/>
              <a:buNone/>
            </a:pPr>
            <a:endParaRPr sz="2400" dirty="0">
              <a:solidFill>
                <a:schemeClr val="dk1"/>
              </a:solidFill>
              <a:latin typeface="Tahoma"/>
              <a:ea typeface="Tahoma"/>
              <a:cs typeface="Tahoma"/>
              <a:sym typeface="Tahoma"/>
            </a:endParaRPr>
          </a:p>
        </p:txBody>
      </p:sp>
      <p:pic>
        <p:nvPicPr>
          <p:cNvPr id="244" name="Google Shape;244;p45" descr="Photosynthesis"/>
          <p:cNvPicPr preferRelativeResize="0"/>
          <p:nvPr/>
        </p:nvPicPr>
        <p:blipFill rotWithShape="1">
          <a:blip r:embed="rId3">
            <a:alphaModFix/>
          </a:blip>
          <a:srcRect/>
          <a:stretch/>
        </p:blipFill>
        <p:spPr>
          <a:xfrm>
            <a:off x="1575503" y="2292350"/>
            <a:ext cx="5367867" cy="2301875"/>
          </a:xfrm>
          <a:prstGeom prst="rect">
            <a:avLst/>
          </a:prstGeom>
          <a:noFill/>
          <a:ln w="76200" cap="flat" cmpd="sng">
            <a:solidFill>
              <a:schemeClr val="dk1"/>
            </a:solidFill>
            <a:prstDash val="solid"/>
            <a:miter lim="8000"/>
            <a:headEnd type="none" w="sm" len="sm"/>
            <a:tailEnd type="none" w="sm" len="sm"/>
          </a:ln>
        </p:spPr>
      </p:pic>
      <p:sp>
        <p:nvSpPr>
          <p:cNvPr id="245" name="Google Shape;245;p45"/>
          <p:cNvSpPr txBox="1"/>
          <p:nvPr/>
        </p:nvSpPr>
        <p:spPr>
          <a:xfrm>
            <a:off x="5429250" y="4972050"/>
            <a:ext cx="2286000" cy="160734"/>
          </a:xfrm>
          <a:prstGeom prst="rect">
            <a:avLst/>
          </a:prstGeom>
          <a:noFill/>
          <a:ln>
            <a:noFill/>
          </a:ln>
        </p:spPr>
        <p:txBody>
          <a:bodyPr spcFirstLastPara="1" wrap="square" lIns="68569" tIns="34275" rIns="68569" bIns="34275" anchor="t" anchorCtr="0">
            <a:noAutofit/>
          </a:bodyPr>
          <a:lstStyle/>
          <a:p>
            <a:pPr marL="257175" indent="-257175" algn="r">
              <a:buClr>
                <a:schemeClr val="dk1"/>
              </a:buClr>
            </a:pPr>
            <a:r>
              <a:rPr lang="en-US" sz="600" b="1">
                <a:solidFill>
                  <a:schemeClr val="dk1"/>
                </a:solidFill>
                <a:latin typeface="Verdana"/>
                <a:ea typeface="Verdana"/>
                <a:cs typeface="Verdana"/>
                <a:sym typeface="Verdana"/>
              </a:rPr>
              <a:t>Copyright © 2010 Ryan P. Murphy</a:t>
            </a:r>
            <a:endParaRPr sz="1050"/>
          </a:p>
        </p:txBody>
      </p:sp>
      <p:sp>
        <p:nvSpPr>
          <p:cNvPr id="2" name="Rectangle 1"/>
          <p:cNvSpPr/>
          <p:nvPr/>
        </p:nvSpPr>
        <p:spPr>
          <a:xfrm>
            <a:off x="4454820" y="2417862"/>
            <a:ext cx="234360" cy="307777"/>
          </a:xfrm>
          <a:prstGeom prst="rect">
            <a:avLst/>
          </a:prstGeom>
        </p:spPr>
        <p:txBody>
          <a:bodyPr wrap="none">
            <a:spAutoFit/>
          </a:bodyPr>
          <a:lstStyle/>
          <a:p>
            <a:r>
              <a:rPr lang="en-US" dirty="0"/>
              <a:t> </a:t>
            </a:r>
          </a:p>
        </p:txBody>
      </p:sp>
      <p:sp>
        <p:nvSpPr>
          <p:cNvPr id="3" name="Rectangle 2"/>
          <p:cNvSpPr/>
          <p:nvPr/>
        </p:nvSpPr>
        <p:spPr>
          <a:xfrm>
            <a:off x="4454820" y="2417862"/>
            <a:ext cx="234360" cy="307777"/>
          </a:xfrm>
          <a:prstGeom prst="rect">
            <a:avLst/>
          </a:prstGeom>
        </p:spPr>
        <p:txBody>
          <a:bodyPr wrap="none">
            <a:spAutoFit/>
          </a:bodyPr>
          <a:lstStyle/>
          <a:p>
            <a:r>
              <a:rPr lang="en-US" dirty="0"/>
              <a:t> </a:t>
            </a:r>
          </a:p>
        </p:txBody>
      </p:sp>
      <p:sp>
        <p:nvSpPr>
          <p:cNvPr id="4" name="Rectangle 3"/>
          <p:cNvSpPr/>
          <p:nvPr/>
        </p:nvSpPr>
        <p:spPr>
          <a:xfrm>
            <a:off x="4454820" y="2417862"/>
            <a:ext cx="234360" cy="307777"/>
          </a:xfrm>
          <a:prstGeom prst="rect">
            <a:avLst/>
          </a:prstGeom>
        </p:spPr>
        <p:txBody>
          <a:bodyPr wrap="none">
            <a:spAutoFit/>
          </a:bodyPr>
          <a:lstStyle/>
          <a:p>
            <a:r>
              <a:rPr lang="en-US" dirty="0"/>
              <a:t> </a:t>
            </a:r>
          </a:p>
        </p:txBody>
      </p:sp>
      <p:sp>
        <p:nvSpPr>
          <p:cNvPr id="6" name="Rectangle 5"/>
          <p:cNvSpPr/>
          <p:nvPr/>
        </p:nvSpPr>
        <p:spPr>
          <a:xfrm>
            <a:off x="4454820" y="2417862"/>
            <a:ext cx="234360" cy="307777"/>
          </a:xfrm>
          <a:prstGeom prst="rect">
            <a:avLst/>
          </a:prstGeom>
        </p:spPr>
        <p:txBody>
          <a:bodyPr wrap="none">
            <a:spAutoFit/>
          </a:bodyPr>
          <a:lstStyle/>
          <a:p>
            <a:r>
              <a:rPr lang="en-US" dirty="0"/>
              <a:t> </a:t>
            </a:r>
          </a:p>
        </p:txBody>
      </p:sp>
      <p:sp>
        <p:nvSpPr>
          <p:cNvPr id="9" name="Rectangle 8"/>
          <p:cNvSpPr/>
          <p:nvPr/>
        </p:nvSpPr>
        <p:spPr>
          <a:xfrm>
            <a:off x="4454820" y="2417862"/>
            <a:ext cx="234360" cy="307777"/>
          </a:xfrm>
          <a:prstGeom prst="rect">
            <a:avLst/>
          </a:prstGeom>
        </p:spPr>
        <p:txBody>
          <a:bodyPr wrap="none">
            <a:spAutoFit/>
          </a:bodyPr>
          <a:lstStyle/>
          <a:p>
            <a:r>
              <a:rPr lang="en-US" dirty="0"/>
              <a:t> </a:t>
            </a:r>
          </a:p>
        </p:txBody>
      </p:sp>
      <p:sp>
        <p:nvSpPr>
          <p:cNvPr id="10" name="Rectangle 9"/>
          <p:cNvSpPr/>
          <p:nvPr/>
        </p:nvSpPr>
        <p:spPr>
          <a:xfrm>
            <a:off x="4454820" y="2417862"/>
            <a:ext cx="234360" cy="307777"/>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14984980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7"/>
          <p:cNvSpPr txBox="1">
            <a:spLocks noGrp="1"/>
          </p:cNvSpPr>
          <p:nvPr>
            <p:ph type="title" idx="4294967295"/>
          </p:nvPr>
        </p:nvSpPr>
        <p:spPr>
          <a:xfrm>
            <a:off x="1095270" y="208359"/>
            <a:ext cx="6562830" cy="857250"/>
          </a:xfrm>
          <a:prstGeom prst="rect">
            <a:avLst/>
          </a:prstGeom>
          <a:noFill/>
          <a:ln>
            <a:noFill/>
          </a:ln>
        </p:spPr>
        <p:txBody>
          <a:bodyPr spcFirstLastPara="1" vert="horz" wrap="square" lIns="68569" tIns="34275" rIns="68569" bIns="34275" rtlCol="0" anchor="t" anchorCtr="0">
            <a:noAutofit/>
          </a:bodyPr>
          <a:lstStyle/>
          <a:p>
            <a:pPr algn="ctr">
              <a:spcBef>
                <a:spcPts val="0"/>
              </a:spcBef>
              <a:buClr>
                <a:schemeClr val="dk2"/>
              </a:buClr>
            </a:pPr>
            <a:r>
              <a:rPr lang="en-US" sz="3600" b="1" dirty="0">
                <a:solidFill>
                  <a:schemeClr val="accent1">
                    <a:lumMod val="75000"/>
                  </a:schemeClr>
                </a:solidFill>
                <a:effectLst>
                  <a:outerShdw blurRad="38100" dist="38100" dir="2700000" algn="tl">
                    <a:srgbClr val="000000">
                      <a:alpha val="43137"/>
                    </a:srgbClr>
                  </a:outerShdw>
                </a:effectLst>
                <a:latin typeface="Times New Roman"/>
                <a:ea typeface="Times New Roman"/>
                <a:cs typeface="Times New Roman"/>
                <a:sym typeface="Times New Roman"/>
              </a:rPr>
              <a:t>What “Food” do Plants Make?</a:t>
            </a:r>
            <a:endParaRPr sz="2800" dirty="0">
              <a:solidFill>
                <a:schemeClr val="accent1">
                  <a:lumMod val="75000"/>
                </a:schemeClr>
              </a:solidFill>
              <a:effectLst>
                <a:outerShdw blurRad="38100" dist="38100" dir="2700000" algn="tl">
                  <a:srgbClr val="000000">
                    <a:alpha val="43137"/>
                  </a:srgbClr>
                </a:outerShdw>
              </a:effectLst>
            </a:endParaRPr>
          </a:p>
        </p:txBody>
      </p:sp>
      <p:sp>
        <p:nvSpPr>
          <p:cNvPr id="102" name="Google Shape;102;p27"/>
          <p:cNvSpPr txBox="1">
            <a:spLocks noGrp="1"/>
          </p:cNvSpPr>
          <p:nvPr>
            <p:ph type="body" idx="4294967295"/>
          </p:nvPr>
        </p:nvSpPr>
        <p:spPr>
          <a:xfrm>
            <a:off x="1200150" y="1200150"/>
            <a:ext cx="2800350" cy="3771900"/>
          </a:xfrm>
          <a:prstGeom prst="rect">
            <a:avLst/>
          </a:prstGeom>
          <a:noFill/>
          <a:ln>
            <a:noFill/>
          </a:ln>
        </p:spPr>
        <p:txBody>
          <a:bodyPr spcFirstLastPara="1" vert="horz" wrap="square" lIns="68569" tIns="34275" rIns="68569" bIns="34275" rtlCol="0" anchor="t" anchorCtr="0">
            <a:noAutofit/>
          </a:bodyPr>
          <a:lstStyle/>
          <a:p>
            <a:pPr>
              <a:spcBef>
                <a:spcPts val="0"/>
              </a:spcBef>
              <a:buClr>
                <a:schemeClr val="hlink"/>
              </a:buClr>
              <a:buSzPts val="1680"/>
              <a:buFont typeface="Noto Symbol"/>
              <a:buChar char="■"/>
            </a:pPr>
            <a:r>
              <a:rPr lang="en-US" sz="2100">
                <a:solidFill>
                  <a:schemeClr val="dk1"/>
                </a:solidFill>
                <a:latin typeface="Times New Roman"/>
                <a:ea typeface="Times New Roman"/>
                <a:cs typeface="Times New Roman"/>
                <a:sym typeface="Times New Roman"/>
              </a:rPr>
              <a:t>The “food” plants make is a </a:t>
            </a:r>
            <a:r>
              <a:rPr lang="en-US" sz="2100" b="1">
                <a:solidFill>
                  <a:schemeClr val="dk1"/>
                </a:solidFill>
                <a:latin typeface="Times New Roman"/>
                <a:ea typeface="Times New Roman"/>
                <a:cs typeface="Times New Roman"/>
                <a:sym typeface="Times New Roman"/>
              </a:rPr>
              <a:t>sugar</a:t>
            </a:r>
            <a:r>
              <a:rPr lang="en-US" sz="2100">
                <a:solidFill>
                  <a:schemeClr val="dk1"/>
                </a:solidFill>
                <a:latin typeface="Times New Roman"/>
                <a:ea typeface="Times New Roman"/>
                <a:cs typeface="Times New Roman"/>
                <a:sym typeface="Times New Roman"/>
              </a:rPr>
              <a:t> called glucose (C</a:t>
            </a:r>
            <a:r>
              <a:rPr lang="en-US" sz="2100" baseline="-25000">
                <a:solidFill>
                  <a:schemeClr val="dk1"/>
                </a:solidFill>
                <a:latin typeface="Times New Roman"/>
                <a:ea typeface="Times New Roman"/>
                <a:cs typeface="Times New Roman"/>
                <a:sym typeface="Times New Roman"/>
              </a:rPr>
              <a:t>6</a:t>
            </a:r>
            <a:r>
              <a:rPr lang="en-US" sz="2100">
                <a:solidFill>
                  <a:schemeClr val="dk1"/>
                </a:solidFill>
                <a:latin typeface="Times New Roman"/>
                <a:ea typeface="Times New Roman"/>
                <a:cs typeface="Times New Roman"/>
                <a:sym typeface="Times New Roman"/>
              </a:rPr>
              <a:t>H</a:t>
            </a:r>
            <a:r>
              <a:rPr lang="en-US" sz="2100" baseline="-25000">
                <a:solidFill>
                  <a:schemeClr val="dk1"/>
                </a:solidFill>
                <a:latin typeface="Times New Roman"/>
                <a:ea typeface="Times New Roman"/>
                <a:cs typeface="Times New Roman"/>
                <a:sym typeface="Times New Roman"/>
              </a:rPr>
              <a:t>12</a:t>
            </a:r>
            <a:r>
              <a:rPr lang="en-US" sz="2100">
                <a:solidFill>
                  <a:schemeClr val="dk1"/>
                </a:solidFill>
                <a:latin typeface="Times New Roman"/>
                <a:ea typeface="Times New Roman"/>
                <a:cs typeface="Times New Roman"/>
                <a:sym typeface="Times New Roman"/>
              </a:rPr>
              <a:t>O</a:t>
            </a:r>
            <a:r>
              <a:rPr lang="en-US" sz="2100" baseline="-25000">
                <a:solidFill>
                  <a:schemeClr val="dk1"/>
                </a:solidFill>
                <a:latin typeface="Times New Roman"/>
                <a:ea typeface="Times New Roman"/>
                <a:cs typeface="Times New Roman"/>
                <a:sym typeface="Times New Roman"/>
              </a:rPr>
              <a:t>6</a:t>
            </a:r>
            <a:r>
              <a:rPr lang="en-US" sz="2100">
                <a:solidFill>
                  <a:schemeClr val="dk1"/>
                </a:solidFill>
                <a:latin typeface="Times New Roman"/>
                <a:ea typeface="Times New Roman"/>
                <a:cs typeface="Times New Roman"/>
                <a:sym typeface="Times New Roman"/>
              </a:rPr>
              <a:t>).</a:t>
            </a:r>
            <a:endParaRPr/>
          </a:p>
          <a:p>
            <a:pPr>
              <a:spcBef>
                <a:spcPts val="420"/>
              </a:spcBef>
              <a:buClr>
                <a:schemeClr val="hlink"/>
              </a:buClr>
              <a:buSzPts val="1680"/>
              <a:buFont typeface="Noto Symbol"/>
              <a:buChar char="■"/>
            </a:pPr>
            <a:r>
              <a:rPr lang="en-US" sz="2100">
                <a:solidFill>
                  <a:schemeClr val="dk1"/>
                </a:solidFill>
                <a:latin typeface="Times New Roman"/>
                <a:ea typeface="Times New Roman"/>
                <a:cs typeface="Times New Roman"/>
                <a:sym typeface="Times New Roman"/>
              </a:rPr>
              <a:t>Glucose and </a:t>
            </a:r>
            <a:r>
              <a:rPr lang="en-US" sz="2100" b="1">
                <a:solidFill>
                  <a:schemeClr val="dk1"/>
                </a:solidFill>
                <a:latin typeface="Times New Roman"/>
                <a:ea typeface="Times New Roman"/>
                <a:cs typeface="Times New Roman"/>
                <a:sym typeface="Times New Roman"/>
              </a:rPr>
              <a:t>oxygen </a:t>
            </a:r>
            <a:r>
              <a:rPr lang="en-US" sz="2100">
                <a:solidFill>
                  <a:schemeClr val="dk1"/>
                </a:solidFill>
                <a:latin typeface="Times New Roman"/>
                <a:ea typeface="Times New Roman"/>
                <a:cs typeface="Times New Roman"/>
                <a:sym typeface="Times New Roman"/>
              </a:rPr>
              <a:t>(O</a:t>
            </a:r>
            <a:r>
              <a:rPr lang="en-US" sz="2100" baseline="-25000">
                <a:solidFill>
                  <a:schemeClr val="dk1"/>
                </a:solidFill>
                <a:latin typeface="Times New Roman"/>
                <a:ea typeface="Times New Roman"/>
                <a:cs typeface="Times New Roman"/>
                <a:sym typeface="Times New Roman"/>
              </a:rPr>
              <a:t>2</a:t>
            </a:r>
            <a:r>
              <a:rPr lang="en-US" sz="2100">
                <a:solidFill>
                  <a:schemeClr val="dk1"/>
                </a:solidFill>
                <a:latin typeface="Times New Roman"/>
                <a:ea typeface="Times New Roman"/>
                <a:cs typeface="Times New Roman"/>
                <a:sym typeface="Times New Roman"/>
              </a:rPr>
              <a:t>) are made during photosynthesis.</a:t>
            </a:r>
            <a:endParaRPr/>
          </a:p>
        </p:txBody>
      </p:sp>
      <p:pic>
        <p:nvPicPr>
          <p:cNvPr id="103" name="Google Shape;103;p27"/>
          <p:cNvPicPr preferRelativeResize="0">
            <a:picLocks noGrp="1"/>
          </p:cNvPicPr>
          <p:nvPr>
            <p:ph type="body" idx="4294967295"/>
          </p:nvPr>
        </p:nvPicPr>
        <p:blipFill rotWithShape="1">
          <a:blip r:embed="rId3">
            <a:alphaModFix/>
          </a:blip>
          <a:srcRect/>
          <a:stretch/>
        </p:blipFill>
        <p:spPr>
          <a:xfrm>
            <a:off x="1257300" y="4068365"/>
            <a:ext cx="4743450" cy="1017984"/>
          </a:xfrm>
          <a:prstGeom prst="rect">
            <a:avLst/>
          </a:prstGeom>
          <a:noFill/>
          <a:ln>
            <a:noFill/>
          </a:ln>
        </p:spPr>
      </p:pic>
      <p:pic>
        <p:nvPicPr>
          <p:cNvPr id="104" name="Google Shape;104;p27"/>
          <p:cNvPicPr preferRelativeResize="0">
            <a:picLocks noGrp="1"/>
          </p:cNvPicPr>
          <p:nvPr>
            <p:ph type="body" idx="4294967295"/>
          </p:nvPr>
        </p:nvPicPr>
        <p:blipFill rotWithShape="1">
          <a:blip r:embed="rId4">
            <a:alphaModFix/>
          </a:blip>
          <a:srcRect/>
          <a:stretch/>
        </p:blipFill>
        <p:spPr>
          <a:xfrm>
            <a:off x="4057650" y="1371600"/>
            <a:ext cx="3943350" cy="2632472"/>
          </a:xfrm>
          <a:prstGeom prst="rect">
            <a:avLst/>
          </a:prstGeom>
          <a:noFill/>
          <a:ln>
            <a:noFill/>
          </a:ln>
        </p:spPr>
      </p:pic>
    </p:spTree>
    <p:extLst>
      <p:ext uri="{BB962C8B-B14F-4D97-AF65-F5344CB8AC3E}">
        <p14:creationId xmlns:p14="http://schemas.microsoft.com/office/powerpoint/2010/main" val="14829973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8"/>
          <p:cNvSpPr txBox="1">
            <a:spLocks noGrp="1"/>
          </p:cNvSpPr>
          <p:nvPr>
            <p:ph type="title" idx="4294967295"/>
          </p:nvPr>
        </p:nvSpPr>
        <p:spPr>
          <a:xfrm>
            <a:off x="0" y="127974"/>
            <a:ext cx="8892792" cy="857250"/>
          </a:xfrm>
          <a:prstGeom prst="rect">
            <a:avLst/>
          </a:prstGeom>
          <a:noFill/>
          <a:ln>
            <a:noFill/>
          </a:ln>
        </p:spPr>
        <p:txBody>
          <a:bodyPr spcFirstLastPara="1" vert="horz" wrap="square" lIns="68569" tIns="34275" rIns="68569" bIns="34275" rtlCol="0" anchor="t" anchorCtr="0">
            <a:noAutofit/>
          </a:bodyPr>
          <a:lstStyle/>
          <a:p>
            <a:pPr algn="ctr">
              <a:spcBef>
                <a:spcPts val="0"/>
              </a:spcBef>
              <a:buClr>
                <a:schemeClr val="dk2"/>
              </a:buClr>
            </a:pPr>
            <a:r>
              <a:rPr lang="en-US" sz="3600" b="1" dirty="0">
                <a:solidFill>
                  <a:schemeClr val="accent1">
                    <a:lumMod val="75000"/>
                  </a:schemeClr>
                </a:solidFill>
                <a:effectLst>
                  <a:outerShdw blurRad="38100" dist="38100" dir="2700000" algn="tl">
                    <a:srgbClr val="000000">
                      <a:alpha val="43137"/>
                    </a:srgbClr>
                  </a:outerShdw>
                </a:effectLst>
                <a:latin typeface="Times New Roman"/>
                <a:ea typeface="Times New Roman"/>
                <a:cs typeface="Times New Roman"/>
                <a:sym typeface="Times New Roman"/>
              </a:rPr>
              <a:t>How Do Organisms Get </a:t>
            </a:r>
            <a:r>
              <a:rPr lang="en-US" sz="3600" b="1" dirty="0" smtClean="0">
                <a:solidFill>
                  <a:schemeClr val="accent1">
                    <a:lumMod val="75000"/>
                  </a:schemeClr>
                </a:solidFill>
                <a:effectLst>
                  <a:outerShdw blurRad="38100" dist="38100" dir="2700000" algn="tl">
                    <a:srgbClr val="000000">
                      <a:alpha val="43137"/>
                    </a:srgbClr>
                  </a:outerShdw>
                </a:effectLst>
                <a:latin typeface="Times New Roman"/>
                <a:ea typeface="Times New Roman"/>
                <a:cs typeface="Times New Roman"/>
                <a:sym typeface="Times New Roman"/>
              </a:rPr>
              <a:t/>
            </a:r>
            <a:br>
              <a:rPr lang="en-US" sz="3600" b="1" dirty="0" smtClean="0">
                <a:solidFill>
                  <a:schemeClr val="accent1">
                    <a:lumMod val="75000"/>
                  </a:schemeClr>
                </a:solidFill>
                <a:effectLst>
                  <a:outerShdw blurRad="38100" dist="38100" dir="2700000" algn="tl">
                    <a:srgbClr val="000000">
                      <a:alpha val="43137"/>
                    </a:srgbClr>
                  </a:outerShdw>
                </a:effectLst>
                <a:latin typeface="Times New Roman"/>
                <a:ea typeface="Times New Roman"/>
                <a:cs typeface="Times New Roman"/>
                <a:sym typeface="Times New Roman"/>
              </a:rPr>
            </a:br>
            <a:r>
              <a:rPr lang="en-US" sz="3600" b="1" dirty="0" smtClean="0">
                <a:solidFill>
                  <a:schemeClr val="accent1">
                    <a:lumMod val="75000"/>
                  </a:schemeClr>
                </a:solidFill>
                <a:effectLst>
                  <a:outerShdw blurRad="38100" dist="38100" dir="2700000" algn="tl">
                    <a:srgbClr val="000000">
                      <a:alpha val="43137"/>
                    </a:srgbClr>
                  </a:outerShdw>
                </a:effectLst>
                <a:latin typeface="Times New Roman"/>
                <a:ea typeface="Times New Roman"/>
                <a:cs typeface="Times New Roman"/>
                <a:sym typeface="Times New Roman"/>
              </a:rPr>
              <a:t>Energy </a:t>
            </a:r>
            <a:r>
              <a:rPr lang="en-US" sz="3600" b="1" dirty="0">
                <a:solidFill>
                  <a:schemeClr val="accent1">
                    <a:lumMod val="75000"/>
                  </a:schemeClr>
                </a:solidFill>
                <a:effectLst>
                  <a:outerShdw blurRad="38100" dist="38100" dir="2700000" algn="tl">
                    <a:srgbClr val="000000">
                      <a:alpha val="43137"/>
                    </a:srgbClr>
                  </a:outerShdw>
                </a:effectLst>
                <a:latin typeface="Times New Roman"/>
                <a:ea typeface="Times New Roman"/>
                <a:cs typeface="Times New Roman"/>
                <a:sym typeface="Times New Roman"/>
              </a:rPr>
              <a:t>From Food?</a:t>
            </a:r>
            <a:endParaRPr sz="3200" dirty="0">
              <a:solidFill>
                <a:schemeClr val="accent1">
                  <a:lumMod val="75000"/>
                </a:schemeClr>
              </a:solidFill>
              <a:effectLst>
                <a:outerShdw blurRad="38100" dist="38100" dir="2700000" algn="tl">
                  <a:srgbClr val="000000">
                    <a:alpha val="43137"/>
                  </a:srgbClr>
                </a:outerShdw>
              </a:effectLst>
            </a:endParaRPr>
          </a:p>
        </p:txBody>
      </p:sp>
      <p:sp>
        <p:nvSpPr>
          <p:cNvPr id="110" name="Google Shape;110;p28"/>
          <p:cNvSpPr txBox="1">
            <a:spLocks noGrp="1"/>
          </p:cNvSpPr>
          <p:nvPr>
            <p:ph type="body" idx="4294967295"/>
          </p:nvPr>
        </p:nvSpPr>
        <p:spPr>
          <a:xfrm>
            <a:off x="1516046" y="1260439"/>
            <a:ext cx="6172200" cy="1641872"/>
          </a:xfrm>
          <a:prstGeom prst="rect">
            <a:avLst/>
          </a:prstGeom>
          <a:noFill/>
          <a:ln>
            <a:noFill/>
          </a:ln>
        </p:spPr>
        <p:txBody>
          <a:bodyPr spcFirstLastPara="1" vert="horz" wrap="square" lIns="68569" tIns="34275" rIns="68569" bIns="34275" rtlCol="0" anchor="t" anchorCtr="0">
            <a:noAutofit/>
          </a:bodyPr>
          <a:lstStyle/>
          <a:p>
            <a:pPr>
              <a:spcBef>
                <a:spcPts val="0"/>
              </a:spcBef>
              <a:buClr>
                <a:schemeClr val="hlink"/>
              </a:buClr>
              <a:buSzPts val="1680"/>
              <a:buFont typeface="Noto Symbol"/>
              <a:buChar char="■"/>
            </a:pPr>
            <a:r>
              <a:rPr lang="en-US" sz="2100" dirty="0">
                <a:solidFill>
                  <a:schemeClr val="dk1"/>
                </a:solidFill>
                <a:latin typeface="Times New Roman"/>
                <a:ea typeface="Times New Roman"/>
                <a:cs typeface="Times New Roman"/>
                <a:sym typeface="Times New Roman"/>
              </a:rPr>
              <a:t>Animals cannot make their </a:t>
            </a:r>
            <a:r>
              <a:rPr lang="en-US" sz="2100" b="1" dirty="0">
                <a:solidFill>
                  <a:schemeClr val="dk1"/>
                </a:solidFill>
                <a:latin typeface="Times New Roman"/>
                <a:ea typeface="Times New Roman"/>
                <a:cs typeface="Times New Roman"/>
                <a:sym typeface="Times New Roman"/>
              </a:rPr>
              <a:t>own food</a:t>
            </a:r>
            <a:r>
              <a:rPr lang="en-US" sz="2100" dirty="0">
                <a:solidFill>
                  <a:schemeClr val="dk1"/>
                </a:solidFill>
                <a:latin typeface="Times New Roman"/>
                <a:ea typeface="Times New Roman"/>
                <a:cs typeface="Times New Roman"/>
                <a:sym typeface="Times New Roman"/>
              </a:rPr>
              <a:t> like plants can.</a:t>
            </a:r>
            <a:endParaRPr dirty="0"/>
          </a:p>
          <a:p>
            <a:pPr>
              <a:spcBef>
                <a:spcPts val="420"/>
              </a:spcBef>
              <a:buClr>
                <a:schemeClr val="hlink"/>
              </a:buClr>
              <a:buSzPts val="1680"/>
              <a:buFont typeface="Noto Symbol"/>
              <a:buChar char="■"/>
            </a:pPr>
            <a:r>
              <a:rPr lang="en-US" sz="2100" dirty="0">
                <a:solidFill>
                  <a:schemeClr val="dk1"/>
                </a:solidFill>
                <a:latin typeface="Times New Roman"/>
                <a:ea typeface="Times New Roman"/>
                <a:cs typeface="Times New Roman"/>
                <a:sym typeface="Times New Roman"/>
              </a:rPr>
              <a:t>But, BOTH plants and animals must </a:t>
            </a:r>
            <a:r>
              <a:rPr lang="en-US" sz="2100" b="1" dirty="0">
                <a:solidFill>
                  <a:schemeClr val="dk1"/>
                </a:solidFill>
                <a:latin typeface="Times New Roman"/>
                <a:ea typeface="Times New Roman"/>
                <a:cs typeface="Times New Roman"/>
                <a:sym typeface="Times New Roman"/>
              </a:rPr>
              <a:t>break down</a:t>
            </a:r>
            <a:r>
              <a:rPr lang="en-US" sz="2100" dirty="0">
                <a:solidFill>
                  <a:schemeClr val="dk1"/>
                </a:solidFill>
                <a:latin typeface="Times New Roman"/>
                <a:ea typeface="Times New Roman"/>
                <a:cs typeface="Times New Roman"/>
                <a:sym typeface="Times New Roman"/>
              </a:rPr>
              <a:t> (digest) food in order to get </a:t>
            </a:r>
            <a:r>
              <a:rPr lang="en-US" sz="2100" b="1" dirty="0">
                <a:solidFill>
                  <a:schemeClr val="dk1"/>
                </a:solidFill>
                <a:latin typeface="Times New Roman"/>
                <a:ea typeface="Times New Roman"/>
                <a:cs typeface="Times New Roman"/>
                <a:sym typeface="Times New Roman"/>
              </a:rPr>
              <a:t>energy</a:t>
            </a:r>
            <a:r>
              <a:rPr lang="en-US" sz="2100" dirty="0">
                <a:solidFill>
                  <a:schemeClr val="dk1"/>
                </a:solidFill>
                <a:latin typeface="Times New Roman"/>
                <a:ea typeface="Times New Roman"/>
                <a:cs typeface="Times New Roman"/>
                <a:sym typeface="Times New Roman"/>
              </a:rPr>
              <a:t> from it (so they can live, grow, &amp; develop)</a:t>
            </a:r>
            <a:endParaRPr dirty="0"/>
          </a:p>
          <a:p>
            <a:pPr>
              <a:spcBef>
                <a:spcPts val="420"/>
              </a:spcBef>
              <a:buClr>
                <a:schemeClr val="hlink"/>
              </a:buClr>
              <a:buSzPts val="1680"/>
              <a:buFont typeface="Noto Symbol"/>
              <a:buChar char="■"/>
            </a:pPr>
            <a:r>
              <a:rPr lang="en-US" sz="2100" dirty="0">
                <a:solidFill>
                  <a:schemeClr val="dk1"/>
                </a:solidFill>
                <a:latin typeface="Times New Roman"/>
                <a:ea typeface="Times New Roman"/>
                <a:cs typeface="Times New Roman"/>
                <a:sym typeface="Times New Roman"/>
              </a:rPr>
              <a:t>Cells do this </a:t>
            </a:r>
            <a:r>
              <a:rPr lang="en-US" sz="2100" b="1" dirty="0">
                <a:solidFill>
                  <a:schemeClr val="dk1"/>
                </a:solidFill>
                <a:latin typeface="Times New Roman"/>
                <a:ea typeface="Times New Roman"/>
                <a:cs typeface="Times New Roman"/>
                <a:sym typeface="Times New Roman"/>
              </a:rPr>
              <a:t>2</a:t>
            </a:r>
            <a:r>
              <a:rPr lang="en-US" sz="2100" dirty="0">
                <a:solidFill>
                  <a:schemeClr val="dk1"/>
                </a:solidFill>
                <a:latin typeface="Times New Roman"/>
                <a:ea typeface="Times New Roman"/>
                <a:cs typeface="Times New Roman"/>
                <a:sym typeface="Times New Roman"/>
              </a:rPr>
              <a:t> ways: cellular respiration and fermentation</a:t>
            </a:r>
            <a:endParaRPr dirty="0"/>
          </a:p>
          <a:p>
            <a:pPr indent="-177165">
              <a:spcBef>
                <a:spcPts val="420"/>
              </a:spcBef>
              <a:buClr>
                <a:schemeClr val="hlink"/>
              </a:buClr>
              <a:buSzPts val="1680"/>
              <a:buNone/>
            </a:pPr>
            <a:endParaRPr sz="2100" dirty="0">
              <a:solidFill>
                <a:schemeClr val="dk1"/>
              </a:solidFill>
              <a:latin typeface="Times New Roman"/>
              <a:ea typeface="Times New Roman"/>
              <a:cs typeface="Times New Roman"/>
              <a:sym typeface="Times New Roman"/>
            </a:endParaRPr>
          </a:p>
        </p:txBody>
      </p:sp>
      <p:pic>
        <p:nvPicPr>
          <p:cNvPr id="111" name="Google Shape;111;p28"/>
          <p:cNvPicPr preferRelativeResize="0"/>
          <p:nvPr/>
        </p:nvPicPr>
        <p:blipFill rotWithShape="1">
          <a:blip r:embed="rId3">
            <a:alphaModFix/>
          </a:blip>
          <a:srcRect/>
          <a:stretch/>
        </p:blipFill>
        <p:spPr>
          <a:xfrm>
            <a:off x="3543300" y="3015853"/>
            <a:ext cx="4171950" cy="2070497"/>
          </a:xfrm>
          <a:prstGeom prst="rect">
            <a:avLst/>
          </a:prstGeom>
          <a:solidFill>
            <a:srgbClr val="FFFFFF"/>
          </a:solidFill>
          <a:ln>
            <a:noFill/>
          </a:ln>
        </p:spPr>
      </p:pic>
    </p:spTree>
    <p:extLst>
      <p:ext uri="{BB962C8B-B14F-4D97-AF65-F5344CB8AC3E}">
        <p14:creationId xmlns:p14="http://schemas.microsoft.com/office/powerpoint/2010/main" val="26246197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9"/>
          <p:cNvSpPr txBox="1">
            <a:spLocks noGrp="1"/>
          </p:cNvSpPr>
          <p:nvPr>
            <p:ph type="title" idx="4294967295"/>
          </p:nvPr>
        </p:nvSpPr>
        <p:spPr>
          <a:xfrm>
            <a:off x="224203" y="285750"/>
            <a:ext cx="8581293" cy="857250"/>
          </a:xfrm>
          <a:prstGeom prst="rect">
            <a:avLst/>
          </a:prstGeom>
          <a:noFill/>
          <a:ln>
            <a:noFill/>
          </a:ln>
        </p:spPr>
        <p:txBody>
          <a:bodyPr spcFirstLastPara="1" vert="horz" wrap="square" lIns="68569" tIns="34275" rIns="68569" bIns="34275" rtlCol="0" anchor="t" anchorCtr="0">
            <a:noAutofit/>
          </a:bodyPr>
          <a:lstStyle/>
          <a:p>
            <a:pPr algn="ctr">
              <a:spcBef>
                <a:spcPts val="0"/>
              </a:spcBef>
              <a:buClr>
                <a:schemeClr val="dk2"/>
              </a:buClr>
            </a:pPr>
            <a:r>
              <a:rPr lang="en-US" sz="4000" b="1" dirty="0">
                <a:solidFill>
                  <a:schemeClr val="accent1">
                    <a:lumMod val="75000"/>
                  </a:schemeClr>
                </a:solidFill>
                <a:effectLst>
                  <a:outerShdw blurRad="38100" dist="38100" dir="2700000" algn="tl">
                    <a:srgbClr val="000000">
                      <a:alpha val="43137"/>
                    </a:srgbClr>
                  </a:outerShdw>
                </a:effectLst>
                <a:latin typeface="Times New Roman"/>
                <a:ea typeface="Times New Roman"/>
                <a:cs typeface="Times New Roman"/>
                <a:sym typeface="Times New Roman"/>
              </a:rPr>
              <a:t>Cellular Respiration &amp; Fermentation</a:t>
            </a:r>
            <a:endParaRPr sz="3600" dirty="0">
              <a:solidFill>
                <a:schemeClr val="accent1">
                  <a:lumMod val="75000"/>
                </a:schemeClr>
              </a:solidFill>
              <a:effectLst>
                <a:outerShdw blurRad="38100" dist="38100" dir="2700000" algn="tl">
                  <a:srgbClr val="000000">
                    <a:alpha val="43137"/>
                  </a:srgbClr>
                </a:outerShdw>
              </a:effectLst>
            </a:endParaRPr>
          </a:p>
        </p:txBody>
      </p:sp>
      <p:sp>
        <p:nvSpPr>
          <p:cNvPr id="117" name="Google Shape;117;p29"/>
          <p:cNvSpPr txBox="1">
            <a:spLocks noGrp="1"/>
          </p:cNvSpPr>
          <p:nvPr>
            <p:ph type="body" idx="4294967295"/>
          </p:nvPr>
        </p:nvSpPr>
        <p:spPr>
          <a:xfrm>
            <a:off x="1143000" y="1143000"/>
            <a:ext cx="6743700" cy="3455194"/>
          </a:xfrm>
          <a:prstGeom prst="rect">
            <a:avLst/>
          </a:prstGeom>
          <a:noFill/>
          <a:ln>
            <a:noFill/>
          </a:ln>
        </p:spPr>
        <p:txBody>
          <a:bodyPr spcFirstLastPara="1" vert="horz" wrap="square" lIns="68569" tIns="34275" rIns="68569" bIns="34275" rtlCol="0" anchor="t" anchorCtr="0">
            <a:noAutofit/>
          </a:bodyPr>
          <a:lstStyle/>
          <a:p>
            <a:pPr>
              <a:spcBef>
                <a:spcPts val="0"/>
              </a:spcBef>
              <a:buClr>
                <a:schemeClr val="hlink"/>
              </a:buClr>
              <a:buSzPts val="1680"/>
              <a:buFont typeface="Noto Symbol"/>
              <a:buChar char="■"/>
            </a:pPr>
            <a:r>
              <a:rPr lang="en-US" sz="2100">
                <a:solidFill>
                  <a:schemeClr val="dk1"/>
                </a:solidFill>
                <a:latin typeface="Times New Roman"/>
                <a:ea typeface="Times New Roman"/>
                <a:cs typeface="Times New Roman"/>
                <a:sym typeface="Times New Roman"/>
              </a:rPr>
              <a:t>Cellular Respiration uses </a:t>
            </a:r>
            <a:r>
              <a:rPr lang="en-US" sz="2100" b="1">
                <a:solidFill>
                  <a:schemeClr val="dk1"/>
                </a:solidFill>
                <a:latin typeface="Times New Roman"/>
                <a:ea typeface="Times New Roman"/>
                <a:cs typeface="Times New Roman"/>
                <a:sym typeface="Times New Roman"/>
              </a:rPr>
              <a:t>oxygen</a:t>
            </a:r>
            <a:r>
              <a:rPr lang="en-US" sz="2100">
                <a:solidFill>
                  <a:schemeClr val="dk1"/>
                </a:solidFill>
                <a:latin typeface="Times New Roman"/>
                <a:ea typeface="Times New Roman"/>
                <a:cs typeface="Times New Roman"/>
                <a:sym typeface="Times New Roman"/>
              </a:rPr>
              <a:t> (O</a:t>
            </a:r>
            <a:r>
              <a:rPr lang="en-US" sz="2100" baseline="-25000">
                <a:solidFill>
                  <a:schemeClr val="dk1"/>
                </a:solidFill>
                <a:latin typeface="Times New Roman"/>
                <a:ea typeface="Times New Roman"/>
                <a:cs typeface="Times New Roman"/>
                <a:sym typeface="Times New Roman"/>
              </a:rPr>
              <a:t>2</a:t>
            </a:r>
            <a:r>
              <a:rPr lang="en-US" sz="2100">
                <a:solidFill>
                  <a:schemeClr val="dk1"/>
                </a:solidFill>
                <a:latin typeface="Times New Roman"/>
                <a:ea typeface="Times New Roman"/>
                <a:cs typeface="Times New Roman"/>
                <a:sym typeface="Times New Roman"/>
              </a:rPr>
              <a:t>) to break down food</a:t>
            </a:r>
            <a:endParaRPr/>
          </a:p>
          <a:p>
            <a:pPr>
              <a:spcBef>
                <a:spcPts val="420"/>
              </a:spcBef>
              <a:buClr>
                <a:schemeClr val="hlink"/>
              </a:buClr>
              <a:buSzPts val="1680"/>
              <a:buFont typeface="Noto Symbol"/>
              <a:buChar char="■"/>
            </a:pPr>
            <a:r>
              <a:rPr lang="en-US" sz="2100">
                <a:solidFill>
                  <a:schemeClr val="dk1"/>
                </a:solidFill>
                <a:latin typeface="Times New Roman"/>
                <a:ea typeface="Times New Roman"/>
                <a:cs typeface="Times New Roman"/>
                <a:sym typeface="Times New Roman"/>
              </a:rPr>
              <a:t>Fermentation does </a:t>
            </a:r>
            <a:r>
              <a:rPr lang="en-US" sz="2100" b="1">
                <a:solidFill>
                  <a:schemeClr val="dk1"/>
                </a:solidFill>
                <a:latin typeface="Times New Roman"/>
                <a:ea typeface="Times New Roman"/>
                <a:cs typeface="Times New Roman"/>
                <a:sym typeface="Times New Roman"/>
              </a:rPr>
              <a:t>not </a:t>
            </a:r>
            <a:r>
              <a:rPr lang="en-US" sz="2100">
                <a:solidFill>
                  <a:schemeClr val="dk1"/>
                </a:solidFill>
                <a:latin typeface="Times New Roman"/>
                <a:ea typeface="Times New Roman"/>
                <a:cs typeface="Times New Roman"/>
                <a:sym typeface="Times New Roman"/>
              </a:rPr>
              <a:t>use </a:t>
            </a:r>
            <a:r>
              <a:rPr lang="en-US" sz="2100" b="1">
                <a:solidFill>
                  <a:schemeClr val="dk1"/>
                </a:solidFill>
                <a:latin typeface="Times New Roman"/>
                <a:ea typeface="Times New Roman"/>
                <a:cs typeface="Times New Roman"/>
                <a:sym typeface="Times New Roman"/>
              </a:rPr>
              <a:t>oxygen</a:t>
            </a:r>
            <a:endParaRPr/>
          </a:p>
          <a:p>
            <a:pPr>
              <a:spcBef>
                <a:spcPts val="420"/>
              </a:spcBef>
              <a:buClr>
                <a:schemeClr val="hlink"/>
              </a:buClr>
              <a:buSzPts val="1680"/>
              <a:buFont typeface="Noto Symbol"/>
              <a:buChar char="■"/>
            </a:pPr>
            <a:r>
              <a:rPr lang="en-US" sz="2100">
                <a:solidFill>
                  <a:schemeClr val="dk1"/>
                </a:solidFill>
                <a:latin typeface="Times New Roman"/>
                <a:ea typeface="Times New Roman"/>
                <a:cs typeface="Times New Roman"/>
                <a:sym typeface="Times New Roman"/>
              </a:rPr>
              <a:t>Cellular respiration releases </a:t>
            </a:r>
            <a:r>
              <a:rPr lang="en-US" sz="2100" b="1">
                <a:solidFill>
                  <a:schemeClr val="dk1"/>
                </a:solidFill>
                <a:latin typeface="Times New Roman"/>
                <a:ea typeface="Times New Roman"/>
                <a:cs typeface="Times New Roman"/>
                <a:sym typeface="Times New Roman"/>
              </a:rPr>
              <a:t>more energy</a:t>
            </a:r>
            <a:r>
              <a:rPr lang="en-US" sz="2100">
                <a:solidFill>
                  <a:schemeClr val="dk1"/>
                </a:solidFill>
                <a:latin typeface="Times New Roman"/>
                <a:ea typeface="Times New Roman"/>
                <a:cs typeface="Times New Roman"/>
                <a:sym typeface="Times New Roman"/>
              </a:rPr>
              <a:t> from food than Fermentation.</a:t>
            </a:r>
            <a:endParaRPr/>
          </a:p>
          <a:p>
            <a:pPr>
              <a:spcBef>
                <a:spcPts val="420"/>
              </a:spcBef>
              <a:buClr>
                <a:schemeClr val="hlink"/>
              </a:buClr>
              <a:buSzPts val="1680"/>
              <a:buFont typeface="Noto Symbol"/>
              <a:buChar char="■"/>
            </a:pPr>
            <a:r>
              <a:rPr lang="en-US" sz="2100">
                <a:solidFill>
                  <a:schemeClr val="dk1"/>
                </a:solidFill>
                <a:latin typeface="Times New Roman"/>
                <a:ea typeface="Times New Roman"/>
                <a:cs typeface="Times New Roman"/>
                <a:sym typeface="Times New Roman"/>
              </a:rPr>
              <a:t>So most </a:t>
            </a:r>
            <a:r>
              <a:rPr lang="en-US" sz="2100" b="1">
                <a:solidFill>
                  <a:schemeClr val="dk1"/>
                </a:solidFill>
                <a:latin typeface="Times New Roman"/>
                <a:ea typeface="Times New Roman"/>
                <a:cs typeface="Times New Roman"/>
                <a:sym typeface="Times New Roman"/>
              </a:rPr>
              <a:t>eukaryotes</a:t>
            </a:r>
            <a:r>
              <a:rPr lang="en-US" sz="2100">
                <a:solidFill>
                  <a:schemeClr val="dk1"/>
                </a:solidFill>
                <a:latin typeface="Times New Roman"/>
                <a:ea typeface="Times New Roman"/>
                <a:cs typeface="Times New Roman"/>
                <a:sym typeface="Times New Roman"/>
              </a:rPr>
              <a:t>                                                                                  (ex: plants &amp; animals)                                                                       get their energy through                                                     cellular respiration</a:t>
            </a:r>
            <a:endParaRPr/>
          </a:p>
        </p:txBody>
      </p:sp>
      <p:pic>
        <p:nvPicPr>
          <p:cNvPr id="118" name="Google Shape;118;p29"/>
          <p:cNvPicPr preferRelativeResize="0"/>
          <p:nvPr/>
        </p:nvPicPr>
        <p:blipFill rotWithShape="1">
          <a:blip r:embed="rId3">
            <a:alphaModFix/>
          </a:blip>
          <a:srcRect/>
          <a:stretch/>
        </p:blipFill>
        <p:spPr>
          <a:xfrm>
            <a:off x="4114800" y="2380059"/>
            <a:ext cx="3886200" cy="2500313"/>
          </a:xfrm>
          <a:prstGeom prst="rect">
            <a:avLst/>
          </a:prstGeom>
          <a:solidFill>
            <a:srgbClr val="FFFFFF"/>
          </a:solidFill>
          <a:ln>
            <a:noFill/>
          </a:ln>
        </p:spPr>
      </p:pic>
    </p:spTree>
    <p:extLst>
      <p:ext uri="{BB962C8B-B14F-4D97-AF65-F5344CB8AC3E}">
        <p14:creationId xmlns:p14="http://schemas.microsoft.com/office/powerpoint/2010/main" val="38438089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32"/>
          <p:cNvSpPr txBox="1">
            <a:spLocks noGrp="1"/>
          </p:cNvSpPr>
          <p:nvPr>
            <p:ph type="title" idx="4294967295"/>
          </p:nvPr>
        </p:nvSpPr>
        <p:spPr>
          <a:xfrm>
            <a:off x="864786" y="57150"/>
            <a:ext cx="6964764" cy="857250"/>
          </a:xfrm>
          <a:prstGeom prst="rect">
            <a:avLst/>
          </a:prstGeom>
          <a:noFill/>
          <a:ln>
            <a:noFill/>
          </a:ln>
        </p:spPr>
        <p:txBody>
          <a:bodyPr spcFirstLastPara="1" vert="horz" wrap="square" lIns="68569" tIns="34275" rIns="68569" bIns="34275" rtlCol="0" anchor="t" anchorCtr="0">
            <a:noAutofit/>
          </a:bodyPr>
          <a:lstStyle/>
          <a:p>
            <a:pPr algn="ctr">
              <a:spcBef>
                <a:spcPts val="0"/>
              </a:spcBef>
              <a:buClr>
                <a:schemeClr val="dk2"/>
              </a:buClr>
            </a:pPr>
            <a:r>
              <a:rPr lang="en-US" sz="4000" b="1" dirty="0">
                <a:solidFill>
                  <a:schemeClr val="accent1">
                    <a:lumMod val="75000"/>
                  </a:schemeClr>
                </a:solidFill>
                <a:effectLst>
                  <a:outerShdw blurRad="38100" dist="38100" dir="2700000" algn="tl">
                    <a:srgbClr val="000000">
                      <a:alpha val="43137"/>
                    </a:srgbClr>
                  </a:outerShdw>
                </a:effectLst>
                <a:latin typeface="Times New Roman"/>
                <a:ea typeface="Times New Roman"/>
                <a:cs typeface="Times New Roman"/>
                <a:sym typeface="Times New Roman"/>
              </a:rPr>
              <a:t>Process of Cellular Respiration</a:t>
            </a:r>
            <a:endParaRPr sz="3200" dirty="0">
              <a:solidFill>
                <a:schemeClr val="accent1">
                  <a:lumMod val="75000"/>
                </a:schemeClr>
              </a:solidFill>
              <a:effectLst>
                <a:outerShdw blurRad="38100" dist="38100" dir="2700000" algn="tl">
                  <a:srgbClr val="000000">
                    <a:alpha val="43137"/>
                  </a:srgbClr>
                </a:outerShdw>
              </a:effectLst>
            </a:endParaRPr>
          </a:p>
        </p:txBody>
      </p:sp>
      <p:sp>
        <p:nvSpPr>
          <p:cNvPr id="140" name="Google Shape;140;p32"/>
          <p:cNvSpPr txBox="1">
            <a:spLocks noGrp="1"/>
          </p:cNvSpPr>
          <p:nvPr>
            <p:ph type="body" idx="4294967295"/>
          </p:nvPr>
        </p:nvSpPr>
        <p:spPr>
          <a:xfrm>
            <a:off x="1257300" y="914400"/>
            <a:ext cx="6572250" cy="4057650"/>
          </a:xfrm>
          <a:prstGeom prst="rect">
            <a:avLst/>
          </a:prstGeom>
          <a:noFill/>
          <a:ln>
            <a:noFill/>
          </a:ln>
        </p:spPr>
        <p:txBody>
          <a:bodyPr spcFirstLastPara="1" vert="horz" wrap="square" lIns="68569" tIns="34275" rIns="68569" bIns="34275" rtlCol="0" anchor="t" anchorCtr="0">
            <a:noAutofit/>
          </a:bodyPr>
          <a:lstStyle/>
          <a:p>
            <a:pPr>
              <a:spcBef>
                <a:spcPts val="0"/>
              </a:spcBef>
              <a:buClr>
                <a:schemeClr val="hlink"/>
              </a:buClr>
              <a:buSzPts val="1680"/>
              <a:buFont typeface="Noto Symbol"/>
              <a:buChar char="■"/>
            </a:pPr>
            <a:r>
              <a:rPr lang="en-US" sz="2100">
                <a:solidFill>
                  <a:schemeClr val="dk1"/>
                </a:solidFill>
                <a:latin typeface="Times New Roman"/>
                <a:ea typeface="Times New Roman"/>
                <a:cs typeface="Times New Roman"/>
                <a:sym typeface="Times New Roman"/>
              </a:rPr>
              <a:t>Food (glucose) is broken down into CO</a:t>
            </a:r>
            <a:r>
              <a:rPr lang="en-US" sz="2100" baseline="-25000">
                <a:solidFill>
                  <a:schemeClr val="dk1"/>
                </a:solidFill>
                <a:latin typeface="Times New Roman"/>
                <a:ea typeface="Times New Roman"/>
                <a:cs typeface="Times New Roman"/>
                <a:sym typeface="Times New Roman"/>
              </a:rPr>
              <a:t>2</a:t>
            </a:r>
            <a:r>
              <a:rPr lang="en-US" sz="2100">
                <a:solidFill>
                  <a:schemeClr val="dk1"/>
                </a:solidFill>
                <a:latin typeface="Times New Roman"/>
                <a:ea typeface="Times New Roman"/>
                <a:cs typeface="Times New Roman"/>
                <a:sym typeface="Times New Roman"/>
              </a:rPr>
              <a:t> and H</a:t>
            </a:r>
            <a:r>
              <a:rPr lang="en-US" sz="2100" baseline="-25000">
                <a:solidFill>
                  <a:schemeClr val="dk1"/>
                </a:solidFill>
                <a:latin typeface="Times New Roman"/>
                <a:ea typeface="Times New Roman"/>
                <a:cs typeface="Times New Roman"/>
                <a:sym typeface="Times New Roman"/>
              </a:rPr>
              <a:t>2</a:t>
            </a:r>
            <a:r>
              <a:rPr lang="en-US" sz="2100">
                <a:solidFill>
                  <a:schemeClr val="dk1"/>
                </a:solidFill>
                <a:latin typeface="Times New Roman"/>
                <a:ea typeface="Times New Roman"/>
                <a:cs typeface="Times New Roman"/>
                <a:sym typeface="Times New Roman"/>
              </a:rPr>
              <a:t>O and energy is </a:t>
            </a:r>
            <a:r>
              <a:rPr lang="en-US" sz="2100" b="1" u="sng">
                <a:solidFill>
                  <a:schemeClr val="dk1"/>
                </a:solidFill>
                <a:latin typeface="Times New Roman"/>
                <a:ea typeface="Times New Roman"/>
                <a:cs typeface="Times New Roman"/>
                <a:sym typeface="Times New Roman"/>
              </a:rPr>
              <a:t>released</a:t>
            </a:r>
            <a:endParaRPr/>
          </a:p>
          <a:p>
            <a:pPr>
              <a:spcBef>
                <a:spcPts val="420"/>
              </a:spcBef>
              <a:buClr>
                <a:schemeClr val="hlink"/>
              </a:buClr>
              <a:buSzPts val="1680"/>
              <a:buFont typeface="Noto Symbol"/>
              <a:buChar char="■"/>
            </a:pPr>
            <a:r>
              <a:rPr lang="en-US" sz="2100">
                <a:solidFill>
                  <a:schemeClr val="dk1"/>
                </a:solidFill>
                <a:latin typeface="Times New Roman"/>
                <a:ea typeface="Times New Roman"/>
                <a:cs typeface="Times New Roman"/>
                <a:sym typeface="Times New Roman"/>
              </a:rPr>
              <a:t>C</a:t>
            </a:r>
            <a:r>
              <a:rPr lang="en-US" sz="2100" baseline="-25000">
                <a:solidFill>
                  <a:schemeClr val="dk1"/>
                </a:solidFill>
                <a:latin typeface="Times New Roman"/>
                <a:ea typeface="Times New Roman"/>
                <a:cs typeface="Times New Roman"/>
                <a:sym typeface="Times New Roman"/>
              </a:rPr>
              <a:t>6</a:t>
            </a:r>
            <a:r>
              <a:rPr lang="en-US" sz="2100">
                <a:solidFill>
                  <a:schemeClr val="dk1"/>
                </a:solidFill>
                <a:latin typeface="Times New Roman"/>
                <a:ea typeface="Times New Roman"/>
                <a:cs typeface="Times New Roman"/>
                <a:sym typeface="Times New Roman"/>
              </a:rPr>
              <a:t>H</a:t>
            </a:r>
            <a:r>
              <a:rPr lang="en-US" sz="2100" baseline="-25000">
                <a:solidFill>
                  <a:schemeClr val="dk1"/>
                </a:solidFill>
                <a:latin typeface="Times New Roman"/>
                <a:ea typeface="Times New Roman"/>
                <a:cs typeface="Times New Roman"/>
                <a:sym typeface="Times New Roman"/>
              </a:rPr>
              <a:t>12</a:t>
            </a:r>
            <a:r>
              <a:rPr lang="en-US" sz="2100">
                <a:solidFill>
                  <a:schemeClr val="dk1"/>
                </a:solidFill>
                <a:latin typeface="Times New Roman"/>
                <a:ea typeface="Times New Roman"/>
                <a:cs typeface="Times New Roman"/>
                <a:sym typeface="Times New Roman"/>
              </a:rPr>
              <a:t>O</a:t>
            </a:r>
            <a:r>
              <a:rPr lang="en-US" sz="2100" baseline="-25000">
                <a:solidFill>
                  <a:schemeClr val="dk1"/>
                </a:solidFill>
                <a:latin typeface="Times New Roman"/>
                <a:ea typeface="Times New Roman"/>
                <a:cs typeface="Times New Roman"/>
                <a:sym typeface="Times New Roman"/>
              </a:rPr>
              <a:t>6</a:t>
            </a:r>
            <a:r>
              <a:rPr lang="en-US" sz="1800">
                <a:solidFill>
                  <a:schemeClr val="dk1"/>
                </a:solidFill>
                <a:latin typeface="Times New Roman"/>
                <a:ea typeface="Times New Roman"/>
                <a:cs typeface="Times New Roman"/>
                <a:sym typeface="Times New Roman"/>
              </a:rPr>
              <a:t> + 6 </a:t>
            </a:r>
            <a:r>
              <a:rPr lang="en-US" sz="2100">
                <a:solidFill>
                  <a:schemeClr val="dk1"/>
                </a:solidFill>
                <a:latin typeface="Times New Roman"/>
                <a:ea typeface="Times New Roman"/>
                <a:cs typeface="Times New Roman"/>
                <a:sym typeface="Times New Roman"/>
              </a:rPr>
              <a:t>O</a:t>
            </a:r>
            <a:r>
              <a:rPr lang="en-US" sz="2100" baseline="-25000">
                <a:solidFill>
                  <a:schemeClr val="dk1"/>
                </a:solidFill>
                <a:latin typeface="Times New Roman"/>
                <a:ea typeface="Times New Roman"/>
                <a:cs typeface="Times New Roman"/>
                <a:sym typeface="Times New Roman"/>
              </a:rPr>
              <a:t>2</a:t>
            </a:r>
            <a:r>
              <a:rPr lang="en-US" sz="1800">
                <a:solidFill>
                  <a:schemeClr val="dk1"/>
                </a:solidFill>
                <a:latin typeface="Times New Roman"/>
                <a:ea typeface="Times New Roman"/>
                <a:cs typeface="Times New Roman"/>
                <a:sym typeface="Times New Roman"/>
              </a:rPr>
              <a:t> → 6 </a:t>
            </a:r>
            <a:r>
              <a:rPr lang="en-US" sz="2100">
                <a:solidFill>
                  <a:schemeClr val="dk1"/>
                </a:solidFill>
                <a:latin typeface="Times New Roman"/>
                <a:ea typeface="Times New Roman"/>
                <a:cs typeface="Times New Roman"/>
                <a:sym typeface="Times New Roman"/>
              </a:rPr>
              <a:t>CO</a:t>
            </a:r>
            <a:r>
              <a:rPr lang="en-US" sz="2100" baseline="-25000">
                <a:solidFill>
                  <a:schemeClr val="dk1"/>
                </a:solidFill>
                <a:latin typeface="Times New Roman"/>
                <a:ea typeface="Times New Roman"/>
                <a:cs typeface="Times New Roman"/>
                <a:sym typeface="Times New Roman"/>
              </a:rPr>
              <a:t>2</a:t>
            </a:r>
            <a:r>
              <a:rPr lang="en-US" sz="1800">
                <a:solidFill>
                  <a:schemeClr val="dk1"/>
                </a:solidFill>
                <a:latin typeface="Times New Roman"/>
                <a:ea typeface="Times New Roman"/>
                <a:cs typeface="Times New Roman"/>
                <a:sym typeface="Times New Roman"/>
              </a:rPr>
              <a:t> + 6 </a:t>
            </a:r>
            <a:r>
              <a:rPr lang="en-US" sz="2100">
                <a:solidFill>
                  <a:schemeClr val="dk1"/>
                </a:solidFill>
                <a:latin typeface="Times New Roman"/>
                <a:ea typeface="Times New Roman"/>
                <a:cs typeface="Times New Roman"/>
                <a:sym typeface="Times New Roman"/>
              </a:rPr>
              <a:t>H</a:t>
            </a:r>
            <a:r>
              <a:rPr lang="en-US" sz="2100" baseline="-25000">
                <a:solidFill>
                  <a:schemeClr val="dk1"/>
                </a:solidFill>
                <a:latin typeface="Times New Roman"/>
                <a:ea typeface="Times New Roman"/>
                <a:cs typeface="Times New Roman"/>
                <a:sym typeface="Times New Roman"/>
              </a:rPr>
              <a:t>2</a:t>
            </a:r>
            <a:r>
              <a:rPr lang="en-US" sz="2100">
                <a:solidFill>
                  <a:schemeClr val="dk1"/>
                </a:solidFill>
                <a:latin typeface="Times New Roman"/>
                <a:ea typeface="Times New Roman"/>
                <a:cs typeface="Times New Roman"/>
                <a:sym typeface="Times New Roman"/>
              </a:rPr>
              <a:t>O</a:t>
            </a:r>
            <a:r>
              <a:rPr lang="en-US" sz="1800">
                <a:solidFill>
                  <a:schemeClr val="dk1"/>
                </a:solidFill>
                <a:latin typeface="Times New Roman"/>
                <a:ea typeface="Times New Roman"/>
                <a:cs typeface="Times New Roman"/>
                <a:sym typeface="Times New Roman"/>
              </a:rPr>
              <a:t> + </a:t>
            </a:r>
            <a:r>
              <a:rPr lang="en-US" sz="1800" b="1">
                <a:solidFill>
                  <a:schemeClr val="dk1"/>
                </a:solidFill>
                <a:latin typeface="Times New Roman"/>
                <a:ea typeface="Times New Roman"/>
                <a:cs typeface="Times New Roman"/>
                <a:sym typeface="Times New Roman"/>
              </a:rPr>
              <a:t>energy</a:t>
            </a:r>
            <a:r>
              <a:rPr lang="en-US" sz="1800">
                <a:solidFill>
                  <a:schemeClr val="dk1"/>
                </a:solidFill>
                <a:latin typeface="Times New Roman"/>
                <a:ea typeface="Times New Roman"/>
                <a:cs typeface="Times New Roman"/>
                <a:sym typeface="Times New Roman"/>
              </a:rPr>
              <a:t> (ATP)</a:t>
            </a:r>
            <a:endParaRPr sz="2100" u="sng">
              <a:solidFill>
                <a:schemeClr val="dk1"/>
              </a:solidFill>
              <a:latin typeface="Times New Roman"/>
              <a:ea typeface="Times New Roman"/>
              <a:cs typeface="Times New Roman"/>
              <a:sym typeface="Times New Roman"/>
            </a:endParaRPr>
          </a:p>
          <a:p>
            <a:pPr>
              <a:spcBef>
                <a:spcPts val="420"/>
              </a:spcBef>
              <a:buClr>
                <a:schemeClr val="hlink"/>
              </a:buClr>
              <a:buSzPts val="1680"/>
              <a:buFont typeface="Noto Symbol"/>
              <a:buChar char="■"/>
            </a:pPr>
            <a:r>
              <a:rPr lang="en-US" sz="2100">
                <a:solidFill>
                  <a:schemeClr val="dk1"/>
                </a:solidFill>
                <a:latin typeface="Times New Roman"/>
                <a:ea typeface="Times New Roman"/>
                <a:cs typeface="Times New Roman"/>
                <a:sym typeface="Times New Roman"/>
              </a:rPr>
              <a:t>This energy can be used for:</a:t>
            </a:r>
            <a:endParaRPr/>
          </a:p>
          <a:p>
            <a:pPr lvl="1">
              <a:spcBef>
                <a:spcPts val="360"/>
              </a:spcBef>
              <a:buClr>
                <a:schemeClr val="dk2"/>
              </a:buClr>
              <a:buSzPts val="1440"/>
              <a:buFont typeface="Noto Symbol"/>
              <a:buChar char="■"/>
            </a:pPr>
            <a:r>
              <a:rPr lang="en-US" sz="1800">
                <a:solidFill>
                  <a:schemeClr val="dk1"/>
                </a:solidFill>
                <a:latin typeface="Times New Roman"/>
                <a:ea typeface="Times New Roman"/>
                <a:cs typeface="Times New Roman"/>
                <a:sym typeface="Times New Roman"/>
              </a:rPr>
              <a:t>Keeping a constant </a:t>
            </a:r>
            <a:r>
              <a:rPr lang="en-US" sz="1800" b="1">
                <a:solidFill>
                  <a:schemeClr val="dk1"/>
                </a:solidFill>
                <a:latin typeface="Times New Roman"/>
                <a:ea typeface="Times New Roman"/>
                <a:cs typeface="Times New Roman"/>
                <a:sym typeface="Times New Roman"/>
              </a:rPr>
              <a:t>body temperature</a:t>
            </a:r>
            <a:endParaRPr/>
          </a:p>
          <a:p>
            <a:pPr lvl="1">
              <a:spcBef>
                <a:spcPts val="360"/>
              </a:spcBef>
              <a:buClr>
                <a:schemeClr val="dk2"/>
              </a:buClr>
              <a:buSzPts val="1440"/>
              <a:buFont typeface="Noto Symbol"/>
              <a:buChar char="■"/>
            </a:pPr>
            <a:r>
              <a:rPr lang="en-US" sz="1800" b="1">
                <a:solidFill>
                  <a:schemeClr val="dk1"/>
                </a:solidFill>
                <a:latin typeface="Times New Roman"/>
                <a:ea typeface="Times New Roman"/>
                <a:cs typeface="Times New Roman"/>
                <a:sym typeface="Times New Roman"/>
              </a:rPr>
              <a:t>Storage</a:t>
            </a:r>
            <a:r>
              <a:rPr lang="en-US" sz="1800">
                <a:solidFill>
                  <a:schemeClr val="dk1"/>
                </a:solidFill>
                <a:latin typeface="Times New Roman"/>
                <a:ea typeface="Times New Roman"/>
                <a:cs typeface="Times New Roman"/>
                <a:sym typeface="Times New Roman"/>
              </a:rPr>
              <a:t> (ATP) - to be used later for things like growth</a:t>
            </a:r>
            <a:endParaRPr/>
          </a:p>
          <a:p>
            <a:pPr indent="-188594">
              <a:spcBef>
                <a:spcPts val="360"/>
              </a:spcBef>
              <a:buClr>
                <a:schemeClr val="hlink"/>
              </a:buClr>
              <a:buSzPts val="1440"/>
              <a:buNone/>
            </a:pPr>
            <a:endParaRPr sz="1800">
              <a:solidFill>
                <a:schemeClr val="dk1"/>
              </a:solidFill>
              <a:latin typeface="Times New Roman"/>
              <a:ea typeface="Times New Roman"/>
              <a:cs typeface="Times New Roman"/>
              <a:sym typeface="Times New Roman"/>
            </a:endParaRPr>
          </a:p>
        </p:txBody>
      </p:sp>
      <p:pic>
        <p:nvPicPr>
          <p:cNvPr id="141" name="Google Shape;141;p32"/>
          <p:cNvPicPr preferRelativeResize="0"/>
          <p:nvPr/>
        </p:nvPicPr>
        <p:blipFill rotWithShape="1">
          <a:blip r:embed="rId3">
            <a:alphaModFix/>
          </a:blip>
          <a:srcRect/>
          <a:stretch/>
        </p:blipFill>
        <p:spPr>
          <a:xfrm>
            <a:off x="5146476" y="3138056"/>
            <a:ext cx="2683125" cy="1921050"/>
          </a:xfrm>
          <a:prstGeom prst="rect">
            <a:avLst/>
          </a:prstGeom>
          <a:solidFill>
            <a:srgbClr val="FFFFFF"/>
          </a:solidFill>
          <a:ln>
            <a:noFill/>
          </a:ln>
        </p:spPr>
      </p:pic>
      <p:pic>
        <p:nvPicPr>
          <p:cNvPr id="142" name="Google Shape;142;p32"/>
          <p:cNvPicPr preferRelativeResize="0"/>
          <p:nvPr/>
        </p:nvPicPr>
        <p:blipFill rotWithShape="1">
          <a:blip r:embed="rId4">
            <a:alphaModFix/>
          </a:blip>
          <a:srcRect/>
          <a:stretch/>
        </p:blipFill>
        <p:spPr>
          <a:xfrm>
            <a:off x="1485900" y="3138056"/>
            <a:ext cx="2800350" cy="1882350"/>
          </a:xfrm>
          <a:prstGeom prst="rect">
            <a:avLst/>
          </a:prstGeom>
          <a:solidFill>
            <a:srgbClr val="FFFFFF"/>
          </a:solidFill>
          <a:ln>
            <a:noFill/>
          </a:ln>
        </p:spPr>
      </p:pic>
    </p:spTree>
    <p:extLst>
      <p:ext uri="{BB962C8B-B14F-4D97-AF65-F5344CB8AC3E}">
        <p14:creationId xmlns:p14="http://schemas.microsoft.com/office/powerpoint/2010/main" val="35377363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30"/>
          <p:cNvSpPr txBox="1">
            <a:spLocks noGrp="1"/>
          </p:cNvSpPr>
          <p:nvPr>
            <p:ph type="title" idx="4294967295"/>
          </p:nvPr>
        </p:nvSpPr>
        <p:spPr>
          <a:xfrm>
            <a:off x="1485900" y="57150"/>
            <a:ext cx="6172200" cy="857250"/>
          </a:xfrm>
          <a:prstGeom prst="rect">
            <a:avLst/>
          </a:prstGeom>
          <a:noFill/>
          <a:ln>
            <a:noFill/>
          </a:ln>
        </p:spPr>
        <p:txBody>
          <a:bodyPr spcFirstLastPara="1" vert="horz" wrap="square" lIns="68569" tIns="34275" rIns="68569" bIns="34275" rtlCol="0" anchor="t" anchorCtr="0">
            <a:noAutofit/>
          </a:bodyPr>
          <a:lstStyle/>
          <a:p>
            <a:pPr algn="ctr">
              <a:spcBef>
                <a:spcPts val="0"/>
              </a:spcBef>
              <a:buClr>
                <a:schemeClr val="dk2"/>
              </a:buClr>
            </a:pPr>
            <a:r>
              <a:rPr lang="en-US" sz="4400" b="1" dirty="0">
                <a:solidFill>
                  <a:schemeClr val="accent1">
                    <a:lumMod val="75000"/>
                  </a:schemeClr>
                </a:solidFill>
                <a:effectLst>
                  <a:outerShdw blurRad="38100" dist="38100" dir="2700000" algn="tl">
                    <a:srgbClr val="000000">
                      <a:alpha val="43137"/>
                    </a:srgbClr>
                  </a:outerShdw>
                </a:effectLst>
                <a:latin typeface="Times New Roman"/>
                <a:ea typeface="Times New Roman"/>
                <a:cs typeface="Times New Roman"/>
                <a:sym typeface="Times New Roman"/>
              </a:rPr>
              <a:t>Fermentation</a:t>
            </a:r>
            <a:endParaRPr sz="3600" dirty="0">
              <a:solidFill>
                <a:schemeClr val="accent1">
                  <a:lumMod val="75000"/>
                </a:schemeClr>
              </a:solidFill>
              <a:effectLst>
                <a:outerShdw blurRad="38100" dist="38100" dir="2700000" algn="tl">
                  <a:srgbClr val="000000">
                    <a:alpha val="43137"/>
                  </a:srgbClr>
                </a:outerShdw>
              </a:effectLst>
            </a:endParaRPr>
          </a:p>
        </p:txBody>
      </p:sp>
      <p:sp>
        <p:nvSpPr>
          <p:cNvPr id="124" name="Google Shape;124;p30"/>
          <p:cNvSpPr txBox="1">
            <a:spLocks noGrp="1"/>
          </p:cNvSpPr>
          <p:nvPr>
            <p:ph type="body" idx="4294967295"/>
          </p:nvPr>
        </p:nvSpPr>
        <p:spPr>
          <a:xfrm>
            <a:off x="1314450" y="914400"/>
            <a:ext cx="3200400" cy="4057650"/>
          </a:xfrm>
          <a:prstGeom prst="rect">
            <a:avLst/>
          </a:prstGeom>
          <a:noFill/>
          <a:ln>
            <a:noFill/>
          </a:ln>
        </p:spPr>
        <p:txBody>
          <a:bodyPr spcFirstLastPara="1" vert="horz" wrap="square" lIns="68569" tIns="34275" rIns="68569" bIns="34275" rtlCol="0" anchor="t" anchorCtr="0">
            <a:noAutofit/>
          </a:bodyPr>
          <a:lstStyle/>
          <a:p>
            <a:pPr>
              <a:spcBef>
                <a:spcPts val="0"/>
              </a:spcBef>
              <a:buClr>
                <a:schemeClr val="hlink"/>
              </a:buClr>
              <a:buSzPts val="1440"/>
              <a:buFont typeface="Noto Symbol"/>
              <a:buChar char="■"/>
            </a:pPr>
            <a:r>
              <a:rPr lang="en-US" sz="1800">
                <a:solidFill>
                  <a:schemeClr val="dk1"/>
                </a:solidFill>
                <a:latin typeface="Times New Roman"/>
                <a:ea typeface="Times New Roman"/>
                <a:cs typeface="Times New Roman"/>
                <a:sym typeface="Times New Roman"/>
              </a:rPr>
              <a:t>Happens when cells cannot get the </a:t>
            </a:r>
            <a:r>
              <a:rPr lang="en-US" sz="1800" b="1">
                <a:solidFill>
                  <a:schemeClr val="dk1"/>
                </a:solidFill>
                <a:latin typeface="Times New Roman"/>
                <a:ea typeface="Times New Roman"/>
                <a:cs typeface="Times New Roman"/>
                <a:sym typeface="Times New Roman"/>
              </a:rPr>
              <a:t>oxygen</a:t>
            </a:r>
            <a:r>
              <a:rPr lang="en-US" sz="1800">
                <a:solidFill>
                  <a:schemeClr val="dk1"/>
                </a:solidFill>
                <a:latin typeface="Times New Roman"/>
                <a:ea typeface="Times New Roman"/>
                <a:cs typeface="Times New Roman"/>
                <a:sym typeface="Times New Roman"/>
              </a:rPr>
              <a:t> they need for cellular respiration</a:t>
            </a:r>
            <a:endParaRPr/>
          </a:p>
          <a:p>
            <a:pPr>
              <a:spcBef>
                <a:spcPts val="360"/>
              </a:spcBef>
              <a:buClr>
                <a:schemeClr val="hlink"/>
              </a:buClr>
              <a:buSzPts val="1440"/>
              <a:buFont typeface="Noto Symbol"/>
              <a:buChar char="■"/>
            </a:pPr>
            <a:r>
              <a:rPr lang="en-US" sz="1800">
                <a:solidFill>
                  <a:schemeClr val="dk1"/>
                </a:solidFill>
                <a:latin typeface="Times New Roman"/>
                <a:ea typeface="Times New Roman"/>
                <a:cs typeface="Times New Roman"/>
                <a:sym typeface="Times New Roman"/>
              </a:rPr>
              <a:t>Fermentation is a way to get</a:t>
            </a:r>
            <a:r>
              <a:rPr lang="en-US" sz="1800" b="1">
                <a:solidFill>
                  <a:schemeClr val="dk1"/>
                </a:solidFill>
                <a:latin typeface="Times New Roman"/>
                <a:ea typeface="Times New Roman"/>
                <a:cs typeface="Times New Roman"/>
                <a:sym typeface="Times New Roman"/>
              </a:rPr>
              <a:t> energy </a:t>
            </a:r>
            <a:r>
              <a:rPr lang="en-US" sz="1800">
                <a:solidFill>
                  <a:schemeClr val="dk1"/>
                </a:solidFill>
                <a:latin typeface="Times New Roman"/>
                <a:ea typeface="Times New Roman"/>
                <a:cs typeface="Times New Roman"/>
                <a:sym typeface="Times New Roman"/>
              </a:rPr>
              <a:t>when oxygen isn’t available</a:t>
            </a:r>
            <a:endParaRPr/>
          </a:p>
          <a:p>
            <a:pPr>
              <a:spcBef>
                <a:spcPts val="360"/>
              </a:spcBef>
              <a:buClr>
                <a:schemeClr val="hlink"/>
              </a:buClr>
              <a:buSzPts val="1440"/>
              <a:buFont typeface="Noto Symbol"/>
              <a:buChar char="■"/>
            </a:pPr>
            <a:r>
              <a:rPr lang="en-US" sz="1800">
                <a:solidFill>
                  <a:schemeClr val="dk1"/>
                </a:solidFill>
                <a:latin typeface="Times New Roman"/>
                <a:ea typeface="Times New Roman"/>
                <a:cs typeface="Times New Roman"/>
                <a:sym typeface="Times New Roman"/>
              </a:rPr>
              <a:t>Ex: In short, fast races you might get a </a:t>
            </a:r>
            <a:r>
              <a:rPr lang="en-US" sz="1800" b="1">
                <a:solidFill>
                  <a:schemeClr val="dk1"/>
                </a:solidFill>
                <a:latin typeface="Times New Roman"/>
                <a:ea typeface="Times New Roman"/>
                <a:cs typeface="Times New Roman"/>
                <a:sym typeface="Times New Roman"/>
              </a:rPr>
              <a:t>burning feeling</a:t>
            </a:r>
            <a:r>
              <a:rPr lang="en-US" sz="1800">
                <a:solidFill>
                  <a:schemeClr val="dk1"/>
                </a:solidFill>
                <a:latin typeface="Times New Roman"/>
                <a:ea typeface="Times New Roman"/>
                <a:cs typeface="Times New Roman"/>
                <a:sym typeface="Times New Roman"/>
              </a:rPr>
              <a:t> in you </a:t>
            </a:r>
            <a:r>
              <a:rPr lang="en-US" sz="1800" b="1">
                <a:solidFill>
                  <a:schemeClr val="dk1"/>
                </a:solidFill>
                <a:latin typeface="Times New Roman"/>
                <a:ea typeface="Times New Roman"/>
                <a:cs typeface="Times New Roman"/>
                <a:sym typeface="Times New Roman"/>
              </a:rPr>
              <a:t>leg muscles</a:t>
            </a:r>
            <a:r>
              <a:rPr lang="en-US" sz="1800">
                <a:solidFill>
                  <a:schemeClr val="dk1"/>
                </a:solidFill>
                <a:latin typeface="Times New Roman"/>
                <a:ea typeface="Times New Roman"/>
                <a:cs typeface="Times New Roman"/>
                <a:sym typeface="Times New Roman"/>
              </a:rPr>
              <a:t> because of a build up of lactic acid (made during fermentation)</a:t>
            </a:r>
            <a:endParaRPr/>
          </a:p>
          <a:p>
            <a:pPr>
              <a:spcBef>
                <a:spcPts val="360"/>
              </a:spcBef>
              <a:buClr>
                <a:schemeClr val="hlink"/>
              </a:buClr>
              <a:buNone/>
            </a:pPr>
            <a:endParaRPr sz="1800">
              <a:solidFill>
                <a:schemeClr val="dk1"/>
              </a:solidFill>
              <a:latin typeface="Times New Roman"/>
              <a:ea typeface="Times New Roman"/>
              <a:cs typeface="Times New Roman"/>
              <a:sym typeface="Times New Roman"/>
            </a:endParaRPr>
          </a:p>
          <a:p>
            <a:pPr indent="-188594">
              <a:spcBef>
                <a:spcPts val="360"/>
              </a:spcBef>
              <a:buClr>
                <a:schemeClr val="hlink"/>
              </a:buClr>
              <a:buSzPts val="1440"/>
              <a:buNone/>
            </a:pPr>
            <a:endParaRPr sz="1800">
              <a:solidFill>
                <a:schemeClr val="dk1"/>
              </a:solidFill>
              <a:latin typeface="Times New Roman"/>
              <a:ea typeface="Times New Roman"/>
              <a:cs typeface="Times New Roman"/>
              <a:sym typeface="Times New Roman"/>
            </a:endParaRPr>
          </a:p>
        </p:txBody>
      </p:sp>
      <p:pic>
        <p:nvPicPr>
          <p:cNvPr id="125" name="Google Shape;125;p30"/>
          <p:cNvPicPr preferRelativeResize="0"/>
          <p:nvPr/>
        </p:nvPicPr>
        <p:blipFill rotWithShape="1">
          <a:blip r:embed="rId3">
            <a:alphaModFix/>
          </a:blip>
          <a:srcRect/>
          <a:stretch/>
        </p:blipFill>
        <p:spPr>
          <a:xfrm>
            <a:off x="4514850" y="2355057"/>
            <a:ext cx="3328988" cy="2502694"/>
          </a:xfrm>
          <a:prstGeom prst="rect">
            <a:avLst/>
          </a:prstGeom>
          <a:solidFill>
            <a:srgbClr val="FFFFFF"/>
          </a:solidFill>
          <a:ln>
            <a:noFill/>
          </a:ln>
        </p:spPr>
      </p:pic>
      <p:pic>
        <p:nvPicPr>
          <p:cNvPr id="126" name="Google Shape;126;p30"/>
          <p:cNvPicPr preferRelativeResize="0">
            <a:picLocks noGrp="1"/>
          </p:cNvPicPr>
          <p:nvPr>
            <p:ph type="body" idx="4294967295"/>
          </p:nvPr>
        </p:nvPicPr>
        <p:blipFill rotWithShape="1">
          <a:blip r:embed="rId4">
            <a:alphaModFix/>
          </a:blip>
          <a:srcRect/>
          <a:stretch/>
        </p:blipFill>
        <p:spPr>
          <a:xfrm>
            <a:off x="4286250" y="1714501"/>
            <a:ext cx="3543300" cy="269081"/>
          </a:xfrm>
          <a:prstGeom prst="rect">
            <a:avLst/>
          </a:prstGeom>
          <a:solidFill>
            <a:schemeClr val="dk1"/>
          </a:solidFill>
          <a:ln>
            <a:noFill/>
          </a:ln>
        </p:spPr>
      </p:pic>
    </p:spTree>
    <p:extLst>
      <p:ext uri="{BB962C8B-B14F-4D97-AF65-F5344CB8AC3E}">
        <p14:creationId xmlns:p14="http://schemas.microsoft.com/office/powerpoint/2010/main" val="2953811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4"/>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dirty="0">
                <a:solidFill>
                  <a:schemeClr val="accent1">
                    <a:lumMod val="75000"/>
                  </a:schemeClr>
                </a:solidFill>
                <a:effectLst>
                  <a:outerShdw blurRad="38100" dist="38100" dir="2700000" algn="tl">
                    <a:srgbClr val="000000">
                      <a:alpha val="43137"/>
                    </a:srgbClr>
                  </a:outerShdw>
                </a:effectLst>
              </a:rPr>
              <a:t>Case Study Questions:</a:t>
            </a:r>
            <a:endParaRPr sz="3600" b="1" dirty="0">
              <a:solidFill>
                <a:schemeClr val="accent1">
                  <a:lumMod val="75000"/>
                </a:schemeClr>
              </a:solidFill>
              <a:effectLst>
                <a:outerShdw blurRad="38100" dist="38100" dir="2700000" algn="tl">
                  <a:srgbClr val="000000">
                    <a:alpha val="43137"/>
                  </a:srgbClr>
                </a:outerShdw>
              </a:effectLst>
            </a:endParaRPr>
          </a:p>
        </p:txBody>
      </p:sp>
      <p:sp>
        <p:nvSpPr>
          <p:cNvPr id="138" name="Google Shape;138;p24"/>
          <p:cNvSpPr txBox="1">
            <a:spLocks noGrp="1"/>
          </p:cNvSpPr>
          <p:nvPr>
            <p:ph type="body" idx="1"/>
          </p:nvPr>
        </p:nvSpPr>
        <p:spPr>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rgbClr val="000000"/>
              </a:buClr>
              <a:buSzPts val="2400"/>
              <a:buAutoNum type="arabicPeriod"/>
            </a:pPr>
            <a:r>
              <a:rPr lang="en" sz="2400">
                <a:solidFill>
                  <a:srgbClr val="000000"/>
                </a:solidFill>
              </a:rPr>
              <a:t>In what ways were the causes of death in the case studies the same? In what ways were they different?</a:t>
            </a:r>
            <a:endParaRPr sz="2400" dirty="0">
              <a:solidFill>
                <a:srgbClr val="000000"/>
              </a:solidFill>
            </a:endParaRPr>
          </a:p>
          <a:p>
            <a:pPr marL="457200" lvl="0" indent="-381000" algn="l" rtl="0">
              <a:spcBef>
                <a:spcPts val="0"/>
              </a:spcBef>
              <a:spcAft>
                <a:spcPts val="0"/>
              </a:spcAft>
              <a:buClr>
                <a:srgbClr val="000000"/>
              </a:buClr>
              <a:buSzPts val="2400"/>
              <a:buAutoNum type="arabicPeriod"/>
            </a:pPr>
            <a:r>
              <a:rPr lang="en" sz="2400">
                <a:solidFill>
                  <a:srgbClr val="000000"/>
                </a:solidFill>
              </a:rPr>
              <a:t>If water is taken in through the digestive system, how did two of the patients die from swelling around the brain?</a:t>
            </a:r>
            <a:endParaRPr sz="2400" dirty="0">
              <a:solidFill>
                <a:srgbClr val="000000"/>
              </a:solidFill>
            </a:endParaRPr>
          </a:p>
          <a:p>
            <a:pPr marL="457200" lvl="0" indent="-381000" algn="l" rtl="0">
              <a:spcBef>
                <a:spcPts val="0"/>
              </a:spcBef>
              <a:spcAft>
                <a:spcPts val="0"/>
              </a:spcAft>
              <a:buClr>
                <a:srgbClr val="000000"/>
              </a:buClr>
              <a:buSzPts val="2400"/>
              <a:buAutoNum type="arabicPeriod"/>
            </a:pPr>
            <a:r>
              <a:rPr lang="en" sz="2400">
                <a:solidFill>
                  <a:srgbClr val="000000"/>
                </a:solidFill>
              </a:rPr>
              <a:t>How do you think the symptoms described in the case studies might be related to events happening in and around the cells?</a:t>
            </a:r>
            <a:endParaRPr sz="2400" dirty="0">
              <a:solidFill>
                <a:srgbClr val="000000"/>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33"/>
          <p:cNvSpPr txBox="1">
            <a:spLocks noGrp="1"/>
          </p:cNvSpPr>
          <p:nvPr>
            <p:ph type="title" idx="4294967295"/>
          </p:nvPr>
        </p:nvSpPr>
        <p:spPr>
          <a:xfrm>
            <a:off x="1485900" y="57150"/>
            <a:ext cx="6172200" cy="857250"/>
          </a:xfrm>
          <a:prstGeom prst="rect">
            <a:avLst/>
          </a:prstGeom>
          <a:noFill/>
          <a:ln>
            <a:noFill/>
          </a:ln>
        </p:spPr>
        <p:txBody>
          <a:bodyPr spcFirstLastPara="1" vert="horz" wrap="square" lIns="68569" tIns="34275" rIns="68569" bIns="34275" rtlCol="0" anchor="t" anchorCtr="0">
            <a:noAutofit/>
          </a:bodyPr>
          <a:lstStyle/>
          <a:p>
            <a:pPr algn="ctr">
              <a:spcBef>
                <a:spcPts val="0"/>
              </a:spcBef>
              <a:buClr>
                <a:schemeClr val="dk2"/>
              </a:buClr>
            </a:pPr>
            <a:r>
              <a:rPr lang="en-US" sz="4000" b="1" dirty="0">
                <a:solidFill>
                  <a:schemeClr val="accent1">
                    <a:lumMod val="75000"/>
                  </a:schemeClr>
                </a:solidFill>
                <a:effectLst>
                  <a:outerShdw blurRad="38100" dist="38100" dir="2700000" algn="tl">
                    <a:srgbClr val="000000">
                      <a:alpha val="43137"/>
                    </a:srgbClr>
                  </a:outerShdw>
                </a:effectLst>
                <a:latin typeface="Times New Roman"/>
                <a:ea typeface="Times New Roman"/>
                <a:cs typeface="Times New Roman"/>
                <a:sym typeface="Times New Roman"/>
              </a:rPr>
              <a:t>What Do You Notice?</a:t>
            </a:r>
            <a:endParaRPr sz="3200" dirty="0">
              <a:solidFill>
                <a:schemeClr val="accent1">
                  <a:lumMod val="75000"/>
                </a:schemeClr>
              </a:solidFill>
              <a:effectLst>
                <a:outerShdw blurRad="38100" dist="38100" dir="2700000" algn="tl">
                  <a:srgbClr val="000000">
                    <a:alpha val="43137"/>
                  </a:srgbClr>
                </a:outerShdw>
              </a:effectLst>
            </a:endParaRPr>
          </a:p>
        </p:txBody>
      </p:sp>
      <p:pic>
        <p:nvPicPr>
          <p:cNvPr id="148" name="Google Shape;148;p33"/>
          <p:cNvPicPr preferRelativeResize="0">
            <a:picLocks noGrp="1"/>
          </p:cNvPicPr>
          <p:nvPr>
            <p:ph type="body" idx="4294967295"/>
          </p:nvPr>
        </p:nvPicPr>
        <p:blipFill rotWithShape="1">
          <a:blip r:embed="rId3">
            <a:alphaModFix/>
          </a:blip>
          <a:srcRect/>
          <a:stretch/>
        </p:blipFill>
        <p:spPr>
          <a:xfrm>
            <a:off x="2771775" y="800100"/>
            <a:ext cx="3400425" cy="4343400"/>
          </a:xfrm>
          <a:prstGeom prst="rect">
            <a:avLst/>
          </a:prstGeom>
          <a:noFill/>
          <a:ln>
            <a:noFill/>
          </a:ln>
        </p:spPr>
      </p:pic>
    </p:spTree>
    <p:extLst>
      <p:ext uri="{BB962C8B-B14F-4D97-AF65-F5344CB8AC3E}">
        <p14:creationId xmlns:p14="http://schemas.microsoft.com/office/powerpoint/2010/main" val="4843451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8"/>
          <p:cNvSpPr txBox="1">
            <a:spLocks noGrp="1"/>
          </p:cNvSpPr>
          <p:nvPr>
            <p:ph type="sldNum" idx="12"/>
          </p:nvPr>
        </p:nvSpPr>
        <p:spPr>
          <a:xfrm>
            <a:off x="6355080" y="4767262"/>
            <a:ext cx="1920240" cy="273780"/>
          </a:xfrm>
          <a:prstGeom prst="rect">
            <a:avLst/>
          </a:prstGeom>
          <a:noFill/>
          <a:ln>
            <a:noFill/>
          </a:ln>
        </p:spPr>
        <p:txBody>
          <a:bodyPr spcFirstLastPara="1" vert="horz" wrap="square" lIns="82283" tIns="41130" rIns="82283" bIns="41130" rtlCol="0" anchor="ctr" anchorCtr="0">
            <a:noAutofit/>
          </a:bodyPr>
          <a:lstStyle/>
          <a:p>
            <a:fld id="{00000000-1234-1234-1234-123412341234}" type="slidenum">
              <a:rPr lang="en-US"/>
              <a:pPr/>
              <a:t>51</a:t>
            </a:fld>
            <a:endParaRPr/>
          </a:p>
        </p:txBody>
      </p:sp>
      <p:sp>
        <p:nvSpPr>
          <p:cNvPr id="135" name="Google Shape;135;p18"/>
          <p:cNvSpPr txBox="1">
            <a:spLocks noGrp="1"/>
          </p:cNvSpPr>
          <p:nvPr>
            <p:ph type="title"/>
          </p:nvPr>
        </p:nvSpPr>
        <p:spPr>
          <a:xfrm>
            <a:off x="457200" y="3771900"/>
            <a:ext cx="8229600" cy="857520"/>
          </a:xfrm>
          <a:prstGeom prst="rect">
            <a:avLst/>
          </a:prstGeom>
          <a:gradFill>
            <a:gsLst>
              <a:gs pos="0">
                <a:srgbClr val="595959"/>
              </a:gs>
              <a:gs pos="61000">
                <a:srgbClr val="595959"/>
              </a:gs>
              <a:gs pos="100000">
                <a:srgbClr val="3F3F3F"/>
              </a:gs>
            </a:gsLst>
            <a:lin ang="5400000" scaled="0"/>
          </a:gradFill>
          <a:ln>
            <a:noFill/>
          </a:ln>
        </p:spPr>
        <p:txBody>
          <a:bodyPr spcFirstLastPara="1" vert="horz" wrap="square" lIns="493763" tIns="41130" rIns="0" bIns="41130" rtlCol="0" anchor="ctr" anchorCtr="0">
            <a:noAutofit/>
          </a:bodyPr>
          <a:lstStyle/>
          <a:p>
            <a:r>
              <a:rPr lang="en-US" sz="4000" b="1" dirty="0">
                <a:solidFill>
                  <a:schemeClr val="accent1">
                    <a:lumMod val="75000"/>
                  </a:schemeClr>
                </a:solidFill>
                <a:effectLst>
                  <a:outerShdw blurRad="38100" dist="38100" dir="2700000" algn="tl">
                    <a:srgbClr val="000000">
                      <a:alpha val="43137"/>
                    </a:srgbClr>
                  </a:outerShdw>
                </a:effectLst>
                <a:latin typeface="Garamond" panose="02020404030301010803" pitchFamily="18" charset="0"/>
              </a:rPr>
              <a:t>Next Generation Biofuels</a:t>
            </a:r>
            <a:endParaRPr sz="4000" b="1" dirty="0">
              <a:solidFill>
                <a:schemeClr val="accent1">
                  <a:lumMod val="75000"/>
                </a:schemeClr>
              </a:solidFill>
              <a:effectLst>
                <a:outerShdw blurRad="38100" dist="38100" dir="2700000" algn="tl">
                  <a:srgbClr val="000000">
                    <a:alpha val="43137"/>
                  </a:srgbClr>
                </a:outerShdw>
              </a:effectLst>
              <a:latin typeface="Garamond" panose="02020404030301010803" pitchFamily="18" charset="0"/>
            </a:endParaRPr>
          </a:p>
        </p:txBody>
      </p:sp>
      <p:pic>
        <p:nvPicPr>
          <p:cNvPr id="136" name="Google Shape;136;p18"/>
          <p:cNvPicPr preferRelativeResize="0"/>
          <p:nvPr/>
        </p:nvPicPr>
        <p:blipFill rotWithShape="1">
          <a:blip r:embed="rId3">
            <a:alphaModFix/>
          </a:blip>
          <a:srcRect/>
          <a:stretch/>
        </p:blipFill>
        <p:spPr>
          <a:xfrm>
            <a:off x="562708" y="1143000"/>
            <a:ext cx="2423411" cy="1971988"/>
          </a:xfrm>
          <a:prstGeom prst="rect">
            <a:avLst/>
          </a:prstGeom>
          <a:noFill/>
          <a:ln>
            <a:noFill/>
          </a:ln>
        </p:spPr>
      </p:pic>
      <p:pic>
        <p:nvPicPr>
          <p:cNvPr id="137" name="Google Shape;137;p18"/>
          <p:cNvPicPr preferRelativeResize="0"/>
          <p:nvPr/>
        </p:nvPicPr>
        <p:blipFill rotWithShape="1">
          <a:blip r:embed="rId4">
            <a:alphaModFix/>
          </a:blip>
          <a:srcRect/>
          <a:stretch/>
        </p:blipFill>
        <p:spPr>
          <a:xfrm>
            <a:off x="3337560" y="1143001"/>
            <a:ext cx="2460339" cy="1971988"/>
          </a:xfrm>
          <a:prstGeom prst="rect">
            <a:avLst/>
          </a:prstGeom>
          <a:noFill/>
          <a:ln>
            <a:noFill/>
          </a:ln>
        </p:spPr>
      </p:pic>
      <p:pic>
        <p:nvPicPr>
          <p:cNvPr id="138" name="Google Shape;138;p18"/>
          <p:cNvPicPr preferRelativeResize="0"/>
          <p:nvPr/>
        </p:nvPicPr>
        <p:blipFill rotWithShape="1">
          <a:blip r:embed="rId5">
            <a:alphaModFix/>
          </a:blip>
          <a:srcRect/>
          <a:stretch/>
        </p:blipFill>
        <p:spPr>
          <a:xfrm>
            <a:off x="6149340" y="1142999"/>
            <a:ext cx="2537460" cy="1971989"/>
          </a:xfrm>
          <a:prstGeom prst="rect">
            <a:avLst/>
          </a:prstGeom>
          <a:noFill/>
          <a:ln>
            <a:noFill/>
          </a:ln>
        </p:spPr>
      </p:pic>
    </p:spTree>
    <p:extLst>
      <p:ext uri="{BB962C8B-B14F-4D97-AF65-F5344CB8AC3E}">
        <p14:creationId xmlns:p14="http://schemas.microsoft.com/office/powerpoint/2010/main" val="14238490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19"/>
          <p:cNvSpPr txBox="1">
            <a:spLocks noGrp="1"/>
          </p:cNvSpPr>
          <p:nvPr>
            <p:ph type="title"/>
          </p:nvPr>
        </p:nvSpPr>
        <p:spPr>
          <a:xfrm>
            <a:off x="457200" y="205979"/>
            <a:ext cx="8229600" cy="857520"/>
          </a:xfrm>
          <a:prstGeom prst="rect">
            <a:avLst/>
          </a:prstGeom>
          <a:gradFill>
            <a:gsLst>
              <a:gs pos="0">
                <a:srgbClr val="595959"/>
              </a:gs>
              <a:gs pos="61000">
                <a:srgbClr val="595959"/>
              </a:gs>
              <a:gs pos="100000">
                <a:srgbClr val="3F3F3F"/>
              </a:gs>
            </a:gsLst>
            <a:lin ang="5400000" scaled="0"/>
          </a:gradFill>
          <a:ln>
            <a:noFill/>
          </a:ln>
        </p:spPr>
        <p:txBody>
          <a:bodyPr spcFirstLastPara="1" vert="horz" wrap="square" lIns="493763" tIns="41130" rIns="0" bIns="41130" rtlCol="0" anchor="ctr" anchorCtr="0">
            <a:noAutofit/>
          </a:bodyPr>
          <a:lstStyle/>
          <a:p>
            <a:pPr>
              <a:spcBef>
                <a:spcPts val="0"/>
              </a:spcBef>
            </a:pPr>
            <a:r>
              <a:rPr lang="en-US" sz="3420" b="1" dirty="0">
                <a:solidFill>
                  <a:schemeClr val="accent1">
                    <a:lumMod val="75000"/>
                  </a:schemeClr>
                </a:solidFill>
                <a:effectLst>
                  <a:outerShdw blurRad="38100" dist="38100" dir="2700000" algn="tl">
                    <a:srgbClr val="000000">
                      <a:alpha val="43137"/>
                    </a:srgbClr>
                  </a:outerShdw>
                </a:effectLst>
                <a:ea typeface="Franklin Gothic"/>
                <a:cs typeface="Franklin Gothic"/>
                <a:sym typeface="Franklin Gothic"/>
              </a:rPr>
              <a:t>First Generation Biofuels – </a:t>
            </a:r>
            <a:r>
              <a:rPr lang="en-US" sz="2160" b="1" dirty="0">
                <a:solidFill>
                  <a:schemeClr val="accent1">
                    <a:lumMod val="75000"/>
                  </a:schemeClr>
                </a:solidFill>
                <a:effectLst>
                  <a:outerShdw blurRad="38100" dist="38100" dir="2700000" algn="tl">
                    <a:srgbClr val="000000">
                      <a:alpha val="43137"/>
                    </a:srgbClr>
                  </a:outerShdw>
                </a:effectLst>
                <a:ea typeface="Franklin Gothic"/>
                <a:cs typeface="Franklin Gothic"/>
                <a:sym typeface="Franklin Gothic"/>
              </a:rPr>
              <a:t>fuels used today</a:t>
            </a:r>
            <a:endParaRPr sz="2160" b="1" dirty="0">
              <a:solidFill>
                <a:schemeClr val="accent1">
                  <a:lumMod val="75000"/>
                </a:schemeClr>
              </a:solidFill>
              <a:effectLst>
                <a:outerShdw blurRad="38100" dist="38100" dir="2700000" algn="tl">
                  <a:srgbClr val="000000">
                    <a:alpha val="43137"/>
                  </a:srgbClr>
                </a:outerShdw>
              </a:effectLst>
              <a:ea typeface="Franklin Gothic"/>
              <a:cs typeface="Franklin Gothic"/>
              <a:sym typeface="Franklin Gothic"/>
            </a:endParaRPr>
          </a:p>
        </p:txBody>
      </p:sp>
      <p:sp>
        <p:nvSpPr>
          <p:cNvPr id="146" name="Google Shape;146;p19"/>
          <p:cNvSpPr txBox="1">
            <a:spLocks noGrp="1"/>
          </p:cNvSpPr>
          <p:nvPr>
            <p:ph type="sldNum" idx="12"/>
          </p:nvPr>
        </p:nvSpPr>
        <p:spPr>
          <a:xfrm>
            <a:off x="6355080" y="4767262"/>
            <a:ext cx="1920240" cy="273780"/>
          </a:xfrm>
          <a:prstGeom prst="rect">
            <a:avLst/>
          </a:prstGeom>
          <a:noFill/>
          <a:ln>
            <a:noFill/>
          </a:ln>
        </p:spPr>
        <p:txBody>
          <a:bodyPr spcFirstLastPara="1" vert="horz" wrap="square" lIns="82283" tIns="41130" rIns="82283" bIns="41130" rtlCol="0" anchor="ctr" anchorCtr="0">
            <a:noAutofit/>
          </a:bodyPr>
          <a:lstStyle/>
          <a:p>
            <a:fld id="{00000000-1234-1234-1234-123412341234}" type="slidenum">
              <a:rPr lang="en-US" sz="1080">
                <a:solidFill>
                  <a:srgbClr val="888888"/>
                </a:solidFill>
                <a:latin typeface="Calibri"/>
                <a:ea typeface="Calibri"/>
                <a:cs typeface="Calibri"/>
                <a:sym typeface="Calibri"/>
              </a:rPr>
              <a:pPr/>
              <a:t>52</a:t>
            </a:fld>
            <a:endParaRPr sz="1080">
              <a:solidFill>
                <a:srgbClr val="888888"/>
              </a:solidFill>
              <a:latin typeface="Calibri"/>
              <a:ea typeface="Calibri"/>
              <a:cs typeface="Calibri"/>
              <a:sym typeface="Calibri"/>
            </a:endParaRPr>
          </a:p>
        </p:txBody>
      </p:sp>
      <p:pic>
        <p:nvPicPr>
          <p:cNvPr id="147" name="Google Shape;147;p19"/>
          <p:cNvPicPr preferRelativeResize="0"/>
          <p:nvPr/>
        </p:nvPicPr>
        <p:blipFill rotWithShape="1">
          <a:blip r:embed="rId3">
            <a:alphaModFix/>
          </a:blip>
          <a:srcRect/>
          <a:stretch/>
        </p:blipFill>
        <p:spPr>
          <a:xfrm>
            <a:off x="1143000" y="1257300"/>
            <a:ext cx="1080135" cy="1259632"/>
          </a:xfrm>
          <a:prstGeom prst="rect">
            <a:avLst/>
          </a:prstGeom>
          <a:noFill/>
          <a:ln>
            <a:noFill/>
          </a:ln>
        </p:spPr>
      </p:pic>
      <p:pic>
        <p:nvPicPr>
          <p:cNvPr id="148" name="Google Shape;148;p19"/>
          <p:cNvPicPr preferRelativeResize="0"/>
          <p:nvPr/>
        </p:nvPicPr>
        <p:blipFill rotWithShape="1">
          <a:blip r:embed="rId4">
            <a:alphaModFix/>
          </a:blip>
          <a:srcRect/>
          <a:stretch/>
        </p:blipFill>
        <p:spPr>
          <a:xfrm>
            <a:off x="3611880" y="1485900"/>
            <a:ext cx="1602074" cy="977265"/>
          </a:xfrm>
          <a:prstGeom prst="rect">
            <a:avLst/>
          </a:prstGeom>
          <a:noFill/>
          <a:ln>
            <a:noFill/>
          </a:ln>
        </p:spPr>
      </p:pic>
      <p:pic>
        <p:nvPicPr>
          <p:cNvPr id="149" name="Google Shape;149;p19"/>
          <p:cNvPicPr preferRelativeResize="0"/>
          <p:nvPr/>
        </p:nvPicPr>
        <p:blipFill rotWithShape="1">
          <a:blip r:embed="rId5">
            <a:alphaModFix/>
          </a:blip>
          <a:srcRect/>
          <a:stretch/>
        </p:blipFill>
        <p:spPr>
          <a:xfrm>
            <a:off x="6286500" y="1314450"/>
            <a:ext cx="1684497" cy="1234440"/>
          </a:xfrm>
          <a:prstGeom prst="rect">
            <a:avLst/>
          </a:prstGeom>
          <a:noFill/>
          <a:ln>
            <a:noFill/>
          </a:ln>
        </p:spPr>
      </p:pic>
      <p:sp>
        <p:nvSpPr>
          <p:cNvPr id="150" name="Google Shape;150;p19"/>
          <p:cNvSpPr txBox="1"/>
          <p:nvPr/>
        </p:nvSpPr>
        <p:spPr>
          <a:xfrm>
            <a:off x="5476241" y="4561840"/>
            <a:ext cx="3139440" cy="479203"/>
          </a:xfrm>
          <a:prstGeom prst="rect">
            <a:avLst/>
          </a:prstGeom>
          <a:noFill/>
          <a:ln>
            <a:noFill/>
          </a:ln>
        </p:spPr>
        <p:txBody>
          <a:bodyPr spcFirstLastPara="1" wrap="square" lIns="82283" tIns="41130" rIns="82283" bIns="41130" anchor="t" anchorCtr="0">
            <a:noAutofit/>
          </a:bodyPr>
          <a:lstStyle/>
          <a:p>
            <a:r>
              <a:rPr lang="en-US" sz="720" u="sng" dirty="0">
                <a:solidFill>
                  <a:schemeClr val="hlink"/>
                </a:solidFill>
                <a:hlinkClick r:id="rId6"/>
              </a:rPr>
              <a:t>http://www.etftrends.com/2010/10/corn-etfs-powered-ethanol-shift/ </a:t>
            </a:r>
            <a:endParaRPr sz="1260" dirty="0"/>
          </a:p>
          <a:p>
            <a:r>
              <a:rPr lang="en-US" sz="720" u="sng" dirty="0">
                <a:solidFill>
                  <a:schemeClr val="hlink"/>
                </a:solidFill>
                <a:hlinkClick r:id="rId6"/>
              </a:rPr>
              <a:t>http://knowledge.allianz.com/</a:t>
            </a:r>
            <a:endParaRPr sz="720" dirty="0">
              <a:solidFill>
                <a:schemeClr val="dk1"/>
              </a:solidFill>
            </a:endParaRPr>
          </a:p>
          <a:p>
            <a:r>
              <a:rPr lang="en-US" sz="720" u="sng" dirty="0">
                <a:solidFill>
                  <a:schemeClr val="hlink"/>
                </a:solidFill>
                <a:hlinkClick r:id="rId7"/>
              </a:rPr>
              <a:t>http://www.biofuels.ru/biodiesel/what_bd/</a:t>
            </a:r>
            <a:endParaRPr sz="720" dirty="0">
              <a:solidFill>
                <a:schemeClr val="dk1"/>
              </a:solidFill>
            </a:endParaRPr>
          </a:p>
          <a:p>
            <a:endParaRPr sz="720" dirty="0">
              <a:solidFill>
                <a:schemeClr val="dk1"/>
              </a:solidFill>
            </a:endParaRPr>
          </a:p>
        </p:txBody>
      </p:sp>
      <p:sp>
        <p:nvSpPr>
          <p:cNvPr id="151" name="Google Shape;151;p19"/>
          <p:cNvSpPr txBox="1"/>
          <p:nvPr/>
        </p:nvSpPr>
        <p:spPr>
          <a:xfrm>
            <a:off x="440119" y="2706776"/>
            <a:ext cx="2400300" cy="2169990"/>
          </a:xfrm>
          <a:prstGeom prst="rect">
            <a:avLst/>
          </a:prstGeom>
          <a:noFill/>
          <a:ln>
            <a:noFill/>
          </a:ln>
        </p:spPr>
        <p:txBody>
          <a:bodyPr spcFirstLastPara="1" wrap="square" lIns="82283" tIns="41130" rIns="82283" bIns="41130" anchor="t" anchorCtr="0">
            <a:noAutofit/>
          </a:bodyPr>
          <a:lstStyle/>
          <a:p>
            <a:pPr algn="ctr"/>
            <a:r>
              <a:rPr lang="en-US" sz="1620" b="1" dirty="0">
                <a:solidFill>
                  <a:schemeClr val="dk1"/>
                </a:solidFill>
                <a:latin typeface="Garamond" panose="02020404030301010803" pitchFamily="18" charset="0"/>
                <a:ea typeface="Corbel"/>
                <a:cs typeface="Corbel"/>
                <a:sym typeface="Corbel"/>
              </a:rPr>
              <a:t>Corn Ethanol</a:t>
            </a:r>
            <a:endParaRPr sz="1260" dirty="0">
              <a:latin typeface="Garamond" panose="02020404030301010803" pitchFamily="18" charset="0"/>
            </a:endParaRPr>
          </a:p>
          <a:p>
            <a:pPr algn="ctr"/>
            <a:endParaRPr sz="1620" b="1" dirty="0">
              <a:solidFill>
                <a:schemeClr val="dk1"/>
              </a:solidFill>
              <a:latin typeface="Garamond" panose="02020404030301010803" pitchFamily="18" charset="0"/>
              <a:ea typeface="Corbel"/>
              <a:cs typeface="Corbel"/>
              <a:sym typeface="Corbel"/>
            </a:endParaRPr>
          </a:p>
          <a:p>
            <a:pPr>
              <a:buClr>
                <a:schemeClr val="dk1"/>
              </a:buClr>
              <a:buSzPts val="1600"/>
              <a:buFont typeface="Arial"/>
              <a:buChar char="•"/>
            </a:pPr>
            <a:r>
              <a:rPr lang="en-US" sz="1440" b="1" dirty="0">
                <a:solidFill>
                  <a:schemeClr val="dk1"/>
                </a:solidFill>
                <a:latin typeface="Garamond" panose="02020404030301010803" pitchFamily="18" charset="0"/>
                <a:ea typeface="Corbel"/>
                <a:cs typeface="Corbel"/>
                <a:sym typeface="Corbel"/>
              </a:rPr>
              <a:t> </a:t>
            </a:r>
            <a:r>
              <a:rPr lang="en-US" sz="1440" dirty="0">
                <a:solidFill>
                  <a:schemeClr val="dk1"/>
                </a:solidFill>
                <a:latin typeface="Garamond" panose="02020404030301010803" pitchFamily="18" charset="0"/>
                <a:ea typeface="Corbel"/>
                <a:cs typeface="Corbel"/>
                <a:sym typeface="Corbel"/>
              </a:rPr>
              <a:t>More energy in than out</a:t>
            </a:r>
            <a:endParaRPr sz="1260" dirty="0">
              <a:latin typeface="Garamond" panose="02020404030301010803" pitchFamily="18" charset="0"/>
            </a:endParaRPr>
          </a:p>
          <a:p>
            <a:pPr indent="91440">
              <a:buClr>
                <a:schemeClr val="dk1"/>
              </a:buClr>
              <a:buSzPts val="1600"/>
            </a:pPr>
            <a:endParaRPr sz="1440" dirty="0">
              <a:solidFill>
                <a:schemeClr val="dk1"/>
              </a:solidFill>
              <a:latin typeface="Garamond" panose="02020404030301010803" pitchFamily="18" charset="0"/>
              <a:ea typeface="Corbel"/>
              <a:cs typeface="Corbel"/>
              <a:sym typeface="Corbel"/>
            </a:endParaRPr>
          </a:p>
          <a:p>
            <a:pPr>
              <a:buClr>
                <a:schemeClr val="dk1"/>
              </a:buClr>
              <a:buSzPts val="1600"/>
              <a:buFont typeface="Arial"/>
              <a:buChar char="•"/>
            </a:pPr>
            <a:r>
              <a:rPr lang="en-US" sz="1440" dirty="0">
                <a:solidFill>
                  <a:schemeClr val="dk1"/>
                </a:solidFill>
                <a:latin typeface="Garamond" panose="02020404030301010803" pitchFamily="18" charset="0"/>
                <a:ea typeface="Corbel"/>
                <a:cs typeface="Corbel"/>
                <a:sym typeface="Corbel"/>
              </a:rPr>
              <a:t> Low Yield</a:t>
            </a:r>
            <a:endParaRPr sz="1260" dirty="0">
              <a:latin typeface="Garamond" panose="02020404030301010803" pitchFamily="18" charset="0"/>
            </a:endParaRPr>
          </a:p>
          <a:p>
            <a:pPr indent="91440">
              <a:buClr>
                <a:schemeClr val="dk1"/>
              </a:buClr>
              <a:buSzPts val="1600"/>
            </a:pPr>
            <a:endParaRPr sz="1440" dirty="0">
              <a:solidFill>
                <a:schemeClr val="dk1"/>
              </a:solidFill>
              <a:latin typeface="Garamond" panose="02020404030301010803" pitchFamily="18" charset="0"/>
              <a:ea typeface="Corbel"/>
              <a:cs typeface="Corbel"/>
              <a:sym typeface="Corbel"/>
            </a:endParaRPr>
          </a:p>
          <a:p>
            <a:pPr>
              <a:buClr>
                <a:schemeClr val="dk1"/>
              </a:buClr>
              <a:buSzPts val="1600"/>
              <a:buFont typeface="Arial"/>
              <a:buChar char="•"/>
            </a:pPr>
            <a:r>
              <a:rPr lang="en-US" sz="1440" b="1" dirty="0">
                <a:solidFill>
                  <a:schemeClr val="dk1"/>
                </a:solidFill>
                <a:latin typeface="Garamond" panose="02020404030301010803" pitchFamily="18" charset="0"/>
                <a:ea typeface="Corbel"/>
                <a:cs typeface="Corbel"/>
                <a:sym typeface="Corbel"/>
              </a:rPr>
              <a:t> </a:t>
            </a:r>
            <a:r>
              <a:rPr lang="en-US" sz="1440" dirty="0">
                <a:solidFill>
                  <a:schemeClr val="dk1"/>
                </a:solidFill>
                <a:latin typeface="Garamond" panose="02020404030301010803" pitchFamily="18" charset="0"/>
                <a:ea typeface="Corbel"/>
                <a:cs typeface="Corbel"/>
                <a:sym typeface="Corbel"/>
              </a:rPr>
              <a:t>Competes for cropland</a:t>
            </a:r>
            <a:endParaRPr sz="1260" dirty="0">
              <a:latin typeface="Garamond" panose="02020404030301010803" pitchFamily="18" charset="0"/>
            </a:endParaRPr>
          </a:p>
          <a:p>
            <a:r>
              <a:rPr lang="en-US" sz="1440" dirty="0">
                <a:solidFill>
                  <a:schemeClr val="dk1"/>
                </a:solidFill>
                <a:latin typeface="Garamond" panose="02020404030301010803" pitchFamily="18" charset="0"/>
                <a:ea typeface="Corbel"/>
                <a:cs typeface="Corbel"/>
                <a:sym typeface="Corbel"/>
              </a:rPr>
              <a:t> </a:t>
            </a:r>
            <a:endParaRPr sz="1260" dirty="0">
              <a:latin typeface="Garamond" panose="02020404030301010803" pitchFamily="18" charset="0"/>
            </a:endParaRPr>
          </a:p>
          <a:p>
            <a:pPr>
              <a:buClr>
                <a:schemeClr val="dk1"/>
              </a:buClr>
              <a:buSzPts val="1600"/>
              <a:buFont typeface="Arial"/>
              <a:buChar char="•"/>
            </a:pPr>
            <a:r>
              <a:rPr lang="en-US" sz="1440" b="1" dirty="0">
                <a:solidFill>
                  <a:schemeClr val="dk1"/>
                </a:solidFill>
                <a:latin typeface="Garamond" panose="02020404030301010803" pitchFamily="18" charset="0"/>
                <a:ea typeface="Corbel"/>
                <a:cs typeface="Corbel"/>
                <a:sym typeface="Corbel"/>
              </a:rPr>
              <a:t> </a:t>
            </a:r>
            <a:r>
              <a:rPr lang="en-US" sz="1440" dirty="0">
                <a:solidFill>
                  <a:schemeClr val="dk1"/>
                </a:solidFill>
                <a:latin typeface="Garamond" panose="02020404030301010803" pitchFamily="18" charset="0"/>
                <a:ea typeface="Corbel"/>
                <a:cs typeface="Corbel"/>
                <a:sym typeface="Corbel"/>
              </a:rPr>
              <a:t>Heavily subsidized by </a:t>
            </a:r>
            <a:r>
              <a:rPr lang="en-US" sz="1440" dirty="0" smtClean="0">
                <a:solidFill>
                  <a:schemeClr val="dk1"/>
                </a:solidFill>
                <a:latin typeface="Garamond" panose="02020404030301010803" pitchFamily="18" charset="0"/>
                <a:ea typeface="Corbel"/>
                <a:cs typeface="Corbel"/>
                <a:sym typeface="Corbel"/>
              </a:rPr>
              <a:t>government</a:t>
            </a:r>
            <a:endParaRPr sz="1260" dirty="0">
              <a:latin typeface="Garamond" panose="02020404030301010803" pitchFamily="18" charset="0"/>
            </a:endParaRPr>
          </a:p>
        </p:txBody>
      </p:sp>
      <p:sp>
        <p:nvSpPr>
          <p:cNvPr id="152" name="Google Shape;152;p19"/>
          <p:cNvSpPr txBox="1"/>
          <p:nvPr/>
        </p:nvSpPr>
        <p:spPr>
          <a:xfrm>
            <a:off x="3509010" y="2693930"/>
            <a:ext cx="2125980" cy="1823580"/>
          </a:xfrm>
          <a:prstGeom prst="rect">
            <a:avLst/>
          </a:prstGeom>
          <a:noFill/>
          <a:ln>
            <a:noFill/>
          </a:ln>
        </p:spPr>
        <p:txBody>
          <a:bodyPr spcFirstLastPara="1" wrap="square" lIns="82283" tIns="41130" rIns="82283" bIns="41130" anchor="t" anchorCtr="0">
            <a:noAutofit/>
          </a:bodyPr>
          <a:lstStyle/>
          <a:p>
            <a:pPr algn="ctr"/>
            <a:r>
              <a:rPr lang="en-US" sz="1800" b="1" dirty="0">
                <a:solidFill>
                  <a:schemeClr val="dk1"/>
                </a:solidFill>
                <a:latin typeface="Garamond" panose="02020404030301010803" pitchFamily="18" charset="0"/>
                <a:ea typeface="Corbel"/>
                <a:cs typeface="Corbel"/>
                <a:sym typeface="Corbel"/>
              </a:rPr>
              <a:t>Vegetable oil biodiesel</a:t>
            </a:r>
            <a:endParaRPr dirty="0">
              <a:latin typeface="Garamond" panose="02020404030301010803" pitchFamily="18" charset="0"/>
            </a:endParaRPr>
          </a:p>
          <a:p>
            <a:pPr algn="ctr"/>
            <a:endParaRPr sz="1800" b="1" dirty="0">
              <a:solidFill>
                <a:schemeClr val="dk1"/>
              </a:solidFill>
              <a:latin typeface="Garamond" panose="02020404030301010803" pitchFamily="18" charset="0"/>
              <a:ea typeface="Corbel"/>
              <a:cs typeface="Corbel"/>
              <a:sym typeface="Corbel"/>
            </a:endParaRPr>
          </a:p>
          <a:p>
            <a:pPr>
              <a:buClr>
                <a:schemeClr val="dk1"/>
              </a:buClr>
              <a:buSzPts val="1800"/>
              <a:buFont typeface="Arial"/>
              <a:buChar char="•"/>
            </a:pPr>
            <a:r>
              <a:rPr lang="en-US" sz="1800" dirty="0">
                <a:solidFill>
                  <a:schemeClr val="dk1"/>
                </a:solidFill>
                <a:latin typeface="Garamond" panose="02020404030301010803" pitchFamily="18" charset="0"/>
                <a:ea typeface="Corbel"/>
                <a:cs typeface="Corbel"/>
                <a:sym typeface="Corbel"/>
              </a:rPr>
              <a:t> </a:t>
            </a:r>
            <a:r>
              <a:rPr lang="en-US" sz="1600" dirty="0">
                <a:solidFill>
                  <a:schemeClr val="dk1"/>
                </a:solidFill>
                <a:latin typeface="Garamond" panose="02020404030301010803" pitchFamily="18" charset="0"/>
                <a:ea typeface="Corbel"/>
                <a:cs typeface="Corbel"/>
                <a:sym typeface="Corbel"/>
              </a:rPr>
              <a:t> Compete for cropland</a:t>
            </a:r>
            <a:endParaRPr dirty="0">
              <a:latin typeface="Garamond" panose="02020404030301010803" pitchFamily="18" charset="0"/>
            </a:endParaRPr>
          </a:p>
          <a:p>
            <a:endParaRPr sz="1600" dirty="0">
              <a:solidFill>
                <a:schemeClr val="dk1"/>
              </a:solidFill>
              <a:latin typeface="Garamond" panose="02020404030301010803" pitchFamily="18" charset="0"/>
              <a:ea typeface="Corbel"/>
              <a:cs typeface="Corbel"/>
              <a:sym typeface="Corbel"/>
            </a:endParaRPr>
          </a:p>
          <a:p>
            <a:pPr>
              <a:buClr>
                <a:schemeClr val="dk1"/>
              </a:buClr>
              <a:buSzPts val="1600"/>
              <a:buFont typeface="Arial"/>
              <a:buChar char="•"/>
            </a:pPr>
            <a:r>
              <a:rPr lang="en-US" sz="1600" dirty="0">
                <a:solidFill>
                  <a:schemeClr val="dk1"/>
                </a:solidFill>
                <a:latin typeface="Garamond" panose="02020404030301010803" pitchFamily="18" charset="0"/>
                <a:ea typeface="Corbel"/>
                <a:cs typeface="Corbel"/>
                <a:sym typeface="Corbel"/>
              </a:rPr>
              <a:t> Low Yield</a:t>
            </a:r>
            <a:endParaRPr dirty="0">
              <a:latin typeface="Garamond" panose="02020404030301010803" pitchFamily="18" charset="0"/>
            </a:endParaRPr>
          </a:p>
          <a:p>
            <a:pPr indent="91440">
              <a:buClr>
                <a:schemeClr val="dk1"/>
              </a:buClr>
              <a:buSzPts val="1600"/>
            </a:pPr>
            <a:endParaRPr sz="1600" dirty="0">
              <a:solidFill>
                <a:schemeClr val="dk1"/>
              </a:solidFill>
              <a:latin typeface="Garamond" panose="02020404030301010803" pitchFamily="18" charset="0"/>
              <a:ea typeface="Corbel"/>
              <a:cs typeface="Corbel"/>
              <a:sym typeface="Corbel"/>
            </a:endParaRPr>
          </a:p>
          <a:p>
            <a:pPr>
              <a:buClr>
                <a:schemeClr val="dk1"/>
              </a:buClr>
              <a:buSzPts val="1600"/>
              <a:buFont typeface="Arial"/>
              <a:buChar char="•"/>
            </a:pPr>
            <a:r>
              <a:rPr lang="en-US" sz="1600" dirty="0">
                <a:solidFill>
                  <a:schemeClr val="dk1"/>
                </a:solidFill>
                <a:latin typeface="Garamond" panose="02020404030301010803" pitchFamily="18" charset="0"/>
                <a:ea typeface="Corbel"/>
                <a:cs typeface="Corbel"/>
                <a:sym typeface="Corbel"/>
              </a:rPr>
              <a:t> Reduces diversity in cleared areas</a:t>
            </a:r>
            <a:endParaRPr sz="1800" dirty="0">
              <a:solidFill>
                <a:schemeClr val="dk1"/>
              </a:solidFill>
              <a:latin typeface="Garamond" panose="02020404030301010803" pitchFamily="18" charset="0"/>
              <a:ea typeface="Corbel"/>
              <a:cs typeface="Corbel"/>
              <a:sym typeface="Corbel"/>
            </a:endParaRPr>
          </a:p>
        </p:txBody>
      </p:sp>
      <p:sp>
        <p:nvSpPr>
          <p:cNvPr id="153" name="Google Shape;153;p19"/>
          <p:cNvSpPr txBox="1"/>
          <p:nvPr/>
        </p:nvSpPr>
        <p:spPr>
          <a:xfrm>
            <a:off x="6252210" y="2754312"/>
            <a:ext cx="2125980" cy="1615680"/>
          </a:xfrm>
          <a:prstGeom prst="rect">
            <a:avLst/>
          </a:prstGeom>
          <a:noFill/>
          <a:ln>
            <a:noFill/>
          </a:ln>
        </p:spPr>
        <p:txBody>
          <a:bodyPr spcFirstLastPara="1" wrap="square" lIns="82283" tIns="41130" rIns="82283" bIns="41130" anchor="t" anchorCtr="0">
            <a:noAutofit/>
          </a:bodyPr>
          <a:lstStyle/>
          <a:p>
            <a:pPr algn="ctr"/>
            <a:r>
              <a:rPr lang="en-US" sz="1800" b="1" dirty="0">
                <a:solidFill>
                  <a:schemeClr val="dk1"/>
                </a:solidFill>
                <a:latin typeface="Garamond" panose="02020404030301010803" pitchFamily="18" charset="0"/>
                <a:ea typeface="Corbel"/>
                <a:cs typeface="Corbel"/>
                <a:sym typeface="Corbel"/>
              </a:rPr>
              <a:t>Biogas</a:t>
            </a:r>
            <a:endParaRPr dirty="0">
              <a:latin typeface="Garamond" panose="02020404030301010803" pitchFamily="18" charset="0"/>
            </a:endParaRPr>
          </a:p>
          <a:p>
            <a:pPr indent="91440">
              <a:buClr>
                <a:schemeClr val="dk1"/>
              </a:buClr>
              <a:buSzPts val="1600"/>
            </a:pPr>
            <a:endParaRPr sz="1600" b="1" dirty="0">
              <a:solidFill>
                <a:schemeClr val="dk1"/>
              </a:solidFill>
              <a:latin typeface="Garamond" panose="02020404030301010803" pitchFamily="18" charset="0"/>
              <a:ea typeface="Corbel"/>
              <a:cs typeface="Corbel"/>
              <a:sym typeface="Corbel"/>
            </a:endParaRPr>
          </a:p>
          <a:p>
            <a:pPr>
              <a:buClr>
                <a:schemeClr val="dk1"/>
              </a:buClr>
              <a:buSzPts val="1600"/>
              <a:buFont typeface="Arial"/>
              <a:buChar char="•"/>
            </a:pPr>
            <a:r>
              <a:rPr lang="en-US" sz="1600" dirty="0">
                <a:solidFill>
                  <a:schemeClr val="dk1"/>
                </a:solidFill>
                <a:latin typeface="Garamond" panose="02020404030301010803" pitchFamily="18" charset="0"/>
                <a:ea typeface="Corbel"/>
                <a:cs typeface="Corbel"/>
                <a:sym typeface="Corbel"/>
              </a:rPr>
              <a:t> Not concentrated enough</a:t>
            </a:r>
            <a:endParaRPr dirty="0">
              <a:latin typeface="Garamond" panose="02020404030301010803" pitchFamily="18" charset="0"/>
            </a:endParaRPr>
          </a:p>
          <a:p>
            <a:pPr indent="91440">
              <a:buClr>
                <a:schemeClr val="dk1"/>
              </a:buClr>
              <a:buSzPts val="1600"/>
            </a:pPr>
            <a:endParaRPr sz="1600" dirty="0">
              <a:solidFill>
                <a:schemeClr val="dk1"/>
              </a:solidFill>
              <a:latin typeface="Garamond" panose="02020404030301010803" pitchFamily="18" charset="0"/>
              <a:ea typeface="Corbel"/>
              <a:cs typeface="Corbel"/>
              <a:sym typeface="Corbel"/>
            </a:endParaRPr>
          </a:p>
          <a:p>
            <a:pPr>
              <a:buClr>
                <a:schemeClr val="dk1"/>
              </a:buClr>
              <a:buSzPts val="1600"/>
              <a:buFont typeface="Arial"/>
              <a:buChar char="•"/>
            </a:pPr>
            <a:r>
              <a:rPr lang="en-US" sz="1600" dirty="0">
                <a:solidFill>
                  <a:schemeClr val="dk1"/>
                </a:solidFill>
                <a:latin typeface="Garamond" panose="02020404030301010803" pitchFamily="18" charset="0"/>
                <a:ea typeface="Corbel"/>
                <a:cs typeface="Corbel"/>
                <a:sym typeface="Corbel"/>
              </a:rPr>
              <a:t> Not enough </a:t>
            </a:r>
            <a:r>
              <a:rPr lang="en-US" sz="1600" dirty="0" smtClean="0">
                <a:solidFill>
                  <a:schemeClr val="dk1"/>
                </a:solidFill>
                <a:latin typeface="Garamond" panose="02020404030301010803" pitchFamily="18" charset="0"/>
                <a:ea typeface="Corbel"/>
                <a:cs typeface="Corbel"/>
                <a:sym typeface="Corbel"/>
              </a:rPr>
              <a:t>demand</a:t>
            </a:r>
            <a:endParaRPr sz="1800" dirty="0">
              <a:solidFill>
                <a:schemeClr val="dk1"/>
              </a:solidFill>
              <a:latin typeface="Garamond" panose="02020404030301010803" pitchFamily="18" charset="0"/>
              <a:ea typeface="Corbel"/>
              <a:cs typeface="Corbel"/>
              <a:sym typeface="Corbel"/>
            </a:endParaRPr>
          </a:p>
        </p:txBody>
      </p:sp>
    </p:spTree>
    <p:extLst>
      <p:ext uri="{BB962C8B-B14F-4D97-AF65-F5344CB8AC3E}">
        <p14:creationId xmlns:p14="http://schemas.microsoft.com/office/powerpoint/2010/main" val="2770273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1">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1">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1">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1">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1">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2">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2">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2">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3">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3">
                                            <p:txEl>
                                              <p:pRg st="2" end="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5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1"/>
          <p:cNvSpPr txBox="1">
            <a:spLocks noGrp="1"/>
          </p:cNvSpPr>
          <p:nvPr>
            <p:ph type="title"/>
          </p:nvPr>
        </p:nvSpPr>
        <p:spPr>
          <a:xfrm>
            <a:off x="0" y="205979"/>
            <a:ext cx="8686800" cy="857520"/>
          </a:xfrm>
          <a:prstGeom prst="rect">
            <a:avLst/>
          </a:prstGeom>
          <a:gradFill>
            <a:gsLst>
              <a:gs pos="0">
                <a:srgbClr val="595959"/>
              </a:gs>
              <a:gs pos="61000">
                <a:srgbClr val="595959"/>
              </a:gs>
              <a:gs pos="100000">
                <a:srgbClr val="3F3F3F"/>
              </a:gs>
            </a:gsLst>
            <a:lin ang="5400000" scaled="0"/>
          </a:gradFill>
          <a:ln>
            <a:noFill/>
          </a:ln>
        </p:spPr>
        <p:txBody>
          <a:bodyPr spcFirstLastPara="1" vert="horz" wrap="square" lIns="493763" tIns="41130" rIns="0" bIns="41130" rtlCol="0" anchor="ctr" anchorCtr="0">
            <a:noAutofit/>
          </a:bodyPr>
          <a:lstStyle/>
          <a:p>
            <a:pPr>
              <a:spcBef>
                <a:spcPts val="0"/>
              </a:spcBef>
            </a:pPr>
            <a:r>
              <a:rPr lang="en-US" sz="4000" b="1" dirty="0">
                <a:solidFill>
                  <a:schemeClr val="accent1">
                    <a:lumMod val="75000"/>
                  </a:schemeClr>
                </a:solidFill>
                <a:effectLst>
                  <a:outerShdw blurRad="38100" dist="38100" dir="2700000" algn="tl">
                    <a:srgbClr val="000000">
                      <a:alpha val="43137"/>
                    </a:srgbClr>
                  </a:outerShdw>
                </a:effectLst>
                <a:ea typeface="Franklin Gothic"/>
                <a:cs typeface="Franklin Gothic"/>
                <a:sym typeface="Franklin Gothic"/>
              </a:rPr>
              <a:t>Second Generation Biofuels – </a:t>
            </a:r>
            <a:r>
              <a:rPr lang="en-US" sz="2000" b="1" dirty="0">
                <a:solidFill>
                  <a:schemeClr val="accent1">
                    <a:lumMod val="75000"/>
                  </a:schemeClr>
                </a:solidFill>
                <a:effectLst>
                  <a:outerShdw blurRad="38100" dist="38100" dir="2700000" algn="tl">
                    <a:srgbClr val="000000">
                      <a:alpha val="43137"/>
                    </a:srgbClr>
                  </a:outerShdw>
                </a:effectLst>
                <a:ea typeface="Franklin Gothic"/>
                <a:cs typeface="Franklin Gothic"/>
                <a:sym typeface="Franklin Gothic"/>
              </a:rPr>
              <a:t>fuels for tomorrow</a:t>
            </a:r>
            <a:endParaRPr sz="2000" b="1" dirty="0">
              <a:solidFill>
                <a:schemeClr val="accent1">
                  <a:lumMod val="75000"/>
                </a:schemeClr>
              </a:solidFill>
              <a:effectLst>
                <a:outerShdw blurRad="38100" dist="38100" dir="2700000" algn="tl">
                  <a:srgbClr val="000000">
                    <a:alpha val="43137"/>
                  </a:srgbClr>
                </a:outerShdw>
              </a:effectLst>
              <a:ea typeface="Franklin Gothic"/>
              <a:cs typeface="Franklin Gothic"/>
              <a:sym typeface="Franklin Gothic"/>
            </a:endParaRPr>
          </a:p>
        </p:txBody>
      </p:sp>
      <p:sp>
        <p:nvSpPr>
          <p:cNvPr id="171" name="Google Shape;171;p21"/>
          <p:cNvSpPr txBox="1"/>
          <p:nvPr/>
        </p:nvSpPr>
        <p:spPr>
          <a:xfrm>
            <a:off x="5120640" y="4800600"/>
            <a:ext cx="3840480" cy="531090"/>
          </a:xfrm>
          <a:prstGeom prst="rect">
            <a:avLst/>
          </a:prstGeom>
          <a:noFill/>
          <a:ln>
            <a:noFill/>
          </a:ln>
        </p:spPr>
        <p:txBody>
          <a:bodyPr spcFirstLastPara="1" wrap="square" lIns="82283" tIns="41130" rIns="82283" bIns="41130" anchor="t" anchorCtr="0">
            <a:noAutofit/>
          </a:bodyPr>
          <a:lstStyle/>
          <a:p>
            <a:r>
              <a:rPr lang="en-US" sz="720" u="sng">
                <a:solidFill>
                  <a:schemeClr val="hlink"/>
                </a:solidFill>
                <a:hlinkClick r:id="rId3"/>
              </a:rPr>
              <a:t>http://www.aces.uiuc.edu/news/News_Photos/miscanthus2/pages/miscanthus2.html</a:t>
            </a:r>
            <a:endParaRPr sz="720">
              <a:solidFill>
                <a:schemeClr val="dk1"/>
              </a:solidFill>
            </a:endParaRPr>
          </a:p>
          <a:p>
            <a:r>
              <a:rPr lang="en-US" sz="720" u="sng">
                <a:solidFill>
                  <a:schemeClr val="hlink"/>
                </a:solidFill>
                <a:hlinkClick r:id="rId4"/>
              </a:rPr>
              <a:t>http://energytechstocks.com/wp/?m=200804&amp;paged=2</a:t>
            </a:r>
            <a:endParaRPr sz="720">
              <a:solidFill>
                <a:schemeClr val="dk1"/>
              </a:solidFill>
            </a:endParaRPr>
          </a:p>
          <a:p>
            <a:r>
              <a:rPr lang="en-US" sz="720" u="sng">
                <a:solidFill>
                  <a:schemeClr val="hlink"/>
                </a:solidFill>
                <a:hlinkClick r:id="rId5"/>
              </a:rPr>
              <a:t>http://www.theresilientearth.com/?q=content/killing-biofuels</a:t>
            </a:r>
            <a:endParaRPr sz="720">
              <a:solidFill>
                <a:schemeClr val="dk1"/>
              </a:solidFill>
            </a:endParaRPr>
          </a:p>
          <a:p>
            <a:endParaRPr sz="720">
              <a:solidFill>
                <a:schemeClr val="dk1"/>
              </a:solidFill>
            </a:endParaRPr>
          </a:p>
          <a:p>
            <a:endParaRPr sz="720">
              <a:solidFill>
                <a:schemeClr val="dk1"/>
              </a:solidFill>
            </a:endParaRPr>
          </a:p>
        </p:txBody>
      </p:sp>
      <p:sp>
        <p:nvSpPr>
          <p:cNvPr id="172" name="Google Shape;172;p21"/>
          <p:cNvSpPr txBox="1"/>
          <p:nvPr/>
        </p:nvSpPr>
        <p:spPr>
          <a:xfrm>
            <a:off x="231112" y="1103627"/>
            <a:ext cx="2900708" cy="4016520"/>
          </a:xfrm>
          <a:prstGeom prst="rect">
            <a:avLst/>
          </a:prstGeom>
          <a:noFill/>
          <a:ln>
            <a:noFill/>
          </a:ln>
        </p:spPr>
        <p:txBody>
          <a:bodyPr spcFirstLastPara="1" wrap="square" lIns="82283" tIns="41130" rIns="82283" bIns="41130" anchor="t" anchorCtr="0">
            <a:noAutofit/>
          </a:bodyPr>
          <a:lstStyle/>
          <a:p>
            <a:r>
              <a:rPr lang="en-US" sz="1800" b="1" dirty="0">
                <a:solidFill>
                  <a:schemeClr val="dk1"/>
                </a:solidFill>
                <a:latin typeface="Garamond" panose="02020404030301010803" pitchFamily="18" charset="0"/>
                <a:ea typeface="Corbel"/>
                <a:cs typeface="Corbel"/>
                <a:sym typeface="Corbel"/>
              </a:rPr>
              <a:t>Cellulosic Ethanol </a:t>
            </a:r>
            <a:r>
              <a:rPr lang="en-US" sz="1800" dirty="0">
                <a:solidFill>
                  <a:schemeClr val="dk1"/>
                </a:solidFill>
                <a:latin typeface="Garamond" panose="02020404030301010803" pitchFamily="18" charset="0"/>
                <a:ea typeface="Corbel"/>
                <a:cs typeface="Corbel"/>
                <a:sym typeface="Corbel"/>
              </a:rPr>
              <a:t>– ethanol produced from wood, grasses, or the non-edible parts of plants</a:t>
            </a:r>
            <a:endParaRPr dirty="0">
              <a:latin typeface="Garamond" panose="02020404030301010803" pitchFamily="18" charset="0"/>
            </a:endParaRPr>
          </a:p>
          <a:p>
            <a:endParaRPr sz="1800" dirty="0">
              <a:solidFill>
                <a:schemeClr val="dk1"/>
              </a:solidFill>
              <a:latin typeface="Garamond" panose="02020404030301010803" pitchFamily="18" charset="0"/>
              <a:ea typeface="Corbel"/>
              <a:cs typeface="Corbel"/>
              <a:sym typeface="Corbel"/>
            </a:endParaRPr>
          </a:p>
          <a:p>
            <a:r>
              <a:rPr lang="en-US" sz="1800" b="1" dirty="0">
                <a:solidFill>
                  <a:schemeClr val="dk1"/>
                </a:solidFill>
                <a:latin typeface="Garamond" panose="02020404030301010803" pitchFamily="18" charset="0"/>
                <a:ea typeface="Corbel"/>
                <a:cs typeface="Corbel"/>
                <a:sym typeface="Corbel"/>
              </a:rPr>
              <a:t>Cellulose</a:t>
            </a:r>
            <a:r>
              <a:rPr lang="en-US" sz="1800" dirty="0">
                <a:solidFill>
                  <a:schemeClr val="dk1"/>
                </a:solidFill>
                <a:latin typeface="Garamond" panose="02020404030301010803" pitchFamily="18" charset="0"/>
                <a:ea typeface="Corbel"/>
                <a:cs typeface="Corbel"/>
                <a:sym typeface="Corbel"/>
              </a:rPr>
              <a:t> – a complex carbohydrate that supports plant structure.  Most abundant naturally occurring molecule on the planet</a:t>
            </a:r>
            <a:endParaRPr dirty="0">
              <a:latin typeface="Garamond" panose="02020404030301010803" pitchFamily="18" charset="0"/>
            </a:endParaRPr>
          </a:p>
          <a:p>
            <a:endParaRPr sz="1800" dirty="0">
              <a:solidFill>
                <a:schemeClr val="dk1"/>
              </a:solidFill>
              <a:latin typeface="Garamond" panose="02020404030301010803" pitchFamily="18" charset="0"/>
              <a:ea typeface="Corbel"/>
              <a:cs typeface="Corbel"/>
              <a:sym typeface="Corbel"/>
            </a:endParaRPr>
          </a:p>
          <a:p>
            <a:r>
              <a:rPr lang="en-US" sz="1800" b="1" dirty="0">
                <a:solidFill>
                  <a:schemeClr val="dk1"/>
                </a:solidFill>
                <a:latin typeface="Garamond" panose="02020404030301010803" pitchFamily="18" charset="0"/>
                <a:ea typeface="Corbel"/>
                <a:cs typeface="Corbel"/>
                <a:sym typeface="Corbel"/>
              </a:rPr>
              <a:t>Problems </a:t>
            </a:r>
            <a:r>
              <a:rPr lang="en-US" sz="1800" dirty="0">
                <a:solidFill>
                  <a:schemeClr val="dk1"/>
                </a:solidFill>
                <a:latin typeface="Garamond" panose="02020404030301010803" pitchFamily="18" charset="0"/>
                <a:ea typeface="Corbel"/>
                <a:cs typeface="Corbel"/>
                <a:sym typeface="Corbel"/>
              </a:rPr>
              <a:t>– expensive enzymes, requires fertilizers and land-use </a:t>
            </a:r>
            <a:r>
              <a:rPr lang="en-US" sz="1800" dirty="0" smtClean="0">
                <a:solidFill>
                  <a:schemeClr val="dk1"/>
                </a:solidFill>
                <a:latin typeface="Garamond" panose="02020404030301010803" pitchFamily="18" charset="0"/>
                <a:ea typeface="Corbel"/>
                <a:cs typeface="Corbel"/>
                <a:sym typeface="Corbel"/>
              </a:rPr>
              <a:t>problems</a:t>
            </a:r>
            <a:endParaRPr sz="1800" dirty="0">
              <a:solidFill>
                <a:schemeClr val="dk1"/>
              </a:solidFill>
              <a:latin typeface="Garamond" panose="02020404030301010803" pitchFamily="18" charset="0"/>
              <a:ea typeface="Corbel"/>
              <a:cs typeface="Corbel"/>
              <a:sym typeface="Corbel"/>
            </a:endParaRPr>
          </a:p>
        </p:txBody>
      </p:sp>
      <p:pic>
        <p:nvPicPr>
          <p:cNvPr id="173" name="Google Shape;173;p21"/>
          <p:cNvPicPr preferRelativeResize="0"/>
          <p:nvPr/>
        </p:nvPicPr>
        <p:blipFill rotWithShape="1">
          <a:blip r:embed="rId6">
            <a:alphaModFix/>
          </a:blip>
          <a:srcRect/>
          <a:stretch/>
        </p:blipFill>
        <p:spPr>
          <a:xfrm>
            <a:off x="3406140" y="1257300"/>
            <a:ext cx="4863653" cy="3083588"/>
          </a:xfrm>
          <a:prstGeom prst="rect">
            <a:avLst/>
          </a:prstGeom>
          <a:noFill/>
          <a:ln>
            <a:noFill/>
          </a:ln>
        </p:spPr>
      </p:pic>
    </p:spTree>
    <p:extLst>
      <p:ext uri="{BB962C8B-B14F-4D97-AF65-F5344CB8AC3E}">
        <p14:creationId xmlns:p14="http://schemas.microsoft.com/office/powerpoint/2010/main" val="20164670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2"/>
          <p:cNvSpPr txBox="1">
            <a:spLocks noGrp="1"/>
          </p:cNvSpPr>
          <p:nvPr>
            <p:ph type="title"/>
          </p:nvPr>
        </p:nvSpPr>
        <p:spPr>
          <a:xfrm>
            <a:off x="457200" y="205979"/>
            <a:ext cx="8229600" cy="857520"/>
          </a:xfrm>
          <a:prstGeom prst="rect">
            <a:avLst/>
          </a:prstGeom>
          <a:gradFill>
            <a:gsLst>
              <a:gs pos="0">
                <a:srgbClr val="595959"/>
              </a:gs>
              <a:gs pos="61000">
                <a:srgbClr val="595959"/>
              </a:gs>
              <a:gs pos="100000">
                <a:srgbClr val="3F3F3F"/>
              </a:gs>
            </a:gsLst>
            <a:lin ang="5400000" scaled="0"/>
          </a:gradFill>
          <a:ln>
            <a:noFill/>
          </a:ln>
        </p:spPr>
        <p:txBody>
          <a:bodyPr spcFirstLastPara="1" vert="horz" wrap="square" lIns="493763" tIns="41130" rIns="0" bIns="41130" rtlCol="0" anchor="ctr" anchorCtr="0">
            <a:noAutofit/>
          </a:bodyPr>
          <a:lstStyle/>
          <a:p>
            <a:pPr>
              <a:spcBef>
                <a:spcPts val="0"/>
              </a:spcBef>
            </a:pPr>
            <a:r>
              <a:rPr lang="en-US" sz="3600" b="1" dirty="0">
                <a:solidFill>
                  <a:schemeClr val="accent1">
                    <a:lumMod val="75000"/>
                  </a:schemeClr>
                </a:solidFill>
                <a:effectLst>
                  <a:outerShdw blurRad="38100" dist="38100" dir="2700000" algn="tl">
                    <a:srgbClr val="000000">
                      <a:alpha val="43137"/>
                    </a:srgbClr>
                  </a:outerShdw>
                </a:effectLst>
                <a:ea typeface="Franklin Gothic"/>
                <a:cs typeface="Franklin Gothic"/>
                <a:sym typeface="Franklin Gothic"/>
              </a:rPr>
              <a:t>Third Generation Biofuels – </a:t>
            </a:r>
            <a:r>
              <a:rPr lang="en-US" sz="1800" b="1" dirty="0">
                <a:solidFill>
                  <a:schemeClr val="accent1">
                    <a:lumMod val="75000"/>
                  </a:schemeClr>
                </a:solidFill>
                <a:effectLst>
                  <a:outerShdw blurRad="38100" dist="38100" dir="2700000" algn="tl">
                    <a:srgbClr val="000000">
                      <a:alpha val="43137"/>
                    </a:srgbClr>
                  </a:outerShdw>
                </a:effectLst>
                <a:ea typeface="Franklin Gothic"/>
                <a:cs typeface="Franklin Gothic"/>
                <a:sym typeface="Franklin Gothic"/>
              </a:rPr>
              <a:t>fuels for the future</a:t>
            </a:r>
            <a:endParaRPr sz="1800" b="1" dirty="0">
              <a:solidFill>
                <a:schemeClr val="accent1">
                  <a:lumMod val="75000"/>
                </a:schemeClr>
              </a:solidFill>
              <a:effectLst>
                <a:outerShdw blurRad="38100" dist="38100" dir="2700000" algn="tl">
                  <a:srgbClr val="000000">
                    <a:alpha val="43137"/>
                  </a:srgbClr>
                </a:outerShdw>
              </a:effectLst>
              <a:ea typeface="Franklin Gothic"/>
              <a:cs typeface="Franklin Gothic"/>
              <a:sym typeface="Franklin Gothic"/>
            </a:endParaRPr>
          </a:p>
        </p:txBody>
      </p:sp>
      <p:sp>
        <p:nvSpPr>
          <p:cNvPr id="180" name="Google Shape;180;p22"/>
          <p:cNvSpPr txBox="1"/>
          <p:nvPr/>
        </p:nvSpPr>
        <p:spPr>
          <a:xfrm>
            <a:off x="7863840" y="3200401"/>
            <a:ext cx="685800" cy="346140"/>
          </a:xfrm>
          <a:prstGeom prst="rect">
            <a:avLst/>
          </a:prstGeom>
          <a:noFill/>
          <a:ln>
            <a:noFill/>
          </a:ln>
        </p:spPr>
        <p:txBody>
          <a:bodyPr spcFirstLastPara="1" wrap="square" lIns="82283" tIns="41130" rIns="82283" bIns="41130" anchor="t" anchorCtr="0">
            <a:noAutofit/>
          </a:bodyPr>
          <a:lstStyle/>
          <a:p>
            <a:pPr algn="ctr"/>
            <a:r>
              <a:rPr lang="en-US" sz="720">
                <a:solidFill>
                  <a:schemeClr val="dk1"/>
                </a:solidFill>
              </a:rPr>
              <a:t>NREL</a:t>
            </a:r>
            <a:endParaRPr sz="1260"/>
          </a:p>
          <a:p>
            <a:pPr algn="ctr"/>
            <a:endParaRPr sz="720">
              <a:solidFill>
                <a:schemeClr val="dk1"/>
              </a:solidFill>
            </a:endParaRPr>
          </a:p>
          <a:p>
            <a:pPr algn="ctr"/>
            <a:endParaRPr sz="720">
              <a:solidFill>
                <a:schemeClr val="dk1"/>
              </a:solidFill>
            </a:endParaRPr>
          </a:p>
        </p:txBody>
      </p:sp>
      <p:sp>
        <p:nvSpPr>
          <p:cNvPr id="181" name="Google Shape;181;p22"/>
          <p:cNvSpPr txBox="1"/>
          <p:nvPr/>
        </p:nvSpPr>
        <p:spPr>
          <a:xfrm>
            <a:off x="662940" y="1143000"/>
            <a:ext cx="3634740" cy="3086100"/>
          </a:xfrm>
          <a:prstGeom prst="rect">
            <a:avLst/>
          </a:prstGeom>
          <a:noFill/>
          <a:ln>
            <a:noFill/>
          </a:ln>
        </p:spPr>
        <p:txBody>
          <a:bodyPr spcFirstLastPara="1" wrap="square" lIns="82283" tIns="41130" rIns="82283" bIns="41130" anchor="t" anchorCtr="0">
            <a:noAutofit/>
          </a:bodyPr>
          <a:lstStyle/>
          <a:p>
            <a:r>
              <a:rPr lang="en-US" sz="2000" b="1" dirty="0">
                <a:solidFill>
                  <a:schemeClr val="dk1"/>
                </a:solidFill>
                <a:latin typeface="Garamond" panose="02020404030301010803" pitchFamily="18" charset="0"/>
                <a:ea typeface="Corbel"/>
                <a:cs typeface="Corbel"/>
                <a:sym typeface="Corbel"/>
              </a:rPr>
              <a:t>Algae Biofuel </a:t>
            </a:r>
            <a:r>
              <a:rPr lang="en-US" sz="2000" dirty="0">
                <a:solidFill>
                  <a:schemeClr val="dk1"/>
                </a:solidFill>
                <a:latin typeface="Garamond" panose="02020404030301010803" pitchFamily="18" charset="0"/>
                <a:ea typeface="Corbel"/>
                <a:cs typeface="Corbel"/>
                <a:sym typeface="Corbel"/>
              </a:rPr>
              <a:t>– </a:t>
            </a:r>
            <a:r>
              <a:rPr lang="en-US" sz="1800" dirty="0">
                <a:solidFill>
                  <a:schemeClr val="dk1"/>
                </a:solidFill>
                <a:latin typeface="Garamond" panose="02020404030301010803" pitchFamily="18" charset="0"/>
                <a:ea typeface="Corbel"/>
                <a:cs typeface="Corbel"/>
                <a:sym typeface="Corbel"/>
              </a:rPr>
              <a:t>ethanol or biodiesel derived from algae biomass </a:t>
            </a:r>
            <a:endParaRPr sz="1800" dirty="0">
              <a:solidFill>
                <a:schemeClr val="dk1"/>
              </a:solidFill>
              <a:latin typeface="Garamond" panose="02020404030301010803" pitchFamily="18" charset="0"/>
              <a:ea typeface="Corbel"/>
              <a:cs typeface="Corbel"/>
              <a:sym typeface="Corbel"/>
            </a:endParaRPr>
          </a:p>
          <a:p>
            <a:endParaRPr sz="2000" dirty="0">
              <a:solidFill>
                <a:schemeClr val="dk1"/>
              </a:solidFill>
              <a:latin typeface="Garamond" panose="02020404030301010803" pitchFamily="18" charset="0"/>
              <a:ea typeface="Corbel"/>
              <a:cs typeface="Corbel"/>
              <a:sym typeface="Corbel"/>
            </a:endParaRPr>
          </a:p>
          <a:p>
            <a:r>
              <a:rPr lang="en-US" sz="2000" b="1" dirty="0">
                <a:solidFill>
                  <a:schemeClr val="dk1"/>
                </a:solidFill>
                <a:latin typeface="Garamond" panose="02020404030301010803" pitchFamily="18" charset="0"/>
                <a:ea typeface="Corbel"/>
                <a:cs typeface="Corbel"/>
                <a:sym typeface="Corbel"/>
              </a:rPr>
              <a:t>Advantages – </a:t>
            </a:r>
            <a:r>
              <a:rPr lang="en-US" sz="1800" dirty="0">
                <a:solidFill>
                  <a:schemeClr val="dk1"/>
                </a:solidFill>
                <a:latin typeface="Garamond" panose="02020404030301010803" pitchFamily="18" charset="0"/>
                <a:ea typeface="Corbel"/>
                <a:cs typeface="Corbel"/>
                <a:sym typeface="Corbel"/>
              </a:rPr>
              <a:t>Fast growing, absorbs CO</a:t>
            </a:r>
            <a:r>
              <a:rPr lang="en-US" sz="1800" baseline="-25000" dirty="0">
                <a:solidFill>
                  <a:schemeClr val="dk1"/>
                </a:solidFill>
                <a:latin typeface="Garamond" panose="02020404030301010803" pitchFamily="18" charset="0"/>
                <a:ea typeface="Corbel"/>
                <a:cs typeface="Corbel"/>
                <a:sym typeface="Corbel"/>
              </a:rPr>
              <a:t>2</a:t>
            </a:r>
            <a:r>
              <a:rPr lang="en-US" sz="1800" dirty="0">
                <a:solidFill>
                  <a:schemeClr val="dk1"/>
                </a:solidFill>
                <a:latin typeface="Garamond" panose="02020404030301010803" pitchFamily="18" charset="0"/>
                <a:ea typeface="Corbel"/>
                <a:cs typeface="Corbel"/>
                <a:sym typeface="Corbel"/>
              </a:rPr>
              <a:t>, can use wastewater and non-arable land</a:t>
            </a:r>
            <a:endParaRPr sz="1800" dirty="0">
              <a:solidFill>
                <a:schemeClr val="dk1"/>
              </a:solidFill>
              <a:latin typeface="Garamond" panose="02020404030301010803" pitchFamily="18" charset="0"/>
              <a:ea typeface="Corbel"/>
              <a:cs typeface="Corbel"/>
              <a:sym typeface="Corbel"/>
            </a:endParaRPr>
          </a:p>
          <a:p>
            <a:endParaRPr sz="2000" dirty="0">
              <a:solidFill>
                <a:schemeClr val="dk1"/>
              </a:solidFill>
              <a:latin typeface="Garamond" panose="02020404030301010803" pitchFamily="18" charset="0"/>
              <a:ea typeface="Corbel"/>
              <a:cs typeface="Corbel"/>
              <a:sym typeface="Corbel"/>
            </a:endParaRPr>
          </a:p>
          <a:p>
            <a:r>
              <a:rPr lang="en-US" sz="2000" b="1" dirty="0">
                <a:solidFill>
                  <a:schemeClr val="dk1"/>
                </a:solidFill>
                <a:latin typeface="Garamond" panose="02020404030301010803" pitchFamily="18" charset="0"/>
                <a:ea typeface="Corbel"/>
                <a:cs typeface="Corbel"/>
                <a:sym typeface="Corbel"/>
              </a:rPr>
              <a:t>Problems</a:t>
            </a:r>
            <a:r>
              <a:rPr lang="en-US" sz="2000" dirty="0">
                <a:solidFill>
                  <a:schemeClr val="dk1"/>
                </a:solidFill>
                <a:latin typeface="Garamond" panose="02020404030301010803" pitchFamily="18" charset="0"/>
                <a:ea typeface="Corbel"/>
                <a:cs typeface="Corbel"/>
                <a:sym typeface="Corbel"/>
              </a:rPr>
              <a:t> – </a:t>
            </a:r>
            <a:r>
              <a:rPr lang="en-US" sz="1800" dirty="0">
                <a:solidFill>
                  <a:schemeClr val="dk1"/>
                </a:solidFill>
                <a:latin typeface="Garamond" panose="02020404030301010803" pitchFamily="18" charset="0"/>
                <a:ea typeface="Corbel"/>
                <a:cs typeface="Corbel"/>
                <a:sym typeface="Corbel"/>
              </a:rPr>
              <a:t>Expensive to grow and harvest, contamination, unknown co-product </a:t>
            </a:r>
            <a:r>
              <a:rPr lang="en-US" sz="1800" dirty="0" smtClean="0">
                <a:solidFill>
                  <a:schemeClr val="dk1"/>
                </a:solidFill>
                <a:latin typeface="Garamond" panose="02020404030301010803" pitchFamily="18" charset="0"/>
                <a:ea typeface="Corbel"/>
                <a:cs typeface="Corbel"/>
                <a:sym typeface="Corbel"/>
              </a:rPr>
              <a:t>yields</a:t>
            </a:r>
            <a:endParaRPr sz="2000" dirty="0">
              <a:solidFill>
                <a:schemeClr val="dk1"/>
              </a:solidFill>
              <a:latin typeface="Garamond" panose="02020404030301010803" pitchFamily="18" charset="0"/>
              <a:ea typeface="Corbel"/>
              <a:cs typeface="Corbel"/>
              <a:sym typeface="Corbel"/>
            </a:endParaRPr>
          </a:p>
        </p:txBody>
      </p:sp>
      <p:pic>
        <p:nvPicPr>
          <p:cNvPr id="182" name="Google Shape;182;p22"/>
          <p:cNvPicPr preferRelativeResize="0"/>
          <p:nvPr/>
        </p:nvPicPr>
        <p:blipFill rotWithShape="1">
          <a:blip r:embed="rId3">
            <a:alphaModFix/>
          </a:blip>
          <a:srcRect/>
          <a:stretch/>
        </p:blipFill>
        <p:spPr>
          <a:xfrm>
            <a:off x="5265336" y="1257301"/>
            <a:ext cx="2688255" cy="2060257"/>
          </a:xfrm>
          <a:prstGeom prst="rect">
            <a:avLst/>
          </a:prstGeom>
          <a:noFill/>
          <a:ln>
            <a:noFill/>
          </a:ln>
        </p:spPr>
      </p:pic>
      <p:pic>
        <p:nvPicPr>
          <p:cNvPr id="183" name="Google Shape;183;p22"/>
          <p:cNvPicPr preferRelativeResize="0"/>
          <p:nvPr/>
        </p:nvPicPr>
        <p:blipFill rotWithShape="1">
          <a:blip r:embed="rId4">
            <a:alphaModFix/>
          </a:blip>
          <a:srcRect/>
          <a:stretch/>
        </p:blipFill>
        <p:spPr>
          <a:xfrm>
            <a:off x="7383780" y="4229100"/>
            <a:ext cx="822960" cy="617220"/>
          </a:xfrm>
          <a:prstGeom prst="rect">
            <a:avLst/>
          </a:prstGeom>
          <a:noFill/>
          <a:ln>
            <a:noFill/>
          </a:ln>
        </p:spPr>
      </p:pic>
      <p:pic>
        <p:nvPicPr>
          <p:cNvPr id="184" name="Google Shape;184;p22"/>
          <p:cNvPicPr preferRelativeResize="0"/>
          <p:nvPr/>
        </p:nvPicPr>
        <p:blipFill rotWithShape="1">
          <a:blip r:embed="rId5">
            <a:alphaModFix/>
          </a:blip>
          <a:srcRect/>
          <a:stretch/>
        </p:blipFill>
        <p:spPr>
          <a:xfrm>
            <a:off x="7383780" y="3486150"/>
            <a:ext cx="798394" cy="534924"/>
          </a:xfrm>
          <a:prstGeom prst="rect">
            <a:avLst/>
          </a:prstGeom>
          <a:noFill/>
          <a:ln>
            <a:noFill/>
          </a:ln>
        </p:spPr>
      </p:pic>
      <p:pic>
        <p:nvPicPr>
          <p:cNvPr id="185" name="Google Shape;185;p22"/>
          <p:cNvPicPr preferRelativeResize="0"/>
          <p:nvPr/>
        </p:nvPicPr>
        <p:blipFill rotWithShape="1">
          <a:blip r:embed="rId6">
            <a:alphaModFix/>
          </a:blip>
          <a:srcRect/>
          <a:stretch/>
        </p:blipFill>
        <p:spPr>
          <a:xfrm>
            <a:off x="6149340" y="3464719"/>
            <a:ext cx="822960" cy="617220"/>
          </a:xfrm>
          <a:prstGeom prst="rect">
            <a:avLst/>
          </a:prstGeom>
          <a:noFill/>
          <a:ln>
            <a:noFill/>
          </a:ln>
        </p:spPr>
      </p:pic>
      <p:pic>
        <p:nvPicPr>
          <p:cNvPr id="186" name="Google Shape;186;p22"/>
          <p:cNvPicPr preferRelativeResize="0"/>
          <p:nvPr/>
        </p:nvPicPr>
        <p:blipFill rotWithShape="1">
          <a:blip r:embed="rId7">
            <a:alphaModFix/>
          </a:blip>
          <a:srcRect/>
          <a:stretch/>
        </p:blipFill>
        <p:spPr>
          <a:xfrm>
            <a:off x="6080760" y="4229100"/>
            <a:ext cx="922283" cy="617220"/>
          </a:xfrm>
          <a:prstGeom prst="rect">
            <a:avLst/>
          </a:prstGeom>
          <a:noFill/>
          <a:ln>
            <a:noFill/>
          </a:ln>
        </p:spPr>
      </p:pic>
      <p:sp>
        <p:nvSpPr>
          <p:cNvPr id="188" name="Google Shape;188;p22"/>
          <p:cNvSpPr txBox="1"/>
          <p:nvPr/>
        </p:nvSpPr>
        <p:spPr>
          <a:xfrm>
            <a:off x="800100" y="4972050"/>
            <a:ext cx="3566160" cy="138510"/>
          </a:xfrm>
          <a:prstGeom prst="rect">
            <a:avLst/>
          </a:prstGeom>
          <a:noFill/>
          <a:ln>
            <a:noFill/>
          </a:ln>
        </p:spPr>
        <p:txBody>
          <a:bodyPr spcFirstLastPara="1" wrap="square" lIns="82283" tIns="41130" rIns="82283" bIns="41130" anchor="t" anchorCtr="0">
            <a:noAutofit/>
          </a:bodyPr>
          <a:lstStyle/>
          <a:p>
            <a:pPr algn="ctr"/>
            <a:r>
              <a:rPr lang="en-US" sz="540">
                <a:solidFill>
                  <a:schemeClr val="dk1"/>
                </a:solidFill>
              </a:rPr>
              <a:t>http://client-ross.com/lifecycle-workshop/docs/2.3_Attia_Sapphire_6-9-09pm.pdf</a:t>
            </a:r>
            <a:endParaRPr sz="540">
              <a:solidFill>
                <a:schemeClr val="dk1"/>
              </a:solidFill>
            </a:endParaRPr>
          </a:p>
        </p:txBody>
      </p:sp>
    </p:spTree>
    <p:extLst>
      <p:ext uri="{BB962C8B-B14F-4D97-AF65-F5344CB8AC3E}">
        <p14:creationId xmlns:p14="http://schemas.microsoft.com/office/powerpoint/2010/main" val="38762470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4"/>
          <p:cNvSpPr txBox="1">
            <a:spLocks noGrp="1"/>
          </p:cNvSpPr>
          <p:nvPr>
            <p:ph type="title"/>
          </p:nvPr>
        </p:nvSpPr>
        <p:spPr>
          <a:xfrm>
            <a:off x="457200" y="205979"/>
            <a:ext cx="8229600" cy="857520"/>
          </a:xfrm>
          <a:prstGeom prst="rect">
            <a:avLst/>
          </a:prstGeom>
          <a:gradFill>
            <a:gsLst>
              <a:gs pos="0">
                <a:srgbClr val="595959"/>
              </a:gs>
              <a:gs pos="61000">
                <a:srgbClr val="595959"/>
              </a:gs>
              <a:gs pos="100000">
                <a:srgbClr val="3F3F3F"/>
              </a:gs>
            </a:gsLst>
            <a:lin ang="5400000" scaled="0"/>
          </a:gradFill>
          <a:ln>
            <a:noFill/>
          </a:ln>
        </p:spPr>
        <p:txBody>
          <a:bodyPr spcFirstLastPara="1" vert="horz" wrap="square" lIns="493763" tIns="41130" rIns="0" bIns="41130" rtlCol="0" anchor="ctr" anchorCtr="0">
            <a:noAutofit/>
          </a:bodyPr>
          <a:lstStyle/>
          <a:p>
            <a:pPr>
              <a:spcBef>
                <a:spcPts val="0"/>
              </a:spcBef>
            </a:pPr>
            <a:r>
              <a:rPr lang="en-US" sz="3600" b="1" dirty="0">
                <a:solidFill>
                  <a:schemeClr val="accent1">
                    <a:lumMod val="75000"/>
                  </a:schemeClr>
                </a:solidFill>
                <a:effectLst>
                  <a:outerShdw blurRad="38100" dist="38100" dir="2700000" algn="tl">
                    <a:srgbClr val="000000">
                      <a:alpha val="43137"/>
                    </a:srgbClr>
                  </a:outerShdw>
                </a:effectLst>
                <a:ea typeface="Franklin Gothic"/>
                <a:cs typeface="Franklin Gothic"/>
                <a:sym typeface="Franklin Gothic"/>
              </a:rPr>
              <a:t>Fourth Generation Biofuels </a:t>
            </a:r>
            <a:r>
              <a:rPr lang="en-US" sz="2800" b="1" dirty="0">
                <a:solidFill>
                  <a:schemeClr val="accent1">
                    <a:lumMod val="75000"/>
                  </a:schemeClr>
                </a:solidFill>
                <a:effectLst>
                  <a:outerShdw blurRad="38100" dist="38100" dir="2700000" algn="tl">
                    <a:srgbClr val="000000">
                      <a:alpha val="43137"/>
                    </a:srgbClr>
                  </a:outerShdw>
                </a:effectLst>
                <a:ea typeface="Franklin Gothic"/>
                <a:cs typeface="Franklin Gothic"/>
                <a:sym typeface="Franklin Gothic"/>
              </a:rPr>
              <a:t>–</a:t>
            </a:r>
            <a:r>
              <a:rPr lang="en-US" sz="3600" b="1" dirty="0">
                <a:solidFill>
                  <a:schemeClr val="accent1">
                    <a:lumMod val="75000"/>
                  </a:schemeClr>
                </a:solidFill>
                <a:effectLst>
                  <a:outerShdw blurRad="38100" dist="38100" dir="2700000" algn="tl">
                    <a:srgbClr val="000000">
                      <a:alpha val="43137"/>
                    </a:srgbClr>
                  </a:outerShdw>
                </a:effectLst>
                <a:ea typeface="Franklin Gothic"/>
                <a:cs typeface="Franklin Gothic"/>
                <a:sym typeface="Franklin Gothic"/>
              </a:rPr>
              <a:t> </a:t>
            </a:r>
            <a:r>
              <a:rPr lang="en-US" sz="1800" b="1" dirty="0">
                <a:solidFill>
                  <a:schemeClr val="accent1">
                    <a:lumMod val="75000"/>
                  </a:schemeClr>
                </a:solidFill>
                <a:effectLst>
                  <a:outerShdw blurRad="38100" dist="38100" dir="2700000" algn="tl">
                    <a:srgbClr val="000000">
                      <a:alpha val="43137"/>
                    </a:srgbClr>
                  </a:outerShdw>
                </a:effectLst>
                <a:ea typeface="Franklin Gothic"/>
                <a:cs typeface="Franklin Gothic"/>
                <a:sym typeface="Franklin Gothic"/>
              </a:rPr>
              <a:t>fuels for the future</a:t>
            </a:r>
            <a:endParaRPr sz="1800" b="1" dirty="0">
              <a:solidFill>
                <a:schemeClr val="accent1">
                  <a:lumMod val="75000"/>
                </a:schemeClr>
              </a:solidFill>
              <a:effectLst>
                <a:outerShdw blurRad="38100" dist="38100" dir="2700000" algn="tl">
                  <a:srgbClr val="000000">
                    <a:alpha val="43137"/>
                  </a:srgbClr>
                </a:outerShdw>
              </a:effectLst>
              <a:ea typeface="Franklin Gothic"/>
              <a:cs typeface="Franklin Gothic"/>
              <a:sym typeface="Franklin Gothic"/>
            </a:endParaRPr>
          </a:p>
        </p:txBody>
      </p:sp>
      <p:pic>
        <p:nvPicPr>
          <p:cNvPr id="207" name="Google Shape;207;p24"/>
          <p:cNvPicPr preferRelativeResize="0"/>
          <p:nvPr/>
        </p:nvPicPr>
        <p:blipFill rotWithShape="1">
          <a:blip r:embed="rId3">
            <a:alphaModFix/>
          </a:blip>
          <a:srcRect/>
          <a:stretch/>
        </p:blipFill>
        <p:spPr>
          <a:xfrm>
            <a:off x="7109460" y="1771650"/>
            <a:ext cx="1028700" cy="865667"/>
          </a:xfrm>
          <a:prstGeom prst="rect">
            <a:avLst/>
          </a:prstGeom>
          <a:noFill/>
          <a:ln>
            <a:noFill/>
          </a:ln>
        </p:spPr>
      </p:pic>
      <p:pic>
        <p:nvPicPr>
          <p:cNvPr id="208" name="Google Shape;208;p24"/>
          <p:cNvPicPr preferRelativeResize="0"/>
          <p:nvPr/>
        </p:nvPicPr>
        <p:blipFill rotWithShape="1">
          <a:blip r:embed="rId4">
            <a:alphaModFix/>
          </a:blip>
          <a:srcRect/>
          <a:stretch/>
        </p:blipFill>
        <p:spPr>
          <a:xfrm>
            <a:off x="6972300" y="3154680"/>
            <a:ext cx="1183005" cy="1018413"/>
          </a:xfrm>
          <a:prstGeom prst="rect">
            <a:avLst/>
          </a:prstGeom>
          <a:noFill/>
          <a:ln>
            <a:noFill/>
          </a:ln>
        </p:spPr>
      </p:pic>
      <p:pic>
        <p:nvPicPr>
          <p:cNvPr id="209" name="Google Shape;209;p24"/>
          <p:cNvPicPr preferRelativeResize="0"/>
          <p:nvPr/>
        </p:nvPicPr>
        <p:blipFill rotWithShape="1">
          <a:blip r:embed="rId5">
            <a:alphaModFix/>
          </a:blip>
          <a:srcRect/>
          <a:stretch/>
        </p:blipFill>
        <p:spPr>
          <a:xfrm>
            <a:off x="4983481" y="3143250"/>
            <a:ext cx="1306286" cy="1028700"/>
          </a:xfrm>
          <a:prstGeom prst="rect">
            <a:avLst/>
          </a:prstGeom>
          <a:noFill/>
          <a:ln>
            <a:noFill/>
          </a:ln>
        </p:spPr>
      </p:pic>
      <p:pic>
        <p:nvPicPr>
          <p:cNvPr id="211" name="Google Shape;211;p24"/>
          <p:cNvPicPr preferRelativeResize="0"/>
          <p:nvPr/>
        </p:nvPicPr>
        <p:blipFill rotWithShape="1">
          <a:blip r:embed="rId6">
            <a:alphaModFix/>
          </a:blip>
          <a:srcRect/>
          <a:stretch/>
        </p:blipFill>
        <p:spPr>
          <a:xfrm>
            <a:off x="4983480" y="1771650"/>
            <a:ext cx="1305068" cy="874395"/>
          </a:xfrm>
          <a:prstGeom prst="rect">
            <a:avLst/>
          </a:prstGeom>
          <a:noFill/>
          <a:ln>
            <a:noFill/>
          </a:ln>
        </p:spPr>
      </p:pic>
      <p:sp>
        <p:nvSpPr>
          <p:cNvPr id="212" name="Google Shape;212;p24"/>
          <p:cNvSpPr txBox="1"/>
          <p:nvPr/>
        </p:nvSpPr>
        <p:spPr>
          <a:xfrm>
            <a:off x="1005840" y="3086100"/>
            <a:ext cx="1303020" cy="277020"/>
          </a:xfrm>
          <a:prstGeom prst="rect">
            <a:avLst/>
          </a:prstGeom>
          <a:noFill/>
          <a:ln>
            <a:noFill/>
          </a:ln>
        </p:spPr>
        <p:txBody>
          <a:bodyPr spcFirstLastPara="1" wrap="square" lIns="82283" tIns="41130" rIns="82283" bIns="41130" anchor="t" anchorCtr="0">
            <a:noAutofit/>
          </a:bodyPr>
          <a:lstStyle/>
          <a:p>
            <a:endParaRPr sz="1620">
              <a:solidFill>
                <a:schemeClr val="dk1"/>
              </a:solidFill>
            </a:endParaRPr>
          </a:p>
        </p:txBody>
      </p:sp>
      <p:sp>
        <p:nvSpPr>
          <p:cNvPr id="213" name="Google Shape;213;p24"/>
          <p:cNvSpPr txBox="1"/>
          <p:nvPr/>
        </p:nvSpPr>
        <p:spPr>
          <a:xfrm>
            <a:off x="5189220" y="2800350"/>
            <a:ext cx="1234440" cy="230580"/>
          </a:xfrm>
          <a:prstGeom prst="rect">
            <a:avLst/>
          </a:prstGeom>
          <a:noFill/>
          <a:ln>
            <a:noFill/>
          </a:ln>
        </p:spPr>
        <p:txBody>
          <a:bodyPr spcFirstLastPara="1" wrap="square" lIns="82283" tIns="41130" rIns="82283" bIns="41130" anchor="t" anchorCtr="0">
            <a:noAutofit/>
          </a:bodyPr>
          <a:lstStyle/>
          <a:p>
            <a:pPr algn="ctr"/>
            <a:r>
              <a:rPr lang="en-US" sz="1260" dirty="0">
                <a:solidFill>
                  <a:schemeClr val="dk1"/>
                </a:solidFill>
                <a:latin typeface="Garamond" panose="02020404030301010803" pitchFamily="18" charset="0"/>
                <a:ea typeface="Corbel"/>
                <a:cs typeface="Corbel"/>
                <a:sym typeface="Corbel"/>
              </a:rPr>
              <a:t>Cyanobacteria</a:t>
            </a:r>
            <a:endParaRPr sz="1260" dirty="0">
              <a:solidFill>
                <a:schemeClr val="dk1"/>
              </a:solidFill>
              <a:latin typeface="Garamond" panose="02020404030301010803" pitchFamily="18" charset="0"/>
              <a:ea typeface="Corbel"/>
              <a:cs typeface="Corbel"/>
              <a:sym typeface="Corbel"/>
            </a:endParaRPr>
          </a:p>
        </p:txBody>
      </p:sp>
      <p:sp>
        <p:nvSpPr>
          <p:cNvPr id="214" name="Google Shape;214;p24"/>
          <p:cNvSpPr txBox="1"/>
          <p:nvPr/>
        </p:nvSpPr>
        <p:spPr>
          <a:xfrm>
            <a:off x="7178040" y="2800350"/>
            <a:ext cx="1234440" cy="230580"/>
          </a:xfrm>
          <a:prstGeom prst="rect">
            <a:avLst/>
          </a:prstGeom>
          <a:noFill/>
          <a:ln>
            <a:noFill/>
          </a:ln>
        </p:spPr>
        <p:txBody>
          <a:bodyPr spcFirstLastPara="1" wrap="square" lIns="82283" tIns="41130" rIns="82283" bIns="41130" anchor="t" anchorCtr="0">
            <a:noAutofit/>
          </a:bodyPr>
          <a:lstStyle/>
          <a:p>
            <a:pPr algn="ctr"/>
            <a:r>
              <a:rPr lang="en-US" sz="1260" dirty="0">
                <a:solidFill>
                  <a:schemeClr val="dk1"/>
                </a:solidFill>
                <a:latin typeface="Garamond" panose="02020404030301010803" pitchFamily="18" charset="0"/>
                <a:ea typeface="Corbel"/>
                <a:cs typeface="Corbel"/>
                <a:sym typeface="Corbel"/>
              </a:rPr>
              <a:t>Bacteria</a:t>
            </a:r>
            <a:endParaRPr sz="1260" dirty="0">
              <a:solidFill>
                <a:schemeClr val="dk1"/>
              </a:solidFill>
              <a:latin typeface="Garamond" panose="02020404030301010803" pitchFamily="18" charset="0"/>
              <a:ea typeface="Corbel"/>
              <a:cs typeface="Corbel"/>
              <a:sym typeface="Corbel"/>
            </a:endParaRPr>
          </a:p>
        </p:txBody>
      </p:sp>
      <p:sp>
        <p:nvSpPr>
          <p:cNvPr id="215" name="Google Shape;215;p24"/>
          <p:cNvSpPr txBox="1"/>
          <p:nvPr/>
        </p:nvSpPr>
        <p:spPr>
          <a:xfrm>
            <a:off x="5120640" y="4343400"/>
            <a:ext cx="1234440" cy="230580"/>
          </a:xfrm>
          <a:prstGeom prst="rect">
            <a:avLst/>
          </a:prstGeom>
          <a:noFill/>
          <a:ln>
            <a:noFill/>
          </a:ln>
        </p:spPr>
        <p:txBody>
          <a:bodyPr spcFirstLastPara="1" wrap="square" lIns="82283" tIns="41130" rIns="82283" bIns="41130" anchor="t" anchorCtr="0">
            <a:noAutofit/>
          </a:bodyPr>
          <a:lstStyle/>
          <a:p>
            <a:pPr algn="ctr"/>
            <a:r>
              <a:rPr lang="en-US" sz="1260">
                <a:solidFill>
                  <a:schemeClr val="dk1"/>
                </a:solidFill>
                <a:latin typeface="Garamond" panose="02020404030301010803" pitchFamily="18" charset="0"/>
                <a:ea typeface="Corbel"/>
                <a:cs typeface="Corbel"/>
                <a:sym typeface="Corbel"/>
              </a:rPr>
              <a:t>Protozoa</a:t>
            </a:r>
            <a:endParaRPr sz="1260">
              <a:solidFill>
                <a:schemeClr val="dk1"/>
              </a:solidFill>
              <a:latin typeface="Garamond" panose="02020404030301010803" pitchFamily="18" charset="0"/>
              <a:ea typeface="Corbel"/>
              <a:cs typeface="Corbel"/>
              <a:sym typeface="Corbel"/>
            </a:endParaRPr>
          </a:p>
        </p:txBody>
      </p:sp>
      <p:sp>
        <p:nvSpPr>
          <p:cNvPr id="216" name="Google Shape;216;p24"/>
          <p:cNvSpPr txBox="1"/>
          <p:nvPr/>
        </p:nvSpPr>
        <p:spPr>
          <a:xfrm>
            <a:off x="7178040" y="4343400"/>
            <a:ext cx="1234440" cy="230580"/>
          </a:xfrm>
          <a:prstGeom prst="rect">
            <a:avLst/>
          </a:prstGeom>
          <a:noFill/>
          <a:ln>
            <a:noFill/>
          </a:ln>
        </p:spPr>
        <p:txBody>
          <a:bodyPr spcFirstLastPara="1" wrap="square" lIns="82283" tIns="41130" rIns="82283" bIns="41130" anchor="t" anchorCtr="0">
            <a:noAutofit/>
          </a:bodyPr>
          <a:lstStyle/>
          <a:p>
            <a:pPr algn="ctr"/>
            <a:r>
              <a:rPr lang="en-US" sz="1260">
                <a:solidFill>
                  <a:schemeClr val="dk1"/>
                </a:solidFill>
                <a:latin typeface="Garamond" panose="02020404030301010803" pitchFamily="18" charset="0"/>
                <a:ea typeface="Corbel"/>
                <a:cs typeface="Corbel"/>
                <a:sym typeface="Corbel"/>
              </a:rPr>
              <a:t>Yeast</a:t>
            </a:r>
            <a:endParaRPr sz="1260">
              <a:solidFill>
                <a:schemeClr val="dk1"/>
              </a:solidFill>
              <a:latin typeface="Garamond" panose="02020404030301010803" pitchFamily="18" charset="0"/>
              <a:ea typeface="Corbel"/>
              <a:cs typeface="Corbel"/>
              <a:sym typeface="Corbel"/>
            </a:endParaRPr>
          </a:p>
        </p:txBody>
      </p:sp>
      <p:sp>
        <p:nvSpPr>
          <p:cNvPr id="217" name="Google Shape;217;p24"/>
          <p:cNvSpPr txBox="1"/>
          <p:nvPr/>
        </p:nvSpPr>
        <p:spPr>
          <a:xfrm>
            <a:off x="422909" y="1063499"/>
            <a:ext cx="4450541" cy="3850145"/>
          </a:xfrm>
          <a:prstGeom prst="rect">
            <a:avLst/>
          </a:prstGeom>
          <a:noFill/>
          <a:ln>
            <a:noFill/>
          </a:ln>
        </p:spPr>
        <p:txBody>
          <a:bodyPr spcFirstLastPara="1" wrap="square" lIns="82283" tIns="41130" rIns="82283" bIns="41130" anchor="t" anchorCtr="0">
            <a:noAutofit/>
          </a:bodyPr>
          <a:lstStyle/>
          <a:p>
            <a:r>
              <a:rPr lang="en-US" sz="2160" b="1" dirty="0">
                <a:solidFill>
                  <a:schemeClr val="dk1"/>
                </a:solidFill>
                <a:latin typeface="Garamond" panose="02020404030301010803" pitchFamily="18" charset="0"/>
                <a:ea typeface="Corbel"/>
                <a:cs typeface="Corbel"/>
                <a:sym typeface="Corbel"/>
              </a:rPr>
              <a:t>What is a microbe?</a:t>
            </a:r>
            <a:endParaRPr sz="1260" dirty="0">
              <a:latin typeface="Garamond" panose="02020404030301010803" pitchFamily="18" charset="0"/>
            </a:endParaRPr>
          </a:p>
          <a:p>
            <a:endParaRPr sz="1620" b="1" dirty="0">
              <a:solidFill>
                <a:schemeClr val="dk1"/>
              </a:solidFill>
              <a:latin typeface="Garamond" panose="02020404030301010803" pitchFamily="18" charset="0"/>
              <a:ea typeface="Corbel"/>
              <a:cs typeface="Corbel"/>
              <a:sym typeface="Corbel"/>
            </a:endParaRPr>
          </a:p>
          <a:p>
            <a:pPr marL="257175" indent="-257175"/>
            <a:r>
              <a:rPr lang="en-US" sz="1620" b="1" dirty="0">
                <a:solidFill>
                  <a:schemeClr val="dk1"/>
                </a:solidFill>
                <a:latin typeface="Garamond" panose="02020404030301010803" pitchFamily="18" charset="0"/>
                <a:ea typeface="Corbel"/>
                <a:cs typeface="Corbel"/>
                <a:sym typeface="Corbel"/>
              </a:rPr>
              <a:t>Microbes</a:t>
            </a:r>
            <a:r>
              <a:rPr lang="en-US" sz="1620" dirty="0">
                <a:solidFill>
                  <a:schemeClr val="dk1"/>
                </a:solidFill>
                <a:latin typeface="Garamond" panose="02020404030301010803" pitchFamily="18" charset="0"/>
                <a:ea typeface="Corbel"/>
                <a:cs typeface="Corbel"/>
                <a:sym typeface="Corbel"/>
              </a:rPr>
              <a:t> – organisms that can only be observed using a microscope such as a bacteria, fungus, protozoa or a virus (not a technical term)</a:t>
            </a:r>
            <a:endParaRPr sz="1260" dirty="0">
              <a:latin typeface="Garamond" panose="02020404030301010803" pitchFamily="18" charset="0"/>
            </a:endParaRPr>
          </a:p>
          <a:p>
            <a:pPr marL="257175" indent="-257175"/>
            <a:endParaRPr sz="1620" dirty="0">
              <a:solidFill>
                <a:schemeClr val="dk1"/>
              </a:solidFill>
              <a:latin typeface="Garamond" panose="02020404030301010803" pitchFamily="18" charset="0"/>
              <a:ea typeface="Corbel"/>
              <a:cs typeface="Corbel"/>
              <a:sym typeface="Corbel"/>
            </a:endParaRPr>
          </a:p>
          <a:p>
            <a:pPr marL="257175" indent="-257175">
              <a:buClr>
                <a:schemeClr val="dk1"/>
              </a:buClr>
              <a:buSzPts val="1800"/>
              <a:buFont typeface="Courier New"/>
              <a:buChar char="o"/>
            </a:pPr>
            <a:r>
              <a:rPr lang="en-US" sz="1620" dirty="0">
                <a:solidFill>
                  <a:schemeClr val="dk1"/>
                </a:solidFill>
                <a:latin typeface="Garamond" panose="02020404030301010803" pitchFamily="18" charset="0"/>
                <a:ea typeface="Corbel"/>
                <a:cs typeface="Corbel"/>
                <a:sym typeface="Corbel"/>
              </a:rPr>
              <a:t>Bacteria</a:t>
            </a:r>
            <a:endParaRPr sz="1260" dirty="0">
              <a:latin typeface="Garamond" panose="02020404030301010803" pitchFamily="18" charset="0"/>
            </a:endParaRPr>
          </a:p>
          <a:p>
            <a:pPr marL="257175" indent="-257175">
              <a:buClr>
                <a:schemeClr val="dk1"/>
              </a:buClr>
              <a:buSzPts val="1800"/>
              <a:buFont typeface="Courier New"/>
              <a:buChar char="o"/>
            </a:pPr>
            <a:r>
              <a:rPr lang="en-US" sz="1620" dirty="0">
                <a:solidFill>
                  <a:schemeClr val="dk1"/>
                </a:solidFill>
                <a:latin typeface="Garamond" panose="02020404030301010803" pitchFamily="18" charset="0"/>
                <a:ea typeface="Corbel"/>
                <a:cs typeface="Corbel"/>
                <a:sym typeface="Corbel"/>
              </a:rPr>
              <a:t>Cyanobacteria </a:t>
            </a:r>
            <a:endParaRPr sz="1260" dirty="0">
              <a:latin typeface="Garamond" panose="02020404030301010803" pitchFamily="18" charset="0"/>
            </a:endParaRPr>
          </a:p>
          <a:p>
            <a:pPr marL="257175" indent="-257175">
              <a:buClr>
                <a:schemeClr val="dk1"/>
              </a:buClr>
              <a:buSzPts val="1800"/>
              <a:buFont typeface="Courier New"/>
              <a:buChar char="o"/>
            </a:pPr>
            <a:r>
              <a:rPr lang="en-US" sz="1620" dirty="0">
                <a:solidFill>
                  <a:schemeClr val="dk1"/>
                </a:solidFill>
                <a:latin typeface="Garamond" panose="02020404030301010803" pitchFamily="18" charset="0"/>
                <a:ea typeface="Corbel"/>
                <a:cs typeface="Corbel"/>
                <a:sym typeface="Corbel"/>
              </a:rPr>
              <a:t>Yeast</a:t>
            </a:r>
            <a:endParaRPr sz="1260" dirty="0">
              <a:latin typeface="Garamond" panose="02020404030301010803" pitchFamily="18" charset="0"/>
            </a:endParaRPr>
          </a:p>
          <a:p>
            <a:pPr marL="257175" indent="-257175">
              <a:buClr>
                <a:schemeClr val="dk1"/>
              </a:buClr>
              <a:buSzPts val="1800"/>
              <a:buFont typeface="Courier New"/>
              <a:buChar char="o"/>
            </a:pPr>
            <a:r>
              <a:rPr lang="en-US" sz="1620" dirty="0">
                <a:solidFill>
                  <a:schemeClr val="dk1"/>
                </a:solidFill>
                <a:latin typeface="Garamond" panose="02020404030301010803" pitchFamily="18" charset="0"/>
                <a:ea typeface="Corbel"/>
                <a:cs typeface="Corbel"/>
                <a:sym typeface="Corbel"/>
              </a:rPr>
              <a:t>Fungus</a:t>
            </a:r>
            <a:endParaRPr sz="1260" dirty="0">
              <a:latin typeface="Garamond" panose="02020404030301010803" pitchFamily="18" charset="0"/>
            </a:endParaRPr>
          </a:p>
          <a:p>
            <a:pPr marL="257175" indent="-154305">
              <a:buClr>
                <a:schemeClr val="dk1"/>
              </a:buClr>
              <a:buSzPts val="1800"/>
            </a:pPr>
            <a:endParaRPr sz="1620" b="1" dirty="0">
              <a:solidFill>
                <a:schemeClr val="dk1"/>
              </a:solidFill>
              <a:latin typeface="Garamond" panose="02020404030301010803" pitchFamily="18" charset="0"/>
              <a:ea typeface="Corbel"/>
              <a:cs typeface="Corbel"/>
              <a:sym typeface="Corbel"/>
            </a:endParaRPr>
          </a:p>
          <a:p>
            <a:pPr marL="257175" indent="-257175"/>
            <a:r>
              <a:rPr lang="en-US" sz="1620" b="1" dirty="0">
                <a:solidFill>
                  <a:schemeClr val="dk1"/>
                </a:solidFill>
                <a:latin typeface="Garamond" panose="02020404030301010803" pitchFamily="18" charset="0"/>
                <a:ea typeface="Corbel"/>
                <a:cs typeface="Corbel"/>
                <a:sym typeface="Corbel"/>
              </a:rPr>
              <a:t>Why Use Microbes</a:t>
            </a:r>
            <a:r>
              <a:rPr lang="en-US" sz="1620" b="1" dirty="0" smtClean="0">
                <a:solidFill>
                  <a:schemeClr val="dk1"/>
                </a:solidFill>
                <a:latin typeface="Garamond" panose="02020404030301010803" pitchFamily="18" charset="0"/>
                <a:ea typeface="Corbel"/>
                <a:cs typeface="Corbel"/>
                <a:sym typeface="Corbel"/>
              </a:rPr>
              <a:t>?</a:t>
            </a:r>
            <a:endParaRPr sz="1620" b="1" dirty="0">
              <a:solidFill>
                <a:schemeClr val="dk1"/>
              </a:solidFill>
              <a:latin typeface="Garamond" panose="02020404030301010803" pitchFamily="18" charset="0"/>
              <a:ea typeface="Corbel"/>
              <a:cs typeface="Corbel"/>
              <a:sym typeface="Corbel"/>
            </a:endParaRPr>
          </a:p>
          <a:p>
            <a:pPr marL="308610" indent="-308610">
              <a:buClr>
                <a:schemeClr val="dk1"/>
              </a:buClr>
              <a:buSzPts val="1800"/>
              <a:buFont typeface="Courier New"/>
              <a:buChar char="o"/>
            </a:pPr>
            <a:r>
              <a:rPr lang="en-US" sz="1620" dirty="0">
                <a:solidFill>
                  <a:schemeClr val="dk1"/>
                </a:solidFill>
                <a:latin typeface="Garamond" panose="02020404030301010803" pitchFamily="18" charset="0"/>
                <a:ea typeface="Corbel"/>
                <a:cs typeface="Corbel"/>
                <a:sym typeface="Corbel"/>
              </a:rPr>
              <a:t>Easily Genetically Modified</a:t>
            </a:r>
            <a:endParaRPr sz="1260" dirty="0">
              <a:latin typeface="Garamond" panose="02020404030301010803" pitchFamily="18" charset="0"/>
            </a:endParaRPr>
          </a:p>
          <a:p>
            <a:pPr marL="308610" indent="-205740">
              <a:buClr>
                <a:schemeClr val="dk1"/>
              </a:buClr>
              <a:buSzPts val="1800"/>
            </a:pPr>
            <a:endParaRPr sz="1620" dirty="0">
              <a:solidFill>
                <a:schemeClr val="dk1"/>
              </a:solidFill>
              <a:latin typeface="Garamond" panose="02020404030301010803" pitchFamily="18" charset="0"/>
              <a:ea typeface="Corbel"/>
              <a:cs typeface="Corbel"/>
              <a:sym typeface="Corbel"/>
            </a:endParaRPr>
          </a:p>
          <a:p>
            <a:pPr marL="308610" indent="-308610">
              <a:buClr>
                <a:schemeClr val="dk1"/>
              </a:buClr>
              <a:buSzPts val="1800"/>
              <a:buFont typeface="Courier New"/>
              <a:buChar char="o"/>
            </a:pPr>
            <a:r>
              <a:rPr lang="en-US" sz="1620" dirty="0">
                <a:solidFill>
                  <a:schemeClr val="dk1"/>
                </a:solidFill>
                <a:latin typeface="Garamond" panose="02020404030301010803" pitchFamily="18" charset="0"/>
                <a:ea typeface="Corbel"/>
                <a:cs typeface="Corbel"/>
                <a:sym typeface="Corbel"/>
              </a:rPr>
              <a:t>Material for growth already in use (Fermenters</a:t>
            </a:r>
            <a:r>
              <a:rPr lang="en-US" sz="1620" dirty="0" smtClean="0">
                <a:solidFill>
                  <a:schemeClr val="dk1"/>
                </a:solidFill>
                <a:latin typeface="Garamond" panose="02020404030301010803" pitchFamily="18" charset="0"/>
                <a:ea typeface="Corbel"/>
                <a:cs typeface="Corbel"/>
                <a:sym typeface="Corbel"/>
              </a:rPr>
              <a:t>)</a:t>
            </a:r>
            <a:endParaRPr sz="1620" dirty="0">
              <a:solidFill>
                <a:schemeClr val="dk1"/>
              </a:solidFill>
              <a:latin typeface="Garamond" panose="02020404030301010803" pitchFamily="18" charset="0"/>
              <a:ea typeface="Corbel"/>
              <a:cs typeface="Corbel"/>
              <a:sym typeface="Corbel"/>
            </a:endParaRPr>
          </a:p>
        </p:txBody>
      </p:sp>
    </p:spTree>
    <p:extLst>
      <p:ext uri="{BB962C8B-B14F-4D97-AF65-F5344CB8AC3E}">
        <p14:creationId xmlns:p14="http://schemas.microsoft.com/office/powerpoint/2010/main" val="3795274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9"/>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dirty="0">
                <a:solidFill>
                  <a:schemeClr val="accent1">
                    <a:lumMod val="75000"/>
                  </a:schemeClr>
                </a:solidFill>
                <a:effectLst>
                  <a:outerShdw blurRad="38100" dist="38100" dir="2700000" algn="tl">
                    <a:srgbClr val="000000">
                      <a:alpha val="43137"/>
                    </a:srgbClr>
                  </a:outerShdw>
                </a:effectLst>
              </a:rPr>
              <a:t>The </a:t>
            </a:r>
            <a:r>
              <a:rPr lang="en" sz="3600" b="1" dirty="0" smtClean="0">
                <a:solidFill>
                  <a:schemeClr val="accent1">
                    <a:lumMod val="75000"/>
                  </a:schemeClr>
                </a:solidFill>
                <a:effectLst>
                  <a:outerShdw blurRad="38100" dist="38100" dir="2700000" algn="tl">
                    <a:srgbClr val="000000">
                      <a:alpha val="43137"/>
                    </a:srgbClr>
                  </a:outerShdw>
                </a:effectLst>
              </a:rPr>
              <a:t>facts about Case Study One:</a:t>
            </a:r>
            <a:endParaRPr sz="3600" b="1" dirty="0">
              <a:solidFill>
                <a:schemeClr val="accent1">
                  <a:lumMod val="75000"/>
                </a:schemeClr>
              </a:solidFill>
              <a:effectLst>
                <a:outerShdw blurRad="38100" dist="38100" dir="2700000" algn="tl">
                  <a:srgbClr val="000000">
                    <a:alpha val="43137"/>
                  </a:srgbClr>
                </a:outerShdw>
              </a:effectLst>
            </a:endParaRPr>
          </a:p>
        </p:txBody>
      </p:sp>
      <p:sp>
        <p:nvSpPr>
          <p:cNvPr id="105" name="Google Shape;105;p19"/>
          <p:cNvSpPr txBox="1">
            <a:spLocks noGrp="1"/>
          </p:cNvSpPr>
          <p:nvPr>
            <p:ph type="body" idx="1"/>
          </p:nvPr>
        </p:nvSpPr>
        <p:spPr>
          <a:xfrm>
            <a:off x="311700" y="1343543"/>
            <a:ext cx="7303751" cy="2757609"/>
          </a:xfrm>
          <a:prstGeom prst="rect">
            <a:avLst/>
          </a:prstGeom>
        </p:spPr>
        <p:txBody>
          <a:bodyPr spcFirstLastPara="1" wrap="square" lIns="91425" tIns="91425" rIns="91425" bIns="91425" anchor="t" anchorCtr="0">
            <a:noAutofit/>
          </a:bodyPr>
          <a:lstStyle/>
          <a:p>
            <a:pPr marL="419100" lvl="0" algn="l" rtl="0">
              <a:spcBef>
                <a:spcPts val="0"/>
              </a:spcBef>
              <a:spcAft>
                <a:spcPts val="0"/>
              </a:spcAft>
              <a:buClr>
                <a:srgbClr val="000000"/>
              </a:buClr>
              <a:buSzPts val="2400"/>
              <a:buFont typeface="Arial" panose="020B0604020202020204" pitchFamily="34" charset="0"/>
              <a:buChar char="•"/>
            </a:pPr>
            <a:r>
              <a:rPr lang="en" sz="2400" dirty="0">
                <a:solidFill>
                  <a:srgbClr val="000000"/>
                </a:solidFill>
              </a:rPr>
              <a:t>Football practice on a hot summer </a:t>
            </a:r>
            <a:r>
              <a:rPr lang="en" sz="2400" dirty="0" smtClean="0">
                <a:solidFill>
                  <a:srgbClr val="000000"/>
                </a:solidFill>
              </a:rPr>
              <a:t>day</a:t>
            </a:r>
            <a:endParaRPr lang="en" sz="2400" dirty="0">
              <a:solidFill>
                <a:srgbClr val="000000"/>
              </a:solidFill>
            </a:endParaRPr>
          </a:p>
          <a:p>
            <a:pPr marL="419100" lvl="0" algn="l" rtl="0">
              <a:spcBef>
                <a:spcPts val="0"/>
              </a:spcBef>
              <a:spcAft>
                <a:spcPts val="0"/>
              </a:spcAft>
              <a:buClr>
                <a:srgbClr val="000000"/>
              </a:buClr>
              <a:buSzPts val="2400"/>
              <a:buFont typeface="Arial" panose="020B0604020202020204" pitchFamily="34" charset="0"/>
              <a:buChar char="•"/>
            </a:pPr>
            <a:r>
              <a:rPr lang="en" sz="2400" dirty="0" smtClean="0">
                <a:solidFill>
                  <a:srgbClr val="000000"/>
                </a:solidFill>
              </a:rPr>
              <a:t>Drank </a:t>
            </a:r>
            <a:r>
              <a:rPr lang="en" sz="2400" dirty="0">
                <a:solidFill>
                  <a:srgbClr val="000000"/>
                </a:solidFill>
              </a:rPr>
              <a:t>two gallons of water and two gallons of </a:t>
            </a:r>
            <a:r>
              <a:rPr lang="en" sz="2400" dirty="0" smtClean="0">
                <a:solidFill>
                  <a:srgbClr val="000000"/>
                </a:solidFill>
              </a:rPr>
              <a:t>Gatorade</a:t>
            </a:r>
            <a:endParaRPr lang="en" sz="2400" dirty="0">
              <a:solidFill>
                <a:srgbClr val="000000"/>
              </a:solidFill>
            </a:endParaRPr>
          </a:p>
          <a:p>
            <a:pPr marL="419100" lvl="0" algn="l" rtl="0">
              <a:spcBef>
                <a:spcPts val="0"/>
              </a:spcBef>
              <a:spcAft>
                <a:spcPts val="0"/>
              </a:spcAft>
              <a:buClr>
                <a:srgbClr val="000000"/>
              </a:buClr>
              <a:buSzPts val="2400"/>
              <a:buFont typeface="Arial" panose="020B0604020202020204" pitchFamily="34" charset="0"/>
              <a:buChar char="•"/>
            </a:pPr>
            <a:r>
              <a:rPr lang="en" sz="2400" dirty="0" smtClean="0">
                <a:solidFill>
                  <a:srgbClr val="000000"/>
                </a:solidFill>
              </a:rPr>
              <a:t>Complained </a:t>
            </a:r>
            <a:r>
              <a:rPr lang="en" sz="2400" dirty="0">
                <a:solidFill>
                  <a:srgbClr val="000000"/>
                </a:solidFill>
              </a:rPr>
              <a:t>of cramping, headaches </a:t>
            </a:r>
          </a:p>
          <a:p>
            <a:pPr marL="419100" lvl="0" algn="l" rtl="0">
              <a:spcBef>
                <a:spcPts val="0"/>
              </a:spcBef>
              <a:spcAft>
                <a:spcPts val="0"/>
              </a:spcAft>
              <a:buClr>
                <a:srgbClr val="000000"/>
              </a:buClr>
              <a:buSzPts val="2400"/>
              <a:buFont typeface="Arial" panose="020B0604020202020204" pitchFamily="34" charset="0"/>
              <a:buChar char="•"/>
            </a:pPr>
            <a:r>
              <a:rPr lang="en" sz="2400" dirty="0" smtClean="0">
                <a:solidFill>
                  <a:srgbClr val="000000"/>
                </a:solidFill>
              </a:rPr>
              <a:t>Unable </a:t>
            </a:r>
            <a:r>
              <a:rPr lang="en" sz="2400" dirty="0">
                <a:solidFill>
                  <a:srgbClr val="000000"/>
                </a:solidFill>
              </a:rPr>
              <a:t>to drive home, later collapsed, went into </a:t>
            </a:r>
            <a:r>
              <a:rPr lang="en" sz="2400" dirty="0" smtClean="0">
                <a:solidFill>
                  <a:srgbClr val="000000"/>
                </a:solidFill>
              </a:rPr>
              <a:t>coma</a:t>
            </a:r>
            <a:endParaRPr lang="en" sz="2400" dirty="0">
              <a:solidFill>
                <a:srgbClr val="000000"/>
              </a:solidFill>
            </a:endParaRPr>
          </a:p>
          <a:p>
            <a:pPr marL="419100" lvl="0" algn="l" rtl="0">
              <a:spcBef>
                <a:spcPts val="0"/>
              </a:spcBef>
              <a:spcAft>
                <a:spcPts val="0"/>
              </a:spcAft>
              <a:buClr>
                <a:srgbClr val="000000"/>
              </a:buClr>
              <a:buSzPts val="2400"/>
              <a:buFont typeface="Arial" panose="020B0604020202020204" pitchFamily="34" charset="0"/>
              <a:buChar char="•"/>
            </a:pPr>
            <a:r>
              <a:rPr lang="en" sz="2400" dirty="0" smtClean="0">
                <a:solidFill>
                  <a:srgbClr val="000000"/>
                </a:solidFill>
              </a:rPr>
              <a:t>Cause </a:t>
            </a:r>
            <a:r>
              <a:rPr lang="en" sz="2400" dirty="0">
                <a:solidFill>
                  <a:srgbClr val="000000"/>
                </a:solidFill>
              </a:rPr>
              <a:t>of death was massive swelling around the brain from overhydration </a:t>
            </a:r>
            <a:endParaRPr sz="2400" dirty="0">
              <a:solidFill>
                <a:srgbClr val="000000"/>
              </a:solidFill>
            </a:endParaRPr>
          </a:p>
          <a:p>
            <a:pPr marL="0" lvl="0" indent="0" algn="l" rtl="0">
              <a:spcBef>
                <a:spcPts val="1600"/>
              </a:spcBef>
              <a:spcAft>
                <a:spcPts val="1600"/>
              </a:spcAft>
              <a:buNone/>
            </a:pPr>
            <a:endParaRPr sz="2400" dirty="0">
              <a:solidFill>
                <a:srgbClr val="00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1"/>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dirty="0">
                <a:solidFill>
                  <a:schemeClr val="accent1">
                    <a:lumMod val="75000"/>
                  </a:schemeClr>
                </a:solidFill>
                <a:effectLst>
                  <a:outerShdw blurRad="38100" dist="38100" dir="2700000" algn="tl">
                    <a:srgbClr val="000000">
                      <a:alpha val="43137"/>
                    </a:srgbClr>
                  </a:outerShdw>
                </a:effectLst>
              </a:rPr>
              <a:t>The </a:t>
            </a:r>
            <a:r>
              <a:rPr lang="en" sz="3600" b="1" dirty="0" smtClean="0">
                <a:solidFill>
                  <a:schemeClr val="accent1">
                    <a:lumMod val="75000"/>
                  </a:schemeClr>
                </a:solidFill>
                <a:effectLst>
                  <a:outerShdw blurRad="38100" dist="38100" dir="2700000" algn="tl">
                    <a:srgbClr val="000000">
                      <a:alpha val="43137"/>
                    </a:srgbClr>
                  </a:outerShdw>
                </a:effectLst>
              </a:rPr>
              <a:t>facts about Case Study Two:</a:t>
            </a:r>
            <a:endParaRPr sz="3600" b="1" dirty="0">
              <a:solidFill>
                <a:schemeClr val="accent1">
                  <a:lumMod val="75000"/>
                </a:schemeClr>
              </a:solidFill>
              <a:effectLst>
                <a:outerShdw blurRad="38100" dist="38100" dir="2700000" algn="tl">
                  <a:srgbClr val="000000">
                    <a:alpha val="43137"/>
                  </a:srgbClr>
                </a:outerShdw>
              </a:effectLst>
            </a:endParaRPr>
          </a:p>
        </p:txBody>
      </p:sp>
      <p:sp>
        <p:nvSpPr>
          <p:cNvPr id="119" name="Google Shape;119;p21"/>
          <p:cNvSpPr txBox="1">
            <a:spLocks noGrp="1"/>
          </p:cNvSpPr>
          <p:nvPr>
            <p:ph type="body" idx="1"/>
          </p:nvPr>
        </p:nvSpPr>
        <p:spPr>
          <a:xfrm>
            <a:off x="311700" y="1152475"/>
            <a:ext cx="6907966" cy="34164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rgbClr val="000000"/>
              </a:buClr>
              <a:buSzPts val="2400"/>
              <a:buFont typeface="Arial" panose="020B0604020202020204" pitchFamily="34" charset="0"/>
              <a:buChar char="•"/>
            </a:pPr>
            <a:r>
              <a:rPr lang="en" sz="2400" dirty="0">
                <a:solidFill>
                  <a:srgbClr val="000000"/>
                </a:solidFill>
              </a:rPr>
              <a:t>Sitting in a room with 18 other contestants</a:t>
            </a:r>
            <a:endParaRPr sz="2400" dirty="0">
              <a:solidFill>
                <a:srgbClr val="000000"/>
              </a:solidFill>
            </a:endParaRPr>
          </a:p>
          <a:p>
            <a:pPr marL="457200" lvl="0" indent="-381000" algn="l" rtl="0">
              <a:spcBef>
                <a:spcPts val="0"/>
              </a:spcBef>
              <a:spcAft>
                <a:spcPts val="0"/>
              </a:spcAft>
              <a:buClr>
                <a:srgbClr val="000000"/>
              </a:buClr>
              <a:buSzPts val="2400"/>
              <a:buFont typeface="Arial" panose="020B0604020202020204" pitchFamily="34" charset="0"/>
              <a:buChar char="•"/>
            </a:pPr>
            <a:r>
              <a:rPr lang="en" sz="2400" dirty="0">
                <a:solidFill>
                  <a:srgbClr val="000000"/>
                </a:solidFill>
              </a:rPr>
              <a:t>Drank nearly two gallons of water without urinating</a:t>
            </a:r>
            <a:endParaRPr sz="2400" dirty="0">
              <a:solidFill>
                <a:srgbClr val="000000"/>
              </a:solidFill>
            </a:endParaRPr>
          </a:p>
          <a:p>
            <a:pPr marL="457200" lvl="0" indent="-381000" algn="l" rtl="0">
              <a:spcBef>
                <a:spcPts val="0"/>
              </a:spcBef>
              <a:spcAft>
                <a:spcPts val="0"/>
              </a:spcAft>
              <a:buClr>
                <a:srgbClr val="000000"/>
              </a:buClr>
              <a:buSzPts val="2400"/>
              <a:buFont typeface="Arial" panose="020B0604020202020204" pitchFamily="34" charset="0"/>
              <a:buChar char="•"/>
            </a:pPr>
            <a:r>
              <a:rPr lang="en" sz="2400" dirty="0">
                <a:solidFill>
                  <a:srgbClr val="000000"/>
                </a:solidFill>
              </a:rPr>
              <a:t>Complained of headache, swollen abdomen, vomiting</a:t>
            </a:r>
            <a:endParaRPr sz="2400" dirty="0">
              <a:solidFill>
                <a:srgbClr val="000000"/>
              </a:solidFill>
            </a:endParaRPr>
          </a:p>
          <a:p>
            <a:pPr marL="457200" lvl="0" indent="-381000" algn="l" rtl="0">
              <a:spcBef>
                <a:spcPts val="0"/>
              </a:spcBef>
              <a:spcAft>
                <a:spcPts val="0"/>
              </a:spcAft>
              <a:buClr>
                <a:srgbClr val="000000"/>
              </a:buClr>
              <a:buSzPts val="2400"/>
              <a:buFont typeface="Arial" panose="020B0604020202020204" pitchFamily="34" charset="0"/>
              <a:buChar char="•"/>
            </a:pPr>
            <a:r>
              <a:rPr lang="en" sz="2400" dirty="0">
                <a:solidFill>
                  <a:srgbClr val="000000"/>
                </a:solidFill>
              </a:rPr>
              <a:t>Several contestants vomited, complained of pain</a:t>
            </a:r>
            <a:endParaRPr sz="2400" dirty="0">
              <a:solidFill>
                <a:srgbClr val="000000"/>
              </a:solidFill>
            </a:endParaRPr>
          </a:p>
          <a:p>
            <a:pPr marL="457200" lvl="0" indent="-381000" algn="l" rtl="0">
              <a:spcBef>
                <a:spcPts val="0"/>
              </a:spcBef>
              <a:spcAft>
                <a:spcPts val="0"/>
              </a:spcAft>
              <a:buClr>
                <a:srgbClr val="000000"/>
              </a:buClr>
              <a:buSzPts val="2400"/>
              <a:buFont typeface="Arial" panose="020B0604020202020204" pitchFamily="34" charset="0"/>
              <a:buChar char="•"/>
            </a:pPr>
            <a:r>
              <a:rPr lang="en" sz="2400" dirty="0">
                <a:solidFill>
                  <a:srgbClr val="000000"/>
                </a:solidFill>
              </a:rPr>
              <a:t>Became disoriented on the drive home, later collapsed</a:t>
            </a:r>
            <a:endParaRPr sz="2400" dirty="0">
              <a:solidFill>
                <a:srgbClr val="000000"/>
              </a:solidFill>
            </a:endParaRPr>
          </a:p>
          <a:p>
            <a:pPr marL="457200" lvl="0" indent="-381000" algn="l" rtl="0">
              <a:spcBef>
                <a:spcPts val="0"/>
              </a:spcBef>
              <a:spcAft>
                <a:spcPts val="0"/>
              </a:spcAft>
              <a:buClr>
                <a:srgbClr val="000000"/>
              </a:buClr>
              <a:buSzPts val="2400"/>
              <a:buFont typeface="Arial" panose="020B0604020202020204" pitchFamily="34" charset="0"/>
              <a:buChar char="•"/>
            </a:pPr>
            <a:r>
              <a:rPr lang="en" sz="2400" dirty="0">
                <a:solidFill>
                  <a:srgbClr val="000000"/>
                </a:solidFill>
              </a:rPr>
              <a:t>Cause of death was massive swelling around the brain from overhydration </a:t>
            </a:r>
            <a:endParaRPr sz="2400" dirty="0">
              <a:solidFill>
                <a:srgbClr val="000000"/>
              </a:solidFill>
            </a:endParaRPr>
          </a:p>
          <a:p>
            <a:pPr marL="0" lvl="0" indent="0" algn="l" rtl="0">
              <a:spcBef>
                <a:spcPts val="1600"/>
              </a:spcBef>
              <a:spcAft>
                <a:spcPts val="1600"/>
              </a:spcAft>
              <a:buNone/>
            </a:pPr>
            <a:endParaRPr sz="2400" dirty="0">
              <a:solidFill>
                <a:srgbClr val="00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3"/>
          <p:cNvSpPr txBox="1">
            <a:spLocks noGrp="1"/>
          </p:cNvSpPr>
          <p:nvPr>
            <p:ph type="title"/>
          </p:nvPr>
        </p:nvSpPr>
        <p:spPr>
          <a:xfrm>
            <a:off x="311700" y="253957"/>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dirty="0">
                <a:solidFill>
                  <a:schemeClr val="accent1">
                    <a:lumMod val="75000"/>
                  </a:schemeClr>
                </a:solidFill>
                <a:effectLst>
                  <a:outerShdw blurRad="38100" dist="38100" dir="2700000" algn="tl">
                    <a:srgbClr val="000000">
                      <a:alpha val="43137"/>
                    </a:srgbClr>
                  </a:outerShdw>
                </a:effectLst>
              </a:rPr>
              <a:t>The </a:t>
            </a:r>
            <a:r>
              <a:rPr lang="en" sz="3600" b="1" dirty="0" smtClean="0">
                <a:solidFill>
                  <a:schemeClr val="accent1">
                    <a:lumMod val="75000"/>
                  </a:schemeClr>
                </a:solidFill>
                <a:effectLst>
                  <a:outerShdw blurRad="38100" dist="38100" dir="2700000" algn="tl">
                    <a:srgbClr val="000000">
                      <a:alpha val="43137"/>
                    </a:srgbClr>
                  </a:outerShdw>
                </a:effectLst>
              </a:rPr>
              <a:t>facts about Case Study Three:</a:t>
            </a:r>
            <a:endParaRPr sz="3600" b="1" dirty="0">
              <a:solidFill>
                <a:schemeClr val="accent1">
                  <a:lumMod val="75000"/>
                </a:schemeClr>
              </a:solidFill>
              <a:effectLst>
                <a:outerShdw blurRad="38100" dist="38100" dir="2700000" algn="tl">
                  <a:srgbClr val="000000">
                    <a:alpha val="43137"/>
                  </a:srgbClr>
                </a:outerShdw>
              </a:effectLst>
            </a:endParaRPr>
          </a:p>
        </p:txBody>
      </p:sp>
      <p:sp>
        <p:nvSpPr>
          <p:cNvPr id="132" name="Google Shape;132;p23"/>
          <p:cNvSpPr txBox="1">
            <a:spLocks noGrp="1"/>
          </p:cNvSpPr>
          <p:nvPr>
            <p:ph type="body" idx="1"/>
          </p:nvPr>
        </p:nvSpPr>
        <p:spPr>
          <a:xfrm>
            <a:off x="311700" y="1114200"/>
            <a:ext cx="7569882" cy="3416400"/>
          </a:xfrm>
          <a:prstGeom prst="rect">
            <a:avLst/>
          </a:prstGeom>
        </p:spPr>
        <p:txBody>
          <a:bodyPr spcFirstLastPara="1" wrap="square" lIns="91425" tIns="91425" rIns="91425" bIns="91425" anchor="t" anchorCtr="0">
            <a:noAutofit/>
          </a:bodyPr>
          <a:lstStyle/>
          <a:p>
            <a:pPr marL="419100">
              <a:buClr>
                <a:srgbClr val="000000"/>
              </a:buClr>
              <a:buSzPts val="2400"/>
              <a:buFont typeface="Arial" panose="020B0604020202020204" pitchFamily="34" charset="0"/>
              <a:buChar char="•"/>
            </a:pPr>
            <a:r>
              <a:rPr lang="en" sz="2400" dirty="0" smtClean="0">
                <a:solidFill>
                  <a:srgbClr val="000000"/>
                </a:solidFill>
              </a:rPr>
              <a:t>Three-month </a:t>
            </a:r>
            <a:r>
              <a:rPr lang="en" sz="2400" dirty="0">
                <a:solidFill>
                  <a:srgbClr val="000000"/>
                </a:solidFill>
              </a:rPr>
              <a:t>old baby’s parents fed him adult foods </a:t>
            </a:r>
            <a:endParaRPr sz="2400" dirty="0">
              <a:solidFill>
                <a:srgbClr val="000000"/>
              </a:solidFill>
            </a:endParaRPr>
          </a:p>
          <a:p>
            <a:pPr marL="457200" lvl="0" indent="-381000" algn="l" rtl="0">
              <a:spcBef>
                <a:spcPts val="0"/>
              </a:spcBef>
              <a:spcAft>
                <a:spcPts val="0"/>
              </a:spcAft>
              <a:buClr>
                <a:srgbClr val="000000"/>
              </a:buClr>
              <a:buSzPts val="2400"/>
              <a:buFont typeface="Arial" panose="020B0604020202020204" pitchFamily="34" charset="0"/>
              <a:buChar char="•"/>
            </a:pPr>
            <a:r>
              <a:rPr lang="en" sz="2400" dirty="0">
                <a:solidFill>
                  <a:srgbClr val="000000"/>
                </a:solidFill>
              </a:rPr>
              <a:t>Baby foods are made with very little salt content</a:t>
            </a:r>
            <a:endParaRPr sz="2400" dirty="0">
              <a:solidFill>
                <a:srgbClr val="000000"/>
              </a:solidFill>
            </a:endParaRPr>
          </a:p>
          <a:p>
            <a:pPr marL="457200" lvl="0" indent="-381000" algn="l" rtl="0">
              <a:spcBef>
                <a:spcPts val="0"/>
              </a:spcBef>
              <a:spcAft>
                <a:spcPts val="0"/>
              </a:spcAft>
              <a:buClr>
                <a:srgbClr val="000000"/>
              </a:buClr>
              <a:buSzPts val="2400"/>
              <a:buFont typeface="Arial" panose="020B0604020202020204" pitchFamily="34" charset="0"/>
              <a:buChar char="•"/>
            </a:pPr>
            <a:r>
              <a:rPr lang="en" sz="2400" dirty="0">
                <a:solidFill>
                  <a:srgbClr val="000000"/>
                </a:solidFill>
              </a:rPr>
              <a:t>Very small amounts of salt can be fatal to babies </a:t>
            </a:r>
            <a:endParaRPr sz="2400" dirty="0">
              <a:solidFill>
                <a:srgbClr val="000000"/>
              </a:solidFill>
            </a:endParaRPr>
          </a:p>
          <a:p>
            <a:pPr marL="457200" lvl="0" indent="-381000" algn="l" rtl="0">
              <a:spcBef>
                <a:spcPts val="0"/>
              </a:spcBef>
              <a:spcAft>
                <a:spcPts val="0"/>
              </a:spcAft>
              <a:buClr>
                <a:srgbClr val="000000"/>
              </a:buClr>
              <a:buSzPts val="2400"/>
              <a:buFont typeface="Arial" panose="020B0604020202020204" pitchFamily="34" charset="0"/>
              <a:buChar char="•"/>
            </a:pPr>
            <a:r>
              <a:rPr lang="en" sz="2400" dirty="0">
                <a:solidFill>
                  <a:srgbClr val="000000"/>
                </a:solidFill>
              </a:rPr>
              <a:t>The child had seizures, went into a coma</a:t>
            </a:r>
            <a:endParaRPr sz="2400" dirty="0">
              <a:solidFill>
                <a:srgbClr val="000000"/>
              </a:solidFill>
            </a:endParaRPr>
          </a:p>
          <a:p>
            <a:pPr marL="457200" lvl="0" indent="-381000" algn="l" rtl="0">
              <a:spcBef>
                <a:spcPts val="0"/>
              </a:spcBef>
              <a:spcAft>
                <a:spcPts val="0"/>
              </a:spcAft>
              <a:buClr>
                <a:srgbClr val="000000"/>
              </a:buClr>
              <a:buSzPts val="2400"/>
              <a:buFont typeface="Arial" panose="020B0604020202020204" pitchFamily="34" charset="0"/>
              <a:buChar char="•"/>
            </a:pPr>
            <a:r>
              <a:rPr lang="en" sz="2400" dirty="0">
                <a:solidFill>
                  <a:srgbClr val="000000"/>
                </a:solidFill>
              </a:rPr>
              <a:t>Cause of death was </a:t>
            </a:r>
            <a:r>
              <a:rPr lang="en" sz="2400" b="1" dirty="0">
                <a:solidFill>
                  <a:srgbClr val="000000"/>
                </a:solidFill>
              </a:rPr>
              <a:t>hypernatremia</a:t>
            </a:r>
            <a:r>
              <a:rPr lang="en" sz="2400" dirty="0">
                <a:solidFill>
                  <a:srgbClr val="000000"/>
                </a:solidFill>
              </a:rPr>
              <a:t>, when the electrolyte (salt) to water ratio becomes too high</a:t>
            </a:r>
            <a:endParaRPr sz="2400" dirty="0">
              <a:solidFill>
                <a:srgbClr val="000000"/>
              </a:solidFill>
            </a:endParaRPr>
          </a:p>
          <a:p>
            <a:pPr marL="457200" lvl="0" indent="-381000" algn="l" rtl="0">
              <a:spcBef>
                <a:spcPts val="0"/>
              </a:spcBef>
              <a:spcAft>
                <a:spcPts val="0"/>
              </a:spcAft>
              <a:buClr>
                <a:srgbClr val="000000"/>
              </a:buClr>
              <a:buSzPts val="2400"/>
              <a:buFont typeface="Arial" panose="020B0604020202020204" pitchFamily="34" charset="0"/>
              <a:buChar char="•"/>
            </a:pPr>
            <a:r>
              <a:rPr lang="en" sz="2400" dirty="0">
                <a:solidFill>
                  <a:srgbClr val="000000"/>
                </a:solidFill>
              </a:rPr>
              <a:t>Hypernatremia death may also be caused by dehydration when a child has vomiting/diarrhea </a:t>
            </a:r>
            <a:endParaRPr sz="2400" dirty="0">
              <a:solidFill>
                <a:srgbClr val="000000"/>
              </a:solidFill>
            </a:endParaRPr>
          </a:p>
          <a:p>
            <a:pPr marL="0" lvl="0" indent="0" algn="l" rtl="0">
              <a:spcBef>
                <a:spcPts val="1600"/>
              </a:spcBef>
              <a:spcAft>
                <a:spcPts val="1600"/>
              </a:spcAft>
              <a:buNone/>
            </a:pPr>
            <a:endParaRPr sz="2400" dirty="0">
              <a:solidFill>
                <a:srgbClr val="00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8"/>
        <p:cNvGrpSpPr/>
        <p:nvPr/>
      </p:nvGrpSpPr>
      <p:grpSpPr>
        <a:xfrm>
          <a:off x="0" y="0"/>
          <a:ext cx="0" cy="0"/>
          <a:chOff x="0" y="0"/>
          <a:chExt cx="0" cy="0"/>
        </a:xfrm>
      </p:grpSpPr>
      <p:sp>
        <p:nvSpPr>
          <p:cNvPr id="149" name="Google Shape;149;p26"/>
          <p:cNvSpPr txBox="1">
            <a:spLocks noGrp="1"/>
          </p:cNvSpPr>
          <p:nvPr>
            <p:ph type="title"/>
          </p:nvPr>
        </p:nvSpPr>
        <p:spPr>
          <a:xfrm>
            <a:off x="457200" y="171450"/>
            <a:ext cx="8229600" cy="618600"/>
          </a:xfrm>
          <a:prstGeom prst="rect">
            <a:avLst/>
          </a:prstGeom>
          <a:noFill/>
          <a:ln>
            <a:noFill/>
          </a:ln>
        </p:spPr>
        <p:txBody>
          <a:bodyPr spcFirstLastPara="1" wrap="square" lIns="91425" tIns="45700" rIns="91425" bIns="45700" anchor="ctr" anchorCtr="0">
            <a:noAutofit/>
          </a:bodyPr>
          <a:lstStyle/>
          <a:p>
            <a:pPr lvl="0" algn="ctr">
              <a:buClr>
                <a:schemeClr val="dk2"/>
              </a:buClr>
            </a:pPr>
            <a:r>
              <a:rPr lang="en" sz="4400" b="1" dirty="0">
                <a:solidFill>
                  <a:schemeClr val="accent1">
                    <a:lumMod val="75000"/>
                  </a:schemeClr>
                </a:solidFill>
                <a:effectLst>
                  <a:outerShdw blurRad="38100" dist="38100" dir="2700000" algn="tl">
                    <a:srgbClr val="000000">
                      <a:alpha val="43137"/>
                    </a:srgbClr>
                  </a:outerShdw>
                </a:effectLst>
              </a:rPr>
              <a:t>The Shipwrecked Sailor</a:t>
            </a:r>
            <a:endParaRPr sz="4000" b="1" dirty="0">
              <a:solidFill>
                <a:schemeClr val="accent1">
                  <a:lumMod val="75000"/>
                </a:schemeClr>
              </a:solidFill>
              <a:effectLst>
                <a:outerShdw blurRad="38100" dist="38100" dir="2700000" algn="tl">
                  <a:srgbClr val="000000">
                    <a:alpha val="43137"/>
                  </a:srgbClr>
                </a:outerShdw>
              </a:effectLst>
            </a:endParaRPr>
          </a:p>
        </p:txBody>
      </p:sp>
      <p:sp>
        <p:nvSpPr>
          <p:cNvPr id="150" name="Google Shape;150;p26"/>
          <p:cNvSpPr txBox="1"/>
          <p:nvPr/>
        </p:nvSpPr>
        <p:spPr>
          <a:xfrm>
            <a:off x="1081585" y="898939"/>
            <a:ext cx="6980830" cy="2376524"/>
          </a:xfrm>
          <a:prstGeom prst="rect">
            <a:avLst/>
          </a:prstGeom>
          <a:noFill/>
          <a:ln>
            <a:noFill/>
          </a:ln>
        </p:spPr>
        <p:txBody>
          <a:bodyPr spcFirstLastPara="1" wrap="square" lIns="91425" tIns="45700" rIns="91425" bIns="45700" anchor="t" anchorCtr="0">
            <a:noAutofit/>
          </a:bodyPr>
          <a:lstStyle/>
          <a:p>
            <a:pPr marR="0" lvl="0" algn="l" rtl="0">
              <a:lnSpc>
                <a:spcPct val="100000"/>
              </a:lnSpc>
              <a:spcBef>
                <a:spcPts val="0"/>
              </a:spcBef>
              <a:spcAft>
                <a:spcPts val="0"/>
              </a:spcAft>
              <a:buClr>
                <a:schemeClr val="dk1"/>
              </a:buClr>
            </a:pPr>
            <a:r>
              <a:rPr lang="en" sz="2400" b="0" i="0" u="none" strike="noStrike" cap="none" dirty="0">
                <a:solidFill>
                  <a:schemeClr val="dk1"/>
                </a:solidFill>
                <a:latin typeface="Garamond" panose="02020404030301010803" pitchFamily="18" charset="0"/>
                <a:sym typeface="Arial"/>
              </a:rPr>
              <a:t>A shipwrecked sailor is stranded on a small desert island with no fresh water to drink. </a:t>
            </a:r>
            <a:r>
              <a:rPr lang="en" sz="2400" dirty="0" smtClean="0">
                <a:solidFill>
                  <a:schemeClr val="dk1"/>
                </a:solidFill>
                <a:latin typeface="Garamond" panose="02020404030301010803" pitchFamily="18" charset="0"/>
              </a:rPr>
              <a:t>H</a:t>
            </a:r>
            <a:r>
              <a:rPr lang="en" sz="2400" b="0" i="0" u="none" strike="noStrike" cap="none" dirty="0" smtClean="0">
                <a:solidFill>
                  <a:schemeClr val="dk1"/>
                </a:solidFill>
                <a:latin typeface="Garamond" panose="02020404030301010803" pitchFamily="18" charset="0"/>
                <a:sym typeface="Arial"/>
              </a:rPr>
              <a:t>e </a:t>
            </a:r>
            <a:r>
              <a:rPr lang="en" sz="2400" b="0" i="0" u="none" strike="noStrike" cap="none" dirty="0">
                <a:solidFill>
                  <a:schemeClr val="dk1"/>
                </a:solidFill>
                <a:latin typeface="Garamond" panose="02020404030301010803" pitchFamily="18" charset="0"/>
                <a:sym typeface="Arial"/>
              </a:rPr>
              <a:t>knows he could last without food for up to a month, but if he didn't have water to drink he would be dead within a week. </a:t>
            </a:r>
            <a:r>
              <a:rPr lang="en" sz="2400" b="0" i="0" u="none" strike="noStrike" cap="none" dirty="0" smtClean="0">
                <a:solidFill>
                  <a:schemeClr val="dk1"/>
                </a:solidFill>
                <a:latin typeface="Garamond" panose="02020404030301010803" pitchFamily="18" charset="0"/>
                <a:sym typeface="Arial"/>
              </a:rPr>
              <a:t>Hoping </a:t>
            </a:r>
            <a:r>
              <a:rPr lang="en" sz="2400" b="0" i="0" u="none" strike="noStrike" cap="none" dirty="0">
                <a:solidFill>
                  <a:schemeClr val="dk1"/>
                </a:solidFill>
                <a:latin typeface="Garamond" panose="02020404030301010803" pitchFamily="18" charset="0"/>
                <a:sym typeface="Arial"/>
              </a:rPr>
              <a:t>to postpone the inevitable, his thirst drove him to drink the salty seawater. </a:t>
            </a:r>
            <a:r>
              <a:rPr lang="en" sz="2400" b="0" i="0" u="none" strike="noStrike" cap="none" dirty="0" smtClean="0">
                <a:solidFill>
                  <a:schemeClr val="dk1"/>
                </a:solidFill>
                <a:latin typeface="Garamond" panose="02020404030301010803" pitchFamily="18" charset="0"/>
                <a:sym typeface="Arial"/>
              </a:rPr>
              <a:t>He </a:t>
            </a:r>
            <a:r>
              <a:rPr lang="en" sz="2400" b="0" i="0" u="none" strike="noStrike" cap="none" dirty="0">
                <a:solidFill>
                  <a:schemeClr val="dk1"/>
                </a:solidFill>
                <a:latin typeface="Garamond" panose="02020404030301010803" pitchFamily="18" charset="0"/>
                <a:sym typeface="Arial"/>
              </a:rPr>
              <a:t>was dead in </a:t>
            </a:r>
            <a:r>
              <a:rPr lang="en" sz="2400" b="1" i="0" u="none" strike="noStrike" cap="none" dirty="0">
                <a:solidFill>
                  <a:schemeClr val="dk1"/>
                </a:solidFill>
                <a:latin typeface="Garamond" panose="02020404030301010803" pitchFamily="18" charset="0"/>
                <a:sym typeface="Arial"/>
              </a:rPr>
              <a:t>two days</a:t>
            </a:r>
            <a:r>
              <a:rPr lang="en" sz="2400" b="0" i="0" u="none" strike="noStrike" cap="none" dirty="0">
                <a:solidFill>
                  <a:schemeClr val="dk1"/>
                </a:solidFill>
                <a:latin typeface="Garamond" panose="02020404030301010803" pitchFamily="18" charset="0"/>
                <a:sym typeface="Arial"/>
              </a:rPr>
              <a:t>.</a:t>
            </a:r>
            <a:endParaRPr sz="1200" dirty="0">
              <a:latin typeface="Garamond" panose="02020404030301010803" pitchFamily="18" charset="0"/>
            </a:endParaRPr>
          </a:p>
        </p:txBody>
      </p:sp>
      <p:pic>
        <p:nvPicPr>
          <p:cNvPr id="6" name="Google Shape;160;p27" descr="Laysan Island - Bird Sightings - Sep 2013 | Below are on-isl… | Flickr"/>
          <p:cNvPicPr preferRelativeResize="0"/>
          <p:nvPr/>
        </p:nvPicPr>
        <p:blipFill>
          <a:blip r:embed="rId3">
            <a:alphaModFix/>
          </a:blip>
          <a:stretch>
            <a:fillRect/>
          </a:stretch>
        </p:blipFill>
        <p:spPr>
          <a:xfrm>
            <a:off x="667509" y="3275463"/>
            <a:ext cx="2168924" cy="1626701"/>
          </a:xfrm>
          <a:prstGeom prst="rect">
            <a:avLst/>
          </a:prstGeom>
          <a:ln>
            <a:noFill/>
          </a:ln>
          <a:effectLst>
            <a:softEdge rad="112500"/>
          </a:effectLst>
        </p:spPr>
      </p:pic>
      <p:pic>
        <p:nvPicPr>
          <p:cNvPr id="7" name="Google Shape;161;p27" descr="Free photo: Skull And Crossbones, Beach - Free Image on Pixabay ..."/>
          <p:cNvPicPr preferRelativeResize="0"/>
          <p:nvPr/>
        </p:nvPicPr>
        <p:blipFill>
          <a:blip r:embed="rId4">
            <a:alphaModFix/>
          </a:blip>
          <a:stretch>
            <a:fillRect/>
          </a:stretch>
        </p:blipFill>
        <p:spPr>
          <a:xfrm>
            <a:off x="5742797" y="3302463"/>
            <a:ext cx="2440037" cy="1626701"/>
          </a:xfrm>
          <a:prstGeom prst="rect">
            <a:avLst/>
          </a:prstGeom>
          <a:ln>
            <a:noFill/>
          </a:ln>
          <a:effectLst>
            <a:softEdge rad="112500"/>
          </a:effectLst>
        </p:spPr>
      </p:pic>
    </p:spTree>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561</TotalTime>
  <Words>2893</Words>
  <Application>Microsoft Office PowerPoint</Application>
  <PresentationFormat>On-screen Show (16:9)</PresentationFormat>
  <Paragraphs>383</Paragraphs>
  <Slides>55</Slides>
  <Notes>50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55</vt:i4>
      </vt:variant>
    </vt:vector>
  </HeadingPairs>
  <TitlesOfParts>
    <vt:vector size="70" baseType="lpstr">
      <vt:lpstr>Verdana</vt:lpstr>
      <vt:lpstr>Arial</vt:lpstr>
      <vt:lpstr>Franklin Gothic</vt:lpstr>
      <vt:lpstr>Corbel</vt:lpstr>
      <vt:lpstr>Garamond</vt:lpstr>
      <vt:lpstr>Courier New</vt:lpstr>
      <vt:lpstr>Georgia</vt:lpstr>
      <vt:lpstr>Chewy</vt:lpstr>
      <vt:lpstr>Times New Roman</vt:lpstr>
      <vt:lpstr>Noto Symbol</vt:lpstr>
      <vt:lpstr>Source Sans Pro</vt:lpstr>
      <vt:lpstr>Tahoma</vt:lpstr>
      <vt:lpstr>Calibri</vt:lpstr>
      <vt:lpstr>Wingdings 3</vt:lpstr>
      <vt:lpstr>Facet</vt:lpstr>
      <vt:lpstr>Cell Transport Unit</vt:lpstr>
      <vt:lpstr>Do Now:</vt:lpstr>
      <vt:lpstr>PowerPoint Presentation</vt:lpstr>
      <vt:lpstr>Engagement Task: Case Studies</vt:lpstr>
      <vt:lpstr>Case Study Questions:</vt:lpstr>
      <vt:lpstr>The facts about Case Study One:</vt:lpstr>
      <vt:lpstr>The facts about Case Study Two:</vt:lpstr>
      <vt:lpstr>The facts about Case Study Three:</vt:lpstr>
      <vt:lpstr>The Shipwrecked Sailor</vt:lpstr>
      <vt:lpstr>What happened?</vt:lpstr>
      <vt:lpstr>Objective:</vt:lpstr>
      <vt:lpstr>Pre-lab Questions:</vt:lpstr>
      <vt:lpstr>PowerPoint Presentation</vt:lpstr>
      <vt:lpstr>Pre-lab: Make Saltwater Solutions</vt:lpstr>
      <vt:lpstr>PowerPoint Presentation</vt:lpstr>
      <vt:lpstr>Record Data</vt:lpstr>
      <vt:lpstr>Do Now:</vt:lpstr>
      <vt:lpstr>Sample DataTable: Look for patterns in the data </vt:lpstr>
      <vt:lpstr>Record Data</vt:lpstr>
      <vt:lpstr>Display Data in Graphs</vt:lpstr>
      <vt:lpstr>Conclusions</vt:lpstr>
      <vt:lpstr>Do Now</vt:lpstr>
      <vt:lpstr>Not Enough Water?</vt:lpstr>
      <vt:lpstr>Surrounded by Ocean Water:  Why can’t they drink it?</vt:lpstr>
      <vt:lpstr>Water Solutions</vt:lpstr>
      <vt:lpstr>Engineering Design Process </vt:lpstr>
      <vt:lpstr>Water Purification System</vt:lpstr>
      <vt:lpstr>Sample Work</vt:lpstr>
      <vt:lpstr>Why do these cells look the way they do?</vt:lpstr>
      <vt:lpstr>Some Random Cell Facts</vt:lpstr>
      <vt:lpstr>Discovery of Cells</vt:lpstr>
      <vt:lpstr>Anton van Leeuwenhoek</vt:lpstr>
      <vt:lpstr>The Cell Theory Complete</vt:lpstr>
      <vt:lpstr>Modern Cell Theory</vt:lpstr>
      <vt:lpstr>How Has The Cell Theory Been Used?</vt:lpstr>
      <vt:lpstr>CELL PROJECT</vt:lpstr>
      <vt:lpstr>CELL PROJECT RUBRIC</vt:lpstr>
      <vt:lpstr>Do Now</vt:lpstr>
      <vt:lpstr>PowerPoint Presentation</vt:lpstr>
      <vt:lpstr>PowerPoint Presentation</vt:lpstr>
      <vt:lpstr>Cell Energy: Photosynthesis &amp; Respiration</vt:lpstr>
      <vt:lpstr>Today’s Learning Goals</vt:lpstr>
      <vt:lpstr>Cellular Respiration</vt:lpstr>
      <vt:lpstr>PowerPoint Presentation</vt:lpstr>
      <vt:lpstr>What “Food” do Plants Make?</vt:lpstr>
      <vt:lpstr>How Do Organisms Get  Energy From Food?</vt:lpstr>
      <vt:lpstr>Cellular Respiration &amp; Fermentation</vt:lpstr>
      <vt:lpstr>Process of Cellular Respiration</vt:lpstr>
      <vt:lpstr>Fermentation</vt:lpstr>
      <vt:lpstr>What Do You Notice?</vt:lpstr>
      <vt:lpstr>Next Generation Biofuels</vt:lpstr>
      <vt:lpstr>First Generation Biofuels – fuels used today</vt:lpstr>
      <vt:lpstr>Second Generation Biofuels – fuels for tomorrow</vt:lpstr>
      <vt:lpstr>Third Generation Biofuels – fuels for the future</vt:lpstr>
      <vt:lpstr>Fourth Generation Biofuels – fuels for the future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Cell Transport Unit</dc:title>
  <dc:creator>Jaclyn Colona</dc:creator>
  <cp:lastModifiedBy>Jaclyn Colona</cp:lastModifiedBy>
  <cp:revision>40</cp:revision>
  <dcterms:modified xsi:type="dcterms:W3CDTF">2019-12-23T16:51:21Z</dcterms:modified>
</cp:coreProperties>
</file>