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7" r:id="rId14"/>
    <p:sldId id="278" r:id="rId15"/>
    <p:sldId id="279" r:id="rId16"/>
    <p:sldId id="280" r:id="rId17"/>
    <p:sldId id="267" r:id="rId18"/>
    <p:sldId id="268" r:id="rId19"/>
    <p:sldId id="269" r:id="rId20"/>
    <p:sldId id="270" r:id="rId21"/>
    <p:sldId id="271" r:id="rId22"/>
    <p:sldId id="272" r:id="rId23"/>
    <p:sldId id="273" r:id="rId24"/>
    <p:sldId id="274" r:id="rId25"/>
    <p:sldId id="294" r:id="rId26"/>
    <p:sldId id="275" r:id="rId27"/>
    <p:sldId id="281" r:id="rId28"/>
    <p:sldId id="282" r:id="rId29"/>
    <p:sldId id="283" r:id="rId30"/>
    <p:sldId id="284" r:id="rId31"/>
    <p:sldId id="285" r:id="rId32"/>
    <p:sldId id="286" r:id="rId33"/>
    <p:sldId id="287" r:id="rId34"/>
    <p:sldId id="288" r:id="rId35"/>
    <p:sldId id="295" r:id="rId36"/>
    <p:sldId id="296" r:id="rId37"/>
    <p:sldId id="297" r:id="rId38"/>
    <p:sldId id="289" r:id="rId39"/>
    <p:sldId id="291" r:id="rId40"/>
    <p:sldId id="292"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1016"/>
    <a:srgbClr val="801A24"/>
    <a:srgbClr val="207C24"/>
    <a:srgbClr val="316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6AA1B-4309-4D9A-B029-6BEFBF28D0B3}" type="datetimeFigureOut">
              <a:rPr lang="en-US" smtClean="0"/>
              <a:t>6/5/2012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657F5-89D6-4E01-8EA6-8578B31DB018}" type="slidenum">
              <a:rPr lang="en-US" smtClean="0"/>
              <a:t>‹#›</a:t>
            </a:fld>
            <a:endParaRPr lang="en-US"/>
          </a:p>
        </p:txBody>
      </p:sp>
    </p:spTree>
    <p:extLst>
      <p:ext uri="{BB962C8B-B14F-4D97-AF65-F5344CB8AC3E}">
        <p14:creationId xmlns:p14="http://schemas.microsoft.com/office/powerpoint/2010/main" val="37977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657F5-89D6-4E01-8EA6-8578B31DB018}" type="slidenum">
              <a:rPr lang="en-US" smtClean="0"/>
              <a:t>1</a:t>
            </a:fld>
            <a:endParaRPr lang="en-US"/>
          </a:p>
        </p:txBody>
      </p:sp>
    </p:spTree>
    <p:extLst>
      <p:ext uri="{BB962C8B-B14F-4D97-AF65-F5344CB8AC3E}">
        <p14:creationId xmlns:p14="http://schemas.microsoft.com/office/powerpoint/2010/main" val="111265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5E8EFAF-ED21-432A-AC76-3A459B012159}" type="datetimeFigureOut">
              <a:rPr lang="en-US" smtClean="0"/>
              <a:t>6/5/2012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04C5379-04D5-4692-9E05-64E9580E5DB0}"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E8EFAF-ED21-432A-AC76-3A459B012159}"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5379-04D5-4692-9E05-64E9580E5D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E8EFAF-ED21-432A-AC76-3A459B012159}"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5379-04D5-4692-9E05-64E9580E5DB0}"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E8EFAF-ED21-432A-AC76-3A459B012159}"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5379-04D5-4692-9E05-64E9580E5DB0}"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5E8EFAF-ED21-432A-AC76-3A459B012159}" type="datetimeFigureOut">
              <a:rPr lang="en-US" smtClean="0"/>
              <a:t>6/5/2012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04C5379-04D5-4692-9E05-64E9580E5DB0}"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E8EFAF-ED21-432A-AC76-3A459B012159}"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5379-04D5-4692-9E05-64E9580E5DB0}"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E8EFAF-ED21-432A-AC76-3A459B012159}" type="datetimeFigureOut">
              <a:rPr lang="en-US" smtClean="0"/>
              <a:t>6/5/2012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C5379-04D5-4692-9E05-64E9580E5DB0}"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E8EFAF-ED21-432A-AC76-3A459B012159}" type="datetimeFigureOut">
              <a:rPr lang="en-US" smtClean="0"/>
              <a:t>6/5/2012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C5379-04D5-4692-9E05-64E9580E5DB0}"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8EFAF-ED21-432A-AC76-3A459B012159}" type="datetimeFigureOut">
              <a:rPr lang="en-US" smtClean="0"/>
              <a:t>6/5/2012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C5379-04D5-4692-9E05-64E9580E5DB0}"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E8EFAF-ED21-432A-AC76-3A459B012159}"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5379-04D5-4692-9E05-64E9580E5DB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E8EFAF-ED21-432A-AC76-3A459B012159}"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5379-04D5-4692-9E05-64E9580E5DB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5E8EFAF-ED21-432A-AC76-3A459B012159}" type="datetimeFigureOut">
              <a:rPr lang="en-US" smtClean="0"/>
              <a:t>6/5/2012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04C5379-04D5-4692-9E05-64E9580E5DB0}"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 Target="slide43.xml"/><Relationship Id="rId5" Type="http://schemas.openxmlformats.org/officeDocument/2006/relationships/image" Target="../media/image3.png"/><Relationship Id="rId4" Type="http://schemas.openxmlformats.org/officeDocument/2006/relationships/slide" Target="slide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slide" Target="slide3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3.png"/><Relationship Id="rId5" Type="http://schemas.openxmlformats.org/officeDocument/2006/relationships/slide" Target="slide33.xml"/><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4.png"/><Relationship Id="rId4" Type="http://schemas.openxmlformats.org/officeDocument/2006/relationships/slide" Target="slide3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hyperlink" Target="http://youtu.be/REPoVfN-Ij4" TargetMode="External"/><Relationship Id="rId5" Type="http://schemas.openxmlformats.org/officeDocument/2006/relationships/image" Target="../media/image4.png"/><Relationship Id="rId4" Type="http://schemas.openxmlformats.org/officeDocument/2006/relationships/slide" Target="slide35.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hyperlink" Target="http://www.youtube.com/watch?v=DSM3aTVzYCM" TargetMode="Externa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4.png"/><Relationship Id="rId5" Type="http://schemas.openxmlformats.org/officeDocument/2006/relationships/slide" Target="slide37.xml"/><Relationship Id="rId4" Type="http://schemas.openxmlformats.org/officeDocument/2006/relationships/slide" Target="slide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4.png"/><Relationship Id="rId4" Type="http://schemas.openxmlformats.org/officeDocument/2006/relationships/slide" Target="slide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 Target="slide28.xml"/><Relationship Id="rId4"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4.png"/><Relationship Id="rId5" Type="http://schemas.openxmlformats.org/officeDocument/2006/relationships/slide" Target="slide40.xml"/><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4.png"/><Relationship Id="rId4" Type="http://schemas.openxmlformats.org/officeDocument/2006/relationships/slide" Target="slide41.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Green_Darner" TargetMode="External"/><Relationship Id="rId2" Type="http://schemas.openxmlformats.org/officeDocument/2006/relationships/hyperlink" Target="http://www.sciencenewsforkids.org/2004/05/prime-time-for-cicadas-2/" TargetMode="External"/><Relationship Id="rId1" Type="http://schemas.openxmlformats.org/officeDocument/2006/relationships/slideLayout" Target="../slideLayouts/slideLayout2.xml"/><Relationship Id="rId6" Type="http://schemas.openxmlformats.org/officeDocument/2006/relationships/hyperlink" Target="http://www.dnr.state.mn.us/wildandrare/tigerbeetle.html" TargetMode="External"/><Relationship Id="rId5" Type="http://schemas.openxmlformats.org/officeDocument/2006/relationships/hyperlink" Target="http://www.youtube.com/watch?v=PnJ_YS60qus" TargetMode="External"/><Relationship Id="rId4" Type="http://schemas.openxmlformats.org/officeDocument/2006/relationships/hyperlink" Target="DungBeetle.pdf"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hyperlink" Target="http://magma.nationalgeographic.com/ngexplorer/1205/articles/mainarticle.html"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youtube.com/watch?v=D_uUDTizIfw" TargetMode="Externa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animal.discovery.com/tv/a-list/creature-countdowns/predators/predators.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slide" Target="slide4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7.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43714"/>
            <a:ext cx="7467600" cy="990600"/>
          </a:xfrm>
        </p:spPr>
        <p:txBody>
          <a:bodyPr>
            <a:normAutofit fontScale="90000"/>
          </a:bodyPr>
          <a:lstStyle/>
          <a:p>
            <a:pPr marL="404813" indent="-288925" algn="l"/>
            <a:r>
              <a:rPr lang="en-US" b="1" dirty="0" smtClean="0"/>
              <a:t> </a:t>
            </a:r>
            <a:r>
              <a:rPr lang="en-US" dirty="0"/>
              <a:t/>
            </a:r>
            <a:br>
              <a:rPr lang="en-US" dirty="0"/>
            </a:br>
            <a:r>
              <a:rPr lang="en-US" sz="4400" dirty="0" smtClean="0"/>
              <a:t>Insect Olympics</a:t>
            </a:r>
            <a:br>
              <a:rPr lang="en-US" sz="4400" dirty="0" smtClean="0"/>
            </a:br>
            <a:r>
              <a:rPr lang="en-US" sz="2700" b="1" dirty="0" smtClean="0"/>
              <a:t>NATIONAL </a:t>
            </a:r>
            <a:r>
              <a:rPr lang="en-US" sz="2700" b="1" dirty="0"/>
              <a:t>GEOGRAPHIC EXPLORER</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066800" y="5124450"/>
            <a:ext cx="7772400" cy="742950"/>
          </a:xfrm>
        </p:spPr>
        <p:txBody>
          <a:bodyPr>
            <a:normAutofit fontScale="92500" lnSpcReduction="20000"/>
          </a:bodyPr>
          <a:lstStyle/>
          <a:p>
            <a:pPr algn="ctr"/>
            <a:r>
              <a:rPr lang="en-US" sz="2300" dirty="0">
                <a:solidFill>
                  <a:schemeClr val="tx1"/>
                </a:solidFill>
              </a:rPr>
              <a:t>On your mark. Get set. Go! </a:t>
            </a:r>
            <a:endParaRPr lang="en-US" sz="2300" dirty="0" smtClean="0">
              <a:solidFill>
                <a:schemeClr val="tx1"/>
              </a:solidFill>
            </a:endParaRPr>
          </a:p>
          <a:p>
            <a:pPr algn="ctr"/>
            <a:r>
              <a:rPr lang="en-US" sz="2300" dirty="0" smtClean="0">
                <a:solidFill>
                  <a:schemeClr val="tx1"/>
                </a:solidFill>
              </a:rPr>
              <a:t>The </a:t>
            </a:r>
            <a:r>
              <a:rPr lang="en-US" sz="2300" dirty="0">
                <a:solidFill>
                  <a:schemeClr val="tx1"/>
                </a:solidFill>
              </a:rPr>
              <a:t>Insect Olympics are about to begin.</a:t>
            </a:r>
          </a:p>
          <a:p>
            <a:pPr algn="ctr"/>
            <a:endParaRPr lang="en-US" sz="2400" dirty="0">
              <a:solidFill>
                <a:schemeClr val="tx1"/>
              </a:solidFill>
            </a:endParaRPr>
          </a:p>
        </p:txBody>
      </p:sp>
      <p:pic>
        <p:nvPicPr>
          <p:cNvPr id="4" name="Picture 3" descr="Insect Olympics"/>
          <p:cNvPicPr/>
          <p:nvPr/>
        </p:nvPicPr>
        <p:blipFill>
          <a:blip r:embed="rId5">
            <a:extLst>
              <a:ext uri="{28A0092B-C50C-407E-A947-70E740481C1C}">
                <a14:useLocalDpi xmlns:a14="http://schemas.microsoft.com/office/drawing/2010/main" val="0"/>
              </a:ext>
            </a:extLst>
          </a:blip>
          <a:srcRect/>
          <a:stretch>
            <a:fillRect/>
          </a:stretch>
        </p:blipFill>
        <p:spPr bwMode="auto">
          <a:xfrm>
            <a:off x="4876800" y="805314"/>
            <a:ext cx="3295650" cy="2438400"/>
          </a:xfrm>
          <a:prstGeom prst="rect">
            <a:avLst/>
          </a:prstGeom>
          <a:noFill/>
          <a:ln>
            <a:noFill/>
          </a:ln>
        </p:spPr>
      </p:pic>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2450" y="5867400"/>
            <a:ext cx="487363" cy="487363"/>
          </a:xfrm>
          <a:prstGeom prst="rect">
            <a:avLst/>
          </a:prstGeom>
        </p:spPr>
      </p:pic>
    </p:spTree>
    <p:extLst>
      <p:ext uri="{BB962C8B-B14F-4D97-AF65-F5344CB8AC3E}">
        <p14:creationId xmlns:p14="http://schemas.microsoft.com/office/powerpoint/2010/main" val="3026166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sz="3200" dirty="0" smtClean="0"/>
              <a:t>There </a:t>
            </a:r>
            <a:r>
              <a:rPr lang="en-US" sz="3200" dirty="0"/>
              <a:t>they go! Bird and insect are off to a fast start. Wait. What's that? The dragonfly has stopped. It's </a:t>
            </a:r>
            <a:r>
              <a:rPr lang="en-US" sz="3200" dirty="0">
                <a:solidFill>
                  <a:schemeClr val="accent5">
                    <a:lumMod val="75000"/>
                  </a:schemeClr>
                </a:solidFill>
                <a:hlinkClick r:id="rId4" action="ppaction://hlinksldjump"/>
              </a:rPr>
              <a:t>hovering</a:t>
            </a:r>
            <a:r>
              <a:rPr lang="en-US" sz="3200" dirty="0"/>
              <a:t>. Now it's diving. Oh, this is too much. Now it's flying backward! </a:t>
            </a:r>
          </a:p>
          <a:p>
            <a:pPr marL="0" indent="0">
              <a:buNone/>
            </a:pPr>
            <a:endParaRPr lang="en-US" dirty="0"/>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91200"/>
            <a:ext cx="487363" cy="487363"/>
          </a:xfrm>
          <a:prstGeom prst="rect">
            <a:avLst/>
          </a:prstGeom>
        </p:spPr>
      </p:pic>
      <p:sp>
        <p:nvSpPr>
          <p:cNvPr id="2" name="TextBox 1"/>
          <p:cNvSpPr txBox="1"/>
          <p:nvPr/>
        </p:nvSpPr>
        <p:spPr>
          <a:xfrm>
            <a:off x="2971800" y="4933950"/>
            <a:ext cx="5029200" cy="461665"/>
          </a:xfrm>
          <a:prstGeom prst="rect">
            <a:avLst/>
          </a:prstGeom>
          <a:noFill/>
        </p:spPr>
        <p:txBody>
          <a:bodyPr wrap="square" rtlCol="0">
            <a:spAutoFit/>
          </a:bodyPr>
          <a:lstStyle/>
          <a:p>
            <a:r>
              <a:rPr lang="en-US" sz="2400" dirty="0" smtClean="0">
                <a:solidFill>
                  <a:srgbClr val="FF0000"/>
                </a:solidFill>
                <a:hlinkClick r:id="rId6" action="ppaction://hlinksldjump"/>
              </a:rPr>
              <a:t>Stop and Predict</a:t>
            </a:r>
            <a:endParaRPr lang="en-US" sz="2400" dirty="0">
              <a:solidFill>
                <a:srgbClr val="FF0000"/>
              </a:solidFill>
            </a:endParaRPr>
          </a:p>
        </p:txBody>
      </p:sp>
    </p:spTree>
    <p:extLst>
      <p:ext uri="{BB962C8B-B14F-4D97-AF65-F5344CB8AC3E}">
        <p14:creationId xmlns:p14="http://schemas.microsoft.com/office/powerpoint/2010/main" val="1645575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4937760"/>
          </a:xfrm>
        </p:spPr>
        <p:txBody>
          <a:bodyPr/>
          <a:lstStyle/>
          <a:p>
            <a:pPr marL="0" indent="0">
              <a:buNone/>
            </a:pPr>
            <a:endParaRPr lang="en-US" sz="3200" dirty="0" smtClean="0"/>
          </a:p>
          <a:p>
            <a:pPr marL="0" indent="0">
              <a:buNone/>
            </a:pPr>
            <a:endParaRPr lang="en-US" sz="3200" dirty="0"/>
          </a:p>
          <a:p>
            <a:pPr marL="0" indent="0">
              <a:buNone/>
            </a:pPr>
            <a:r>
              <a:rPr lang="en-US" sz="3200" dirty="0" smtClean="0"/>
              <a:t>Those </a:t>
            </a:r>
            <a:r>
              <a:rPr lang="en-US" sz="3200" dirty="0"/>
              <a:t>are awesome </a:t>
            </a:r>
            <a:r>
              <a:rPr lang="en-US" sz="3200" dirty="0">
                <a:solidFill>
                  <a:srgbClr val="801A24"/>
                </a:solidFill>
                <a:hlinkClick r:id="rId4" action="ppaction://hlinksldjump"/>
              </a:rPr>
              <a:t>antics</a:t>
            </a:r>
            <a:r>
              <a:rPr lang="en-US" sz="3200" dirty="0"/>
              <a:t>, but the dragonfly can't out-fly the falcon. The bird's normal speed is close to the dragonfly's best effort. In a race between dragonflies and falcons, the checkered flag goes to the birds. </a:t>
            </a:r>
          </a:p>
          <a:p>
            <a:pPr marL="0" indent="0">
              <a:buNone/>
            </a:pPr>
            <a:endParaRPr lang="en-US" dirty="0" smtClean="0"/>
          </a:p>
          <a:p>
            <a:pPr marL="0" indent="0">
              <a:buNone/>
            </a:pPr>
            <a:endParaRPr lang="en-US" dirty="0"/>
          </a:p>
        </p:txBody>
      </p:sp>
      <p:pic>
        <p:nvPicPr>
          <p:cNvPr id="4"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spTree>
    <p:extLst>
      <p:ext uri="{BB962C8B-B14F-4D97-AF65-F5344CB8AC3E}">
        <p14:creationId xmlns:p14="http://schemas.microsoft.com/office/powerpoint/2010/main" val="2930868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Strongest</a:t>
            </a:r>
            <a:endParaRPr lang="en-US" b="1"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endParaRPr lang="en-US" sz="3200" dirty="0" smtClean="0"/>
          </a:p>
          <a:p>
            <a:pPr marL="0" indent="0">
              <a:buNone/>
            </a:pPr>
            <a:endParaRPr lang="en-US" sz="3200" dirty="0"/>
          </a:p>
          <a:p>
            <a:pPr marL="0" indent="0">
              <a:buNone/>
            </a:pPr>
            <a:r>
              <a:rPr lang="en-US" sz="3200" dirty="0" smtClean="0"/>
              <a:t>Now </a:t>
            </a:r>
            <a:r>
              <a:rPr lang="en-US" sz="3200" dirty="0"/>
              <a:t>we're ready to see what is the strongest competitor. Here comes the </a:t>
            </a:r>
            <a:r>
              <a:rPr lang="en-US" sz="3200" dirty="0">
                <a:solidFill>
                  <a:schemeClr val="accent5">
                    <a:lumMod val="75000"/>
                  </a:schemeClr>
                </a:solidFill>
              </a:rPr>
              <a:t>silverback gorilla</a:t>
            </a:r>
            <a:r>
              <a:rPr lang="en-US" sz="3200" dirty="0"/>
              <a:t>. This primate is a large and powerful animal. </a:t>
            </a:r>
            <a:endParaRPr lang="en-US" sz="3200" dirty="0" smtClean="0"/>
          </a:p>
          <a:p>
            <a:pPr marL="0" indent="0">
              <a:buNone/>
            </a:pPr>
            <a:endParaRPr lang="en-US" sz="3200" dirty="0"/>
          </a:p>
          <a:p>
            <a:pPr marL="0" indent="0">
              <a:buNone/>
            </a:pPr>
            <a:endParaRPr lang="en-US" dirty="0"/>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167" y="3962400"/>
            <a:ext cx="3258799" cy="2362200"/>
          </a:xfrm>
          <a:prstGeom prst="rect">
            <a:avLst/>
          </a:prstGeom>
        </p:spPr>
      </p:pic>
    </p:spTree>
    <p:extLst>
      <p:ext uri="{BB962C8B-B14F-4D97-AF65-F5344CB8AC3E}">
        <p14:creationId xmlns:p14="http://schemas.microsoft.com/office/powerpoint/2010/main" val="2894485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200" dirty="0"/>
              <a:t>The gorilla moves through the jungle and stops to </a:t>
            </a:r>
            <a:r>
              <a:rPr lang="en-US" sz="3200" dirty="0">
                <a:solidFill>
                  <a:srgbClr val="801A24"/>
                </a:solidFill>
                <a:hlinkClick r:id="rId4" action="ppaction://hlinksldjump"/>
              </a:rPr>
              <a:t>flex</a:t>
            </a:r>
            <a:r>
              <a:rPr lang="en-US" sz="3200" dirty="0"/>
              <a:t> its muscles. Its arm muscles are larger than its leg muscles. It uses them to break heavy branches. </a:t>
            </a:r>
          </a:p>
          <a:p>
            <a:pPr marL="0" indent="0">
              <a:buNone/>
            </a:pPr>
            <a:endParaRPr lang="en-US" dirty="0"/>
          </a:p>
        </p:txBody>
      </p:sp>
      <p:pic>
        <p:nvPicPr>
          <p:cNvPr id="4"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spTree>
    <p:extLst>
      <p:ext uri="{BB962C8B-B14F-4D97-AF65-F5344CB8AC3E}">
        <p14:creationId xmlns:p14="http://schemas.microsoft.com/office/powerpoint/2010/main" val="3329921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The </a:t>
            </a:r>
            <a:r>
              <a:rPr lang="en-US" sz="3200" dirty="0">
                <a:solidFill>
                  <a:schemeClr val="accent5">
                    <a:lumMod val="75000"/>
                  </a:schemeClr>
                </a:solidFill>
              </a:rPr>
              <a:t>horned dung beetle </a:t>
            </a:r>
            <a:r>
              <a:rPr lang="en-US" sz="3200" dirty="0"/>
              <a:t>is going to test its strength against the gorilla's. Wow. It looks like the gorilla has to win this contest. Some scientists say the gorilla can lift 10 times its weight. </a:t>
            </a:r>
          </a:p>
          <a:p>
            <a:pPr marL="0" indent="0">
              <a:buNone/>
            </a:pPr>
            <a:endParaRPr lang="en-US" dirty="0"/>
          </a:p>
        </p:txBody>
      </p:sp>
      <p:pic>
        <p:nvPicPr>
          <p:cNvPr id="4"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886200"/>
            <a:ext cx="1744980" cy="2247323"/>
          </a:xfrm>
          <a:prstGeom prst="rect">
            <a:avLst/>
          </a:prstGeom>
        </p:spPr>
      </p:pic>
      <p:sp>
        <p:nvSpPr>
          <p:cNvPr id="6" name="Rectangle 5"/>
          <p:cNvSpPr/>
          <p:nvPr/>
        </p:nvSpPr>
        <p:spPr>
          <a:xfrm>
            <a:off x="4953000" y="5958681"/>
            <a:ext cx="457200" cy="243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182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200" dirty="0" smtClean="0"/>
              <a:t>Not </a:t>
            </a:r>
            <a:r>
              <a:rPr lang="en-US" sz="3200" dirty="0"/>
              <a:t>so fast. Scientists studying the beetle found that it can lift a </a:t>
            </a:r>
            <a:r>
              <a:rPr lang="en-US" sz="3200" dirty="0">
                <a:solidFill>
                  <a:srgbClr val="801A24"/>
                </a:solidFill>
                <a:hlinkClick r:id="rId4" action="ppaction://hlinksldjump"/>
              </a:rPr>
              <a:t>whopping</a:t>
            </a:r>
            <a:r>
              <a:rPr lang="en-US" sz="3200" dirty="0"/>
              <a:t> 1,141 times its weight. These beetles often used their super strength to fight other beetles and defend their </a:t>
            </a:r>
            <a:r>
              <a:rPr lang="en-US" sz="3200" dirty="0">
                <a:solidFill>
                  <a:srgbClr val="801A24"/>
                </a:solidFill>
                <a:hlinkClick r:id="rId5" action="ppaction://hlinksldjump"/>
              </a:rPr>
              <a:t>territory</a:t>
            </a:r>
            <a:r>
              <a:rPr lang="en-US" sz="3200" dirty="0"/>
              <a:t>. </a:t>
            </a:r>
          </a:p>
          <a:p>
            <a:pPr marL="0" indent="0">
              <a:buNone/>
            </a:pPr>
            <a:endParaRPr lang="en-US" dirty="0"/>
          </a:p>
        </p:txBody>
      </p:sp>
      <p:pic>
        <p:nvPicPr>
          <p:cNvPr id="4"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5791200"/>
            <a:ext cx="487363" cy="487363"/>
          </a:xfrm>
          <a:prstGeom prst="rect">
            <a:avLst/>
          </a:prstGeom>
        </p:spPr>
      </p:pic>
    </p:spTree>
    <p:extLst>
      <p:ext uri="{BB962C8B-B14F-4D97-AF65-F5344CB8AC3E}">
        <p14:creationId xmlns:p14="http://schemas.microsoft.com/office/powerpoint/2010/main" val="1151876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endParaRPr lang="en-US" sz="3200" dirty="0"/>
          </a:p>
          <a:p>
            <a:pPr marL="0" indent="0">
              <a:buNone/>
            </a:pPr>
            <a:r>
              <a:rPr lang="en-US" sz="3200" dirty="0" smtClean="0"/>
              <a:t>Good </a:t>
            </a:r>
            <a:r>
              <a:rPr lang="en-US" sz="3200" dirty="0"/>
              <a:t>thing for the gorilla that it isn't the same size as the beetle. There would be a </a:t>
            </a:r>
            <a:r>
              <a:rPr lang="en-US" sz="3200" dirty="0">
                <a:solidFill>
                  <a:srgbClr val="801A24"/>
                </a:solidFill>
                <a:hlinkClick r:id="rId4" action="ppaction://hlinksldjump"/>
              </a:rPr>
              <a:t>rumble</a:t>
            </a:r>
            <a:r>
              <a:rPr lang="en-US" sz="3200" dirty="0"/>
              <a:t> in the jungle. In this matchup, the beetle wins. </a:t>
            </a:r>
          </a:p>
          <a:p>
            <a:pPr marL="0" indent="0">
              <a:buNone/>
            </a:pPr>
            <a:endParaRPr lang="en-US" dirty="0"/>
          </a:p>
        </p:txBody>
      </p:sp>
      <p:pic>
        <p:nvPicPr>
          <p:cNvPr id="4"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715000"/>
            <a:ext cx="487363" cy="487363"/>
          </a:xfrm>
          <a:prstGeom prst="rect">
            <a:avLst/>
          </a:prstGeom>
        </p:spPr>
      </p:pic>
    </p:spTree>
    <p:extLst>
      <p:ext uri="{BB962C8B-B14F-4D97-AF65-F5344CB8AC3E}">
        <p14:creationId xmlns:p14="http://schemas.microsoft.com/office/powerpoint/2010/main" val="718163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Loudest</a:t>
            </a:r>
            <a:endParaRPr lang="en-US" dirty="0">
              <a:solidFill>
                <a:schemeClr val="accent5">
                  <a:lumMod val="75000"/>
                </a:schemeClr>
              </a:solidFill>
            </a:endParaRPr>
          </a:p>
        </p:txBody>
      </p:sp>
      <p:sp>
        <p:nvSpPr>
          <p:cNvPr id="3" name="Content Placeholder 2"/>
          <p:cNvSpPr>
            <a:spLocks noGrp="1"/>
          </p:cNvSpPr>
          <p:nvPr>
            <p:ph sz="quarter" idx="1"/>
          </p:nvPr>
        </p:nvSpPr>
        <p:spPr>
          <a:xfrm>
            <a:off x="381000" y="2057400"/>
            <a:ext cx="8229600" cy="4937760"/>
          </a:xfrm>
        </p:spPr>
        <p:txBody>
          <a:bodyPr/>
          <a:lstStyle/>
          <a:p>
            <a:pPr marL="0" indent="0">
              <a:buNone/>
            </a:pPr>
            <a:r>
              <a:rPr lang="en-US" sz="3200" dirty="0"/>
              <a:t>Up next is an ear-splitting </a:t>
            </a:r>
            <a:r>
              <a:rPr lang="en-US" sz="3200" dirty="0">
                <a:solidFill>
                  <a:srgbClr val="801A24"/>
                </a:solidFill>
                <a:hlinkClick r:id="rId4" action="ppaction://hlinksldjump"/>
              </a:rPr>
              <a:t>competition</a:t>
            </a:r>
            <a:r>
              <a:rPr lang="en-US" sz="3200" dirty="0"/>
              <a:t>. We're looking for the world's loudest animal. Let's start with the </a:t>
            </a:r>
            <a:r>
              <a:rPr lang="en-US" sz="3200" dirty="0">
                <a:solidFill>
                  <a:schemeClr val="accent5">
                    <a:lumMod val="75000"/>
                  </a:schemeClr>
                </a:solidFill>
              </a:rPr>
              <a:t>howler monkey</a:t>
            </a:r>
            <a:r>
              <a:rPr lang="en-US" sz="3200" dirty="0"/>
              <a:t>. Its cries can be heard for 5 kilometers (3 miles) through thick rain forest. </a:t>
            </a:r>
            <a:endParaRPr lang="en-US" sz="3200" dirty="0" smtClean="0"/>
          </a:p>
          <a:p>
            <a:pPr marL="0" indent="0">
              <a:buNone/>
            </a:pPr>
            <a:endParaRPr lang="en-US" sz="3200" dirty="0"/>
          </a:p>
          <a:p>
            <a:pPr marL="0" indent="0">
              <a:buNone/>
            </a:pPr>
            <a:endParaRPr lang="en-US" dirty="0"/>
          </a:p>
        </p:txBody>
      </p:sp>
      <p:pic>
        <p:nvPicPr>
          <p:cNvPr id="4"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pic>
        <p:nvPicPr>
          <p:cNvPr id="10" name="Pictur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4236474"/>
            <a:ext cx="3223260" cy="1965889"/>
          </a:xfrm>
          <a:prstGeom prst="rect">
            <a:avLst/>
          </a:prstGeom>
        </p:spPr>
      </p:pic>
      <p:sp>
        <p:nvSpPr>
          <p:cNvPr id="11" name="TextBox 10"/>
          <p:cNvSpPr txBox="1"/>
          <p:nvPr/>
        </p:nvSpPr>
        <p:spPr>
          <a:xfrm>
            <a:off x="5791200" y="4572000"/>
            <a:ext cx="2286000" cy="923330"/>
          </a:xfrm>
          <a:prstGeom prst="rect">
            <a:avLst/>
          </a:prstGeom>
          <a:noFill/>
        </p:spPr>
        <p:txBody>
          <a:bodyPr wrap="square" rtlCol="0">
            <a:spAutoFit/>
          </a:bodyPr>
          <a:lstStyle/>
          <a:p>
            <a:r>
              <a:rPr lang="en-US" dirty="0" smtClean="0"/>
              <a:t>Click to see and hear the howler monkey in action.</a:t>
            </a:r>
            <a:endParaRPr lang="en-US" dirty="0"/>
          </a:p>
        </p:txBody>
      </p:sp>
      <p:cxnSp>
        <p:nvCxnSpPr>
          <p:cNvPr id="13" name="Straight Arrow Connector 12"/>
          <p:cNvCxnSpPr/>
          <p:nvPr/>
        </p:nvCxnSpPr>
        <p:spPr>
          <a:xfrm flipH="1">
            <a:off x="5052060" y="5033665"/>
            <a:ext cx="739140" cy="0"/>
          </a:xfrm>
          <a:prstGeom prst="straightConnector1">
            <a:avLst/>
          </a:prstGeom>
          <a:ln w="57150">
            <a:solidFill>
              <a:srgbClr val="801A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06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200" dirty="0" smtClean="0"/>
              <a:t>When </a:t>
            </a:r>
            <a:r>
              <a:rPr lang="en-US" sz="3200" dirty="0"/>
              <a:t>it comes to howling, the howler monkey lives up to its name. It may not be louder than the cicada, though. A male cicada has a thick </a:t>
            </a:r>
            <a:r>
              <a:rPr lang="en-US" sz="3200" dirty="0">
                <a:solidFill>
                  <a:srgbClr val="801A24"/>
                </a:solidFill>
                <a:hlinkClick r:id="rId4" action="ppaction://hlinksldjump"/>
              </a:rPr>
              <a:t>membrane</a:t>
            </a:r>
            <a:r>
              <a:rPr lang="en-US" sz="3200" dirty="0"/>
              <a:t> across its </a:t>
            </a:r>
            <a:r>
              <a:rPr lang="en-US" sz="3200" dirty="0">
                <a:solidFill>
                  <a:srgbClr val="801A24"/>
                </a:solidFill>
                <a:hlinkClick r:id="rId5" action="ppaction://hlinksldjump"/>
              </a:rPr>
              <a:t>abdomen</a:t>
            </a:r>
            <a:r>
              <a:rPr lang="en-US" sz="3200" dirty="0"/>
              <a:t>. It makes a clicking sound by moving this membrane. A chamber inside its body makes the clicking sound louder. In fact, the sound is so loud, it could cause hearing loss in people. </a:t>
            </a:r>
          </a:p>
          <a:p>
            <a:pPr marL="0" indent="0">
              <a:buNone/>
            </a:pPr>
            <a:endParaRPr lang="en-US" dirty="0"/>
          </a:p>
        </p:txBody>
      </p:sp>
      <p:pic>
        <p:nvPicPr>
          <p:cNvPr id="4"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7772" y="5791199"/>
            <a:ext cx="487363" cy="487363"/>
          </a:xfrm>
          <a:prstGeom prst="rect">
            <a:avLst/>
          </a:prstGeom>
        </p:spPr>
      </p:pic>
      <p:pic>
        <p:nvPicPr>
          <p:cNvPr id="5" name="Picture 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3936" y="4677674"/>
            <a:ext cx="2133600" cy="1614617"/>
          </a:xfrm>
          <a:prstGeom prst="rect">
            <a:avLst/>
          </a:prstGeom>
        </p:spPr>
      </p:pic>
      <p:sp>
        <p:nvSpPr>
          <p:cNvPr id="6" name="TextBox 5"/>
          <p:cNvSpPr txBox="1"/>
          <p:nvPr/>
        </p:nvSpPr>
        <p:spPr>
          <a:xfrm>
            <a:off x="2123975" y="5824889"/>
            <a:ext cx="4495800" cy="369332"/>
          </a:xfrm>
          <a:prstGeom prst="rect">
            <a:avLst/>
          </a:prstGeom>
          <a:noFill/>
        </p:spPr>
        <p:txBody>
          <a:bodyPr wrap="square" rtlCol="0">
            <a:spAutoFit/>
          </a:bodyPr>
          <a:lstStyle/>
          <a:p>
            <a:r>
              <a:rPr lang="en-US" dirty="0" smtClean="0"/>
              <a:t>Click to hear the sound of the cicada.</a:t>
            </a:r>
            <a:endParaRPr lang="en-US" dirty="0"/>
          </a:p>
        </p:txBody>
      </p:sp>
      <p:cxnSp>
        <p:nvCxnSpPr>
          <p:cNvPr id="8" name="Straight Arrow Connector 7"/>
          <p:cNvCxnSpPr/>
          <p:nvPr/>
        </p:nvCxnSpPr>
        <p:spPr>
          <a:xfrm flipV="1">
            <a:off x="5715000" y="5562600"/>
            <a:ext cx="990600" cy="446955"/>
          </a:xfrm>
          <a:prstGeom prst="straightConnector1">
            <a:avLst/>
          </a:prstGeom>
          <a:ln w="57150">
            <a:solidFill>
              <a:srgbClr val="801A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1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When </a:t>
            </a:r>
            <a:r>
              <a:rPr lang="en-US" sz="3200" dirty="0"/>
              <a:t>a howler monkey goes up against a cicada, it's a tie. The monkey's sound carries 12 times farther than the cicada's. Yet its sound isn't as </a:t>
            </a:r>
            <a:r>
              <a:rPr lang="en-US" sz="3200" dirty="0">
                <a:solidFill>
                  <a:srgbClr val="801A24"/>
                </a:solidFill>
                <a:hlinkClick r:id="rId4" action="ppaction://hlinksldjump"/>
              </a:rPr>
              <a:t>intense</a:t>
            </a:r>
            <a:r>
              <a:rPr lang="en-US" sz="3200" dirty="0"/>
              <a:t>. So the cicada wins on volume, but the howler monkey wins on distance. </a:t>
            </a:r>
          </a:p>
          <a:p>
            <a:pPr marL="0" indent="0">
              <a:buNone/>
            </a:pPr>
            <a:endParaRPr lang="en-US" dirty="0"/>
          </a:p>
        </p:txBody>
      </p:sp>
      <p:pic>
        <p:nvPicPr>
          <p:cNvPr id="4"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5715000"/>
            <a:ext cx="487363" cy="487363"/>
          </a:xfrm>
          <a:prstGeom prst="rect">
            <a:avLst/>
          </a:prstGeom>
        </p:spPr>
      </p:pic>
    </p:spTree>
    <p:extLst>
      <p:ext uri="{BB962C8B-B14F-4D97-AF65-F5344CB8AC3E}">
        <p14:creationId xmlns:p14="http://schemas.microsoft.com/office/powerpoint/2010/main" val="3682629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Higher, Faster, Stronger!</a:t>
            </a:r>
            <a:endParaRPr lang="en-US" dirty="0">
              <a:solidFill>
                <a:schemeClr val="accent5">
                  <a:lumMod val="75000"/>
                </a:schemeClr>
              </a:solidFill>
            </a:endParaRPr>
          </a:p>
        </p:txBody>
      </p:sp>
      <p:sp>
        <p:nvSpPr>
          <p:cNvPr id="3" name="Content Placeholder 2"/>
          <p:cNvSpPr>
            <a:spLocks noGrp="1"/>
          </p:cNvSpPr>
          <p:nvPr>
            <p:ph sz="quarter" idx="1"/>
          </p:nvPr>
        </p:nvSpPr>
        <p:spPr>
          <a:xfrm>
            <a:off x="457200" y="1907406"/>
            <a:ext cx="8229600" cy="4937760"/>
          </a:xfrm>
        </p:spPr>
        <p:txBody>
          <a:bodyPr>
            <a:normAutofit/>
          </a:bodyPr>
          <a:lstStyle/>
          <a:p>
            <a:pPr marL="0" indent="0">
              <a:buNone/>
            </a:pPr>
            <a:r>
              <a:rPr lang="en-US" sz="3200" dirty="0"/>
              <a:t>That's the </a:t>
            </a:r>
            <a:r>
              <a:rPr lang="en-US" sz="3200" dirty="0">
                <a:solidFill>
                  <a:srgbClr val="801A24"/>
                </a:solidFill>
                <a:hlinkClick r:id="rId4" action="ppaction://hlinksldjump"/>
              </a:rPr>
              <a:t>motto</a:t>
            </a:r>
            <a:r>
              <a:rPr lang="en-US" sz="3200" dirty="0"/>
              <a:t> of this summer's Olympic Games. It's also a goal for the more than 1 million insect </a:t>
            </a:r>
            <a:r>
              <a:rPr lang="en-US" sz="3200" dirty="0">
                <a:solidFill>
                  <a:srgbClr val="801A24"/>
                </a:solidFill>
                <a:hlinkClick r:id="rId5" action="ppaction://hlinksldjump"/>
              </a:rPr>
              <a:t>species</a:t>
            </a:r>
            <a:r>
              <a:rPr lang="en-US" sz="3200" dirty="0"/>
              <a:t> known to be living today. If an insect meets its goal, it survives. To do this, an insect needs to beat its competition.</a:t>
            </a:r>
          </a:p>
        </p:txBody>
      </p:sp>
      <p:pic>
        <p:nvPicPr>
          <p:cNvPr id="5"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5638800"/>
            <a:ext cx="487363" cy="487363"/>
          </a:xfrm>
          <a:prstGeom prst="rect">
            <a:avLst/>
          </a:prstGeom>
        </p:spPr>
      </p:pic>
    </p:spTree>
    <p:extLst>
      <p:ext uri="{BB962C8B-B14F-4D97-AF65-F5344CB8AC3E}">
        <p14:creationId xmlns:p14="http://schemas.microsoft.com/office/powerpoint/2010/main" val="1515337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Wettest?</a:t>
            </a:r>
            <a:endParaRPr lang="en-US"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endParaRPr lang="en-US" sz="3200" dirty="0"/>
          </a:p>
          <a:p>
            <a:pPr marL="0" indent="0">
              <a:buNone/>
            </a:pPr>
            <a:r>
              <a:rPr lang="en-US" sz="3200" dirty="0" smtClean="0"/>
              <a:t>You </a:t>
            </a:r>
            <a:r>
              <a:rPr lang="en-US" sz="3200" dirty="0"/>
              <a:t>might want to put on a raincoat for our last matchup. A </a:t>
            </a:r>
            <a:r>
              <a:rPr lang="en-US" sz="3200" dirty="0">
                <a:solidFill>
                  <a:schemeClr val="accent5">
                    <a:lumMod val="75000"/>
                  </a:schemeClr>
                </a:solidFill>
              </a:rPr>
              <a:t>lubber grasshopper </a:t>
            </a:r>
            <a:r>
              <a:rPr lang="en-US" sz="3200" dirty="0"/>
              <a:t>and an </a:t>
            </a:r>
            <a:r>
              <a:rPr lang="en-US" sz="3200" dirty="0">
                <a:solidFill>
                  <a:schemeClr val="accent5">
                    <a:lumMod val="75000"/>
                  </a:schemeClr>
                </a:solidFill>
              </a:rPr>
              <a:t>archerfish</a:t>
            </a:r>
            <a:r>
              <a:rPr lang="en-US" sz="3200" dirty="0"/>
              <a:t> are both champion spitters. We're going to see which one can spit the farthest. </a:t>
            </a:r>
          </a:p>
          <a:p>
            <a:pPr marL="0" indent="0">
              <a:buNone/>
            </a:pPr>
            <a:endParaRPr lang="en-US" dirty="0"/>
          </a:p>
        </p:txBody>
      </p:sp>
      <p:pic>
        <p:nvPicPr>
          <p:cNvPr id="4"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10000"/>
            <a:ext cx="2514600" cy="2514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856414"/>
            <a:ext cx="3147073" cy="2421771"/>
          </a:xfrm>
          <a:prstGeom prst="rect">
            <a:avLst/>
          </a:prstGeom>
        </p:spPr>
      </p:pic>
    </p:spTree>
    <p:extLst>
      <p:ext uri="{BB962C8B-B14F-4D97-AF65-F5344CB8AC3E}">
        <p14:creationId xmlns:p14="http://schemas.microsoft.com/office/powerpoint/2010/main" val="2597045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endParaRPr lang="en-US" sz="3200" dirty="0"/>
          </a:p>
          <a:p>
            <a:pPr marL="0" indent="0">
              <a:buNone/>
            </a:pPr>
            <a:r>
              <a:rPr lang="en-US" sz="3200" dirty="0" smtClean="0"/>
              <a:t>The </a:t>
            </a:r>
            <a:r>
              <a:rPr lang="en-US" sz="3200" dirty="0"/>
              <a:t>grasshopper spits a brown liquid to keep predators away. The archerfish shoots a spray of water to knock flying insects out of the air. It then gobbles up the fallen bugs. </a:t>
            </a:r>
          </a:p>
        </p:txBody>
      </p:sp>
      <p:pic>
        <p:nvPicPr>
          <p:cNvPr id="4"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1573574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endParaRPr lang="en-US" sz="3200" dirty="0"/>
          </a:p>
          <a:p>
            <a:pPr marL="0" indent="0">
              <a:buNone/>
            </a:pPr>
            <a:r>
              <a:rPr lang="en-US" sz="3200" dirty="0" smtClean="0"/>
              <a:t>The </a:t>
            </a:r>
            <a:r>
              <a:rPr lang="en-US" sz="3200" dirty="0"/>
              <a:t>hungry fish goes after lots of insects, including grasshoppers. So this is one contest the grasshopper doesn't want to lose. After all, if the fish misses, it aims again and again. It might spit </a:t>
            </a:r>
            <a:r>
              <a:rPr lang="en-US" sz="3200" i="1" dirty="0"/>
              <a:t>rat-a-tat-tat</a:t>
            </a:r>
            <a:r>
              <a:rPr lang="en-US" sz="3200" dirty="0"/>
              <a:t> six or seven times. </a:t>
            </a:r>
          </a:p>
          <a:p>
            <a:pPr marL="0" indent="0">
              <a:buNone/>
            </a:pPr>
            <a:endParaRPr lang="en-US" dirty="0"/>
          </a:p>
        </p:txBody>
      </p:sp>
      <p:pic>
        <p:nvPicPr>
          <p:cNvPr id="4"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1320519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endParaRPr lang="en-US" sz="3200" dirty="0"/>
          </a:p>
          <a:p>
            <a:pPr marL="0" indent="0">
              <a:buNone/>
            </a:pPr>
            <a:r>
              <a:rPr lang="en-US" sz="3200" dirty="0" smtClean="0"/>
              <a:t>Watch </a:t>
            </a:r>
            <a:r>
              <a:rPr lang="en-US" sz="3200" dirty="0"/>
              <a:t>out! </a:t>
            </a:r>
            <a:r>
              <a:rPr lang="en-US" sz="3200" dirty="0">
                <a:solidFill>
                  <a:srgbClr val="801A24"/>
                </a:solidFill>
                <a:hlinkClick r:id="rId4" action="ppaction://hlinksldjump"/>
              </a:rPr>
              <a:t>Predator</a:t>
            </a:r>
            <a:r>
              <a:rPr lang="en-US" sz="3200" dirty="0"/>
              <a:t> and </a:t>
            </a:r>
            <a:r>
              <a:rPr lang="en-US" sz="3200" dirty="0">
                <a:solidFill>
                  <a:srgbClr val="801A24"/>
                </a:solidFill>
                <a:hlinkClick r:id="rId5" action="ppaction://hlinksldjump"/>
              </a:rPr>
              <a:t>prey</a:t>
            </a:r>
            <a:r>
              <a:rPr lang="en-US" sz="3200" dirty="0"/>
              <a:t> are spitting at each other. This matchup is going nowhere! </a:t>
            </a:r>
          </a:p>
          <a:p>
            <a:pPr marL="0" indent="0">
              <a:buNone/>
            </a:pPr>
            <a:endParaRPr lang="en-US" dirty="0"/>
          </a:p>
        </p:txBody>
      </p:sp>
      <p:pic>
        <p:nvPicPr>
          <p:cNvPr id="4"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1259690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Despite </a:t>
            </a:r>
            <a:r>
              <a:rPr lang="en-US" sz="3200" dirty="0"/>
              <a:t>all the splatter from the spitting contest, the Insect Olympics were a success. Insects didn't win every event. Yet they showed they are strong </a:t>
            </a:r>
            <a:r>
              <a:rPr lang="en-US" sz="3200" dirty="0">
                <a:solidFill>
                  <a:srgbClr val="801A24"/>
                </a:solidFill>
                <a:hlinkClick r:id="rId4" action="ppaction://hlinksldjump"/>
              </a:rPr>
              <a:t>contenders</a:t>
            </a:r>
            <a:r>
              <a:rPr lang="en-US" sz="3200" dirty="0"/>
              <a:t> in the animal kingdom. They may be small, but they are among the strongest, fastest, and loudest critters on Earth. </a:t>
            </a:r>
          </a:p>
          <a:p>
            <a:pPr marL="0" indent="0">
              <a:buNone/>
            </a:pPr>
            <a:endParaRPr lang="en-US" dirty="0"/>
          </a:p>
        </p:txBody>
      </p:sp>
      <p:pic>
        <p:nvPicPr>
          <p:cNvPr id="4"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91200"/>
            <a:ext cx="487363" cy="487363"/>
          </a:xfrm>
          <a:prstGeom prst="rect">
            <a:avLst/>
          </a:prstGeom>
        </p:spPr>
      </p:pic>
    </p:spTree>
    <p:extLst>
      <p:ext uri="{BB962C8B-B14F-4D97-AF65-F5344CB8AC3E}">
        <p14:creationId xmlns:p14="http://schemas.microsoft.com/office/powerpoint/2010/main" val="410594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5">
                    <a:lumMod val="75000"/>
                  </a:schemeClr>
                </a:solidFill>
              </a:rPr>
              <a:t>Click on any the name of any insect you’d like to know more about.</a:t>
            </a:r>
            <a:endParaRPr lang="en-US" b="1" dirty="0">
              <a:solidFill>
                <a:schemeClr val="accent5">
                  <a:lumMod val="75000"/>
                </a:schemeClr>
              </a:solidFill>
            </a:endParaRPr>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hlinkClick r:id="rId2"/>
              </a:rPr>
              <a:t>cicada</a:t>
            </a:r>
            <a:endParaRPr lang="en-US" dirty="0" smtClean="0"/>
          </a:p>
          <a:p>
            <a:pPr marL="0" indent="0">
              <a:buNone/>
            </a:pPr>
            <a:endParaRPr lang="en-US" dirty="0"/>
          </a:p>
          <a:p>
            <a:pPr marL="0" indent="0">
              <a:buNone/>
            </a:pPr>
            <a:r>
              <a:rPr lang="en-US" dirty="0" smtClean="0">
                <a:hlinkClick r:id="rId3"/>
              </a:rPr>
              <a:t>green darner dragonfly</a:t>
            </a:r>
            <a:endParaRPr lang="en-US" dirty="0" smtClean="0"/>
          </a:p>
          <a:p>
            <a:pPr marL="0" indent="0">
              <a:buNone/>
            </a:pPr>
            <a:endParaRPr lang="en-US" dirty="0"/>
          </a:p>
          <a:p>
            <a:pPr marL="0" indent="0">
              <a:buNone/>
            </a:pPr>
            <a:r>
              <a:rPr lang="en-US" dirty="0" smtClean="0">
                <a:hlinkClick r:id="rId4" action="ppaction://hlinkfile"/>
              </a:rPr>
              <a:t>horned dung beetle</a:t>
            </a:r>
            <a:endParaRPr lang="en-US" dirty="0" smtClean="0"/>
          </a:p>
          <a:p>
            <a:pPr marL="0" indent="0">
              <a:buNone/>
            </a:pPr>
            <a:endParaRPr lang="en-US" dirty="0"/>
          </a:p>
          <a:p>
            <a:pPr marL="0" indent="0">
              <a:buNone/>
            </a:pPr>
            <a:r>
              <a:rPr lang="en-US" dirty="0" smtClean="0">
                <a:hlinkClick r:id="rId5"/>
              </a:rPr>
              <a:t>lubber grasshopper</a:t>
            </a:r>
            <a:endParaRPr lang="en-US" dirty="0" smtClean="0"/>
          </a:p>
          <a:p>
            <a:pPr marL="0" indent="0">
              <a:buNone/>
            </a:pPr>
            <a:endParaRPr lang="en-US" dirty="0"/>
          </a:p>
          <a:p>
            <a:pPr marL="0" indent="0">
              <a:buNone/>
            </a:pPr>
            <a:r>
              <a:rPr lang="en-US" dirty="0" smtClean="0">
                <a:hlinkClick r:id="rId6"/>
              </a:rPr>
              <a:t>tiger beetle</a:t>
            </a:r>
            <a:endParaRPr lang="en-US" dirty="0" smtClean="0"/>
          </a:p>
        </p:txBody>
      </p:sp>
    </p:spTree>
    <p:extLst>
      <p:ext uri="{BB962C8B-B14F-4D97-AF65-F5344CB8AC3E}">
        <p14:creationId xmlns:p14="http://schemas.microsoft.com/office/powerpoint/2010/main" val="171177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i="1" dirty="0"/>
              <a:t>Article by Marylou Tousignant. Photograph by Tyler Fox</a:t>
            </a:r>
            <a:r>
              <a:rPr lang="en-US" i="1" dirty="0" smtClean="0"/>
              <a:t>/ Shutterstock.com. </a:t>
            </a:r>
          </a:p>
          <a:p>
            <a:endParaRPr lang="en-US" dirty="0"/>
          </a:p>
          <a:p>
            <a:pPr marL="0" indent="0">
              <a:buNone/>
            </a:pPr>
            <a:r>
              <a:rPr lang="en-US" dirty="0"/>
              <a:t>© 2012 National Geographic Learning. All rights reserved.</a:t>
            </a:r>
          </a:p>
          <a:p>
            <a:endParaRPr lang="en-US" dirty="0" smtClean="0"/>
          </a:p>
          <a:p>
            <a:pPr marL="0" indent="0">
              <a:buNone/>
            </a:pPr>
            <a:r>
              <a:rPr lang="en-US" dirty="0" smtClean="0"/>
              <a:t>Retrieved </a:t>
            </a:r>
            <a:r>
              <a:rPr lang="en-US" dirty="0"/>
              <a:t>from </a:t>
            </a:r>
            <a:endParaRPr lang="en-US" dirty="0" smtClean="0"/>
          </a:p>
          <a:p>
            <a:pPr marL="0" indent="0">
              <a:buNone/>
            </a:pPr>
            <a:r>
              <a:rPr lang="en-US" sz="1800" dirty="0" smtClean="0">
                <a:solidFill>
                  <a:srgbClr val="002060"/>
                </a:solidFill>
                <a:hlinkClick r:id="rId4"/>
              </a:rPr>
              <a:t>http://magma.nationalgeographic.com/ngexplorer/1205/articles/mainarticle.html</a:t>
            </a:r>
            <a:r>
              <a:rPr lang="en-US" sz="1800" dirty="0" smtClean="0">
                <a:solidFill>
                  <a:srgbClr val="002060"/>
                </a:solidFill>
              </a:rPr>
              <a:t>  </a:t>
            </a:r>
          </a:p>
          <a:p>
            <a:pPr marL="0" indent="0">
              <a:buNone/>
            </a:pPr>
            <a:endParaRPr lang="en-US" dirty="0"/>
          </a:p>
        </p:txBody>
      </p:sp>
      <p:pic>
        <p:nvPicPr>
          <p:cNvPr id="4"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91200"/>
            <a:ext cx="487363" cy="487363"/>
          </a:xfrm>
          <a:prstGeom prst="rect">
            <a:avLst/>
          </a:prstGeom>
        </p:spPr>
      </p:pic>
      <p:sp>
        <p:nvSpPr>
          <p:cNvPr id="2" name="TextBox 1"/>
          <p:cNvSpPr txBox="1"/>
          <p:nvPr/>
        </p:nvSpPr>
        <p:spPr>
          <a:xfrm>
            <a:off x="685800" y="4953000"/>
            <a:ext cx="7391400" cy="646331"/>
          </a:xfrm>
          <a:prstGeom prst="rect">
            <a:avLst/>
          </a:prstGeom>
          <a:noFill/>
        </p:spPr>
        <p:txBody>
          <a:bodyPr wrap="square" rtlCol="0">
            <a:spAutoFit/>
          </a:bodyPr>
          <a:lstStyle/>
          <a:p>
            <a:r>
              <a:rPr lang="en-US" dirty="0" smtClean="0">
                <a:solidFill>
                  <a:srgbClr val="FF0000"/>
                </a:solidFill>
                <a:hlinkClick r:id="rId6" action="ppaction://hlinksldjump"/>
              </a:rPr>
              <a:t>You have finished reading this article.  Click here to return to the beginning and to reread it.</a:t>
            </a:r>
            <a:endParaRPr lang="en-US" dirty="0">
              <a:solidFill>
                <a:srgbClr val="FF0000"/>
              </a:solidFill>
            </a:endParaRPr>
          </a:p>
        </p:txBody>
      </p:sp>
    </p:spTree>
    <p:extLst>
      <p:ext uri="{BB962C8B-B14F-4D97-AF65-F5344CB8AC3E}">
        <p14:creationId xmlns:p14="http://schemas.microsoft.com/office/powerpoint/2010/main" val="937704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5">
                    <a:lumMod val="75000"/>
                  </a:schemeClr>
                </a:solidFill>
              </a:rPr>
              <a:t>motto</a:t>
            </a:r>
            <a:endParaRPr lang="en-US" sz="44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noun—a sentence, phrase, or word expressing the spirit or purpose of a person, group, etc.</a:t>
            </a:r>
          </a:p>
          <a:p>
            <a:pPr marL="115888" indent="-115888">
              <a:buNone/>
            </a:pPr>
            <a:endParaRPr lang="en-US" dirty="0"/>
          </a:p>
          <a:p>
            <a:pPr marL="0" indent="0">
              <a:buNone/>
            </a:pPr>
            <a:r>
              <a:rPr lang="en-US" dirty="0" smtClean="0"/>
              <a:t>The motto of  Wheaties cereal is “breakfast of champions.”</a:t>
            </a:r>
          </a:p>
          <a:p>
            <a:pPr marL="0" indent="0">
              <a:buNone/>
            </a:pPr>
            <a:r>
              <a:rPr lang="en-US" dirty="0" smtClean="0"/>
              <a:t> </a:t>
            </a:r>
          </a:p>
          <a:p>
            <a:pPr marL="0" indent="0">
              <a:buNone/>
            </a:pPr>
            <a:r>
              <a:rPr lang="en-US" dirty="0" smtClean="0"/>
              <a:t>The motto of the US Army is “Be all that you can be.”</a:t>
            </a:r>
          </a:p>
          <a:p>
            <a:pPr marL="0" indent="0">
              <a:buNone/>
            </a:pPr>
            <a:endParaRPr lang="en-US" dirty="0" smtClean="0"/>
          </a:p>
          <a:p>
            <a:pPr marL="0" indent="0">
              <a:buNone/>
            </a:pPr>
            <a:r>
              <a:rPr lang="en-US" dirty="0" smtClean="0"/>
              <a:t>The motto of Chick-fi-A is “Eat Mor Chikin!”</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724400"/>
            <a:ext cx="1889760" cy="1546860"/>
          </a:xfrm>
          <a:prstGeom prst="rect">
            <a:avLst/>
          </a:prstGeom>
        </p:spPr>
      </p:pic>
      <p:sp>
        <p:nvSpPr>
          <p:cNvPr id="5" name="Left Arrow 4">
            <a:hlinkClick r:id="rId3" action="ppaction://hlinksldjump"/>
          </p:cNvPr>
          <p:cNvSpPr/>
          <p:nvPr/>
        </p:nvSpPr>
        <p:spPr>
          <a:xfrm>
            <a:off x="838200" y="5497830"/>
            <a:ext cx="2514600" cy="773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890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species</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a:t>n</a:t>
            </a:r>
            <a:r>
              <a:rPr lang="en-US" i="1" dirty="0" smtClean="0"/>
              <a:t>oun—a group of plants, animals, or insects that are related to one another and that have common characteristics</a:t>
            </a:r>
          </a:p>
          <a:p>
            <a:pPr marL="0" indent="0">
              <a:buNone/>
            </a:pPr>
            <a:endParaRPr lang="en-US" i="1" dirty="0"/>
          </a:p>
          <a:p>
            <a:pPr marL="0" indent="0">
              <a:buNone/>
            </a:pPr>
            <a:r>
              <a:rPr lang="en-US" dirty="0" smtClean="0"/>
              <a:t>For example, all cats are members of the feline species.</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0"/>
            <a:ext cx="3657600" cy="2612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048000"/>
            <a:ext cx="2485532" cy="2409754"/>
          </a:xfrm>
          <a:prstGeom prst="rect">
            <a:avLst/>
          </a:prstGeom>
        </p:spPr>
      </p:pic>
      <p:sp>
        <p:nvSpPr>
          <p:cNvPr id="7" name="Left Arrow 6">
            <a:hlinkClick r:id="rId4" action="ppaction://hlinksldjump"/>
          </p:cNvPr>
          <p:cNvSpPr/>
          <p:nvPr/>
        </p:nvSpPr>
        <p:spPr>
          <a:xfrm>
            <a:off x="838200" y="5539840"/>
            <a:ext cx="2514600" cy="773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35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hovering</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verb—to hang in the air in one place without moving forward, backward, or up or down</a:t>
            </a:r>
          </a:p>
          <a:p>
            <a:pPr marL="0" indent="0">
              <a:buNone/>
            </a:pPr>
            <a:endParaRPr lang="en-US" i="1" dirty="0"/>
          </a:p>
          <a:p>
            <a:pPr marL="0" indent="0">
              <a:buNone/>
            </a:pPr>
            <a:r>
              <a:rPr lang="en-US" dirty="0" smtClean="0"/>
              <a:t>Helicopters and hummingbirds hover in the air.</a:t>
            </a:r>
          </a:p>
          <a:p>
            <a:pPr marL="0" indent="0">
              <a:buNone/>
            </a:pPr>
            <a:endParaRPr lang="en-US" dirty="0"/>
          </a:p>
          <a:p>
            <a:pPr marL="0" indent="0">
              <a:buNone/>
            </a:pP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200400"/>
            <a:ext cx="2209800" cy="1842351"/>
          </a:xfrm>
          <a:prstGeom prst="rect">
            <a:avLst/>
          </a:prstGeom>
        </p:spPr>
      </p:pic>
      <p:sp>
        <p:nvSpPr>
          <p:cNvPr id="5" name="TextBox 4"/>
          <p:cNvSpPr txBox="1"/>
          <p:nvPr/>
        </p:nvSpPr>
        <p:spPr>
          <a:xfrm>
            <a:off x="6096000" y="3505200"/>
            <a:ext cx="2209800" cy="923330"/>
          </a:xfrm>
          <a:prstGeom prst="rect">
            <a:avLst/>
          </a:prstGeom>
          <a:noFill/>
        </p:spPr>
        <p:txBody>
          <a:bodyPr wrap="square" rtlCol="0">
            <a:spAutoFit/>
          </a:bodyPr>
          <a:lstStyle/>
          <a:p>
            <a:r>
              <a:rPr lang="en-US" dirty="0" smtClean="0"/>
              <a:t>Click the picture of the helicopter to watch it hover.</a:t>
            </a:r>
            <a:endParaRPr lang="en-US" dirty="0"/>
          </a:p>
        </p:txBody>
      </p:sp>
      <p:sp>
        <p:nvSpPr>
          <p:cNvPr id="7" name="Left Arrow 6">
            <a:hlinkClick r:id="rId4" action="ppaction://hlinksldjump"/>
          </p:cNvPr>
          <p:cNvSpPr/>
          <p:nvPr/>
        </p:nvSpPr>
        <p:spPr>
          <a:xfrm>
            <a:off x="457200" y="5334000"/>
            <a:ext cx="28956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30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Insects </a:t>
            </a:r>
            <a:r>
              <a:rPr lang="en-US" dirty="0"/>
              <a:t>are incredible, but can they beat other members of the animal kingdom? To find out, we've put together the Insect Olympics. We've matched insects with some other amazing animals. We'll test each for speed, strength, or even their ability to spit. Let the games begin! </a:t>
            </a:r>
          </a:p>
          <a:p>
            <a:pPr marL="0" indent="0">
              <a:buNone/>
            </a:pPr>
            <a:endParaRPr lang="en-US" dirty="0"/>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53200" y="4191000"/>
            <a:ext cx="2133600" cy="2133600"/>
          </a:xfrm>
          <a:prstGeom prst="rect">
            <a:avLst/>
          </a:prstGeom>
        </p:spPr>
      </p:pic>
    </p:spTree>
    <p:extLst>
      <p:ext uri="{BB962C8B-B14F-4D97-AF65-F5344CB8AC3E}">
        <p14:creationId xmlns:p14="http://schemas.microsoft.com/office/powerpoint/2010/main" val="3902226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antics</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noun—playful tricks</a:t>
            </a:r>
          </a:p>
          <a:p>
            <a:pPr marL="0" indent="0">
              <a:buNone/>
            </a:pPr>
            <a:endParaRPr lang="en-US" i="1" dirty="0" smtClean="0"/>
          </a:p>
          <a:p>
            <a:pPr marL="0" indent="0">
              <a:buNone/>
            </a:pPr>
            <a:endParaRPr lang="en-US" i="1" dirty="0"/>
          </a:p>
          <a:p>
            <a:pPr marL="0" indent="0">
              <a:buNone/>
            </a:pPr>
            <a:r>
              <a:rPr lang="en-US" dirty="0" smtClean="0"/>
              <a:t>Cartoon characters, funny clowns, and even animals are known for their </a:t>
            </a:r>
            <a:r>
              <a:rPr lang="en-US" i="1" dirty="0" smtClean="0"/>
              <a:t>antics</a:t>
            </a:r>
            <a:r>
              <a:rPr lang="en-US" dirty="0" smtClean="0"/>
              <a:t>.</a:t>
            </a:r>
          </a:p>
          <a:p>
            <a:pPr marL="0" indent="0">
              <a:buNone/>
            </a:pPr>
            <a:endParaRPr lang="en-US" dirty="0"/>
          </a:p>
          <a:p>
            <a:pPr marL="0" indent="0">
              <a:buNone/>
            </a:pP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50" y="3810000"/>
            <a:ext cx="3373395" cy="1600200"/>
          </a:xfrm>
          <a:prstGeom prst="rect">
            <a:avLst/>
          </a:prstGeom>
        </p:spPr>
      </p:pic>
    </p:spTree>
    <p:extLst>
      <p:ext uri="{BB962C8B-B14F-4D97-AF65-F5344CB8AC3E}">
        <p14:creationId xmlns:p14="http://schemas.microsoft.com/office/powerpoint/2010/main" val="3661325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flex</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verb—to bend; often to bend a part of the body</a:t>
            </a:r>
          </a:p>
          <a:p>
            <a:pPr marL="0" indent="0">
              <a:buNone/>
            </a:pPr>
            <a:endParaRPr lang="en-US" dirty="0"/>
          </a:p>
          <a:p>
            <a:pPr marL="0" indent="0">
              <a:buNone/>
            </a:pPr>
            <a:r>
              <a:rPr lang="en-US" dirty="0" smtClean="0"/>
              <a:t>Bodybuilders flex the muscles of their arms when they lift weights.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124200"/>
            <a:ext cx="3372614" cy="3211315"/>
          </a:xfrm>
          <a:prstGeom prst="rect">
            <a:avLst/>
          </a:prstGeom>
        </p:spPr>
      </p:pic>
    </p:spTree>
    <p:extLst>
      <p:ext uri="{BB962C8B-B14F-4D97-AF65-F5344CB8AC3E}">
        <p14:creationId xmlns:p14="http://schemas.microsoft.com/office/powerpoint/2010/main" val="299596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whopping</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adjective—very large</a:t>
            </a:r>
          </a:p>
          <a:p>
            <a:pPr marL="0" indent="0">
              <a:buNone/>
            </a:pPr>
            <a:endParaRPr lang="en-US" dirty="0"/>
          </a:p>
          <a:p>
            <a:pPr marL="0" indent="0">
              <a:buNone/>
            </a:pPr>
            <a:r>
              <a:rPr lang="en-US" dirty="0" smtClean="0"/>
              <a:t>Burger King calls one of its sandwiches the Whopper so that customers will know it’s a really big burger.</a:t>
            </a:r>
          </a:p>
          <a:p>
            <a:pPr marL="0" indent="0">
              <a:buNone/>
            </a:pPr>
            <a:endParaRPr lang="en-US" dirty="0"/>
          </a:p>
          <a:p>
            <a:pPr marL="0" indent="0">
              <a:buNone/>
            </a:pP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581400"/>
            <a:ext cx="3229429" cy="2286000"/>
          </a:xfrm>
          <a:prstGeom prst="rect">
            <a:avLst/>
          </a:prstGeom>
        </p:spPr>
      </p:pic>
    </p:spTree>
    <p:extLst>
      <p:ext uri="{BB962C8B-B14F-4D97-AF65-F5344CB8AC3E}">
        <p14:creationId xmlns:p14="http://schemas.microsoft.com/office/powerpoint/2010/main" val="396362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territory</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noun—a specific area of land</a:t>
            </a:r>
          </a:p>
          <a:p>
            <a:pPr marL="0" indent="0">
              <a:buNone/>
            </a:pPr>
            <a:endParaRPr lang="en-US" i="1" dirty="0"/>
          </a:p>
          <a:p>
            <a:pPr marL="0" indent="0">
              <a:buNone/>
            </a:pPr>
            <a:r>
              <a:rPr lang="en-US" dirty="0" smtClean="0"/>
              <a:t>The root word </a:t>
            </a:r>
            <a:r>
              <a:rPr lang="en-US" i="1" dirty="0" smtClean="0"/>
              <a:t>terra</a:t>
            </a:r>
            <a:r>
              <a:rPr lang="en-US" dirty="0" smtClean="0"/>
              <a:t> means </a:t>
            </a:r>
            <a:r>
              <a:rPr lang="en-US" i="1" dirty="0" smtClean="0"/>
              <a:t>earth or land</a:t>
            </a:r>
            <a:r>
              <a:rPr lang="en-US" dirty="0" smtClean="0"/>
              <a:t>, so whenever you see a word like </a:t>
            </a:r>
            <a:r>
              <a:rPr lang="en-US" i="1" dirty="0" smtClean="0"/>
              <a:t>territory</a:t>
            </a:r>
            <a:r>
              <a:rPr lang="en-US" dirty="0" smtClean="0"/>
              <a:t> that includes the root </a:t>
            </a:r>
            <a:r>
              <a:rPr lang="en-US" i="1" dirty="0" smtClean="0"/>
              <a:t>terra</a:t>
            </a:r>
            <a:r>
              <a:rPr lang="en-US" dirty="0" smtClean="0"/>
              <a:t>, remember that it relates to </a:t>
            </a:r>
            <a:r>
              <a:rPr lang="en-US" i="1" dirty="0" smtClean="0"/>
              <a:t>earth or land</a:t>
            </a:r>
            <a:r>
              <a:rPr lang="en-US" dirty="0" smtClean="0"/>
              <a:t>.</a:t>
            </a:r>
          </a:p>
          <a:p>
            <a:pPr marL="0" indent="0">
              <a:buNone/>
            </a:pPr>
            <a:endParaRPr lang="en-US" dirty="0"/>
          </a:p>
          <a:p>
            <a:pPr marL="0" indent="0">
              <a:buNone/>
            </a:pPr>
            <a:r>
              <a:rPr lang="en-US" dirty="0" smtClean="0"/>
              <a:t>Often, individuals, governments, countries, or even animals have specific territories that belong to them or that they use.</a:t>
            </a: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897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rumble</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noun—slang for a street fight</a:t>
            </a:r>
          </a:p>
          <a:p>
            <a:pPr marL="0" indent="0">
              <a:buNone/>
            </a:pPr>
            <a:endParaRPr lang="en-US" dirty="0" smtClean="0"/>
          </a:p>
          <a:p>
            <a:pPr marL="0" indent="0">
              <a:buNone/>
            </a:pPr>
            <a:endParaRPr lang="en-US" dirty="0"/>
          </a:p>
          <a:p>
            <a:pPr marL="0" indent="0">
              <a:buNone/>
            </a:pPr>
            <a:r>
              <a:rPr lang="en-US" dirty="0" smtClean="0"/>
              <a:t>In this text, </a:t>
            </a:r>
            <a:r>
              <a:rPr lang="en-US" i="1" dirty="0" smtClean="0"/>
              <a:t>rumble</a:t>
            </a:r>
            <a:r>
              <a:rPr lang="en-US" dirty="0" smtClean="0"/>
              <a:t> is used to paint a word picture of animals fighting. </a:t>
            </a: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395081"/>
            <a:ext cx="3276600" cy="1997927"/>
          </a:xfrm>
          <a:prstGeom prst="rect">
            <a:avLst/>
          </a:prstGeom>
        </p:spPr>
      </p:pic>
    </p:spTree>
    <p:extLst>
      <p:ext uri="{BB962C8B-B14F-4D97-AF65-F5344CB8AC3E}">
        <p14:creationId xmlns:p14="http://schemas.microsoft.com/office/powerpoint/2010/main" val="3209234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competition</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noun—a contest between two or more individuals or groups that ends up with winners and losers</a:t>
            </a:r>
          </a:p>
          <a:p>
            <a:pPr marL="0" indent="0">
              <a:buNone/>
            </a:pPr>
            <a:endParaRPr lang="en-US" dirty="0"/>
          </a:p>
          <a:p>
            <a:pPr marL="0" indent="0">
              <a:buNone/>
            </a:pPr>
            <a:r>
              <a:rPr lang="en-US" dirty="0" smtClean="0"/>
              <a:t>In school, students often have spelling or writing competitions.</a:t>
            </a:r>
          </a:p>
          <a:p>
            <a:pPr marL="0" indent="0">
              <a:buNone/>
            </a:pPr>
            <a:endParaRPr lang="en-US" dirty="0"/>
          </a:p>
          <a:p>
            <a:pPr marL="0" indent="0">
              <a:buNone/>
            </a:pPr>
            <a:r>
              <a:rPr lang="en-US" dirty="0" smtClean="0"/>
              <a:t>Olympic athletes have competitions to see who can run the fastest.</a:t>
            </a: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17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membrane</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noun—a thin layer of animal tissue</a:t>
            </a: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810787"/>
            <a:ext cx="6292850" cy="3523213"/>
          </a:xfrm>
          <a:prstGeom prst="rect">
            <a:avLst/>
          </a:prstGeom>
        </p:spPr>
      </p:pic>
    </p:spTree>
    <p:extLst>
      <p:ext uri="{BB962C8B-B14F-4D97-AF65-F5344CB8AC3E}">
        <p14:creationId xmlns:p14="http://schemas.microsoft.com/office/powerpoint/2010/main" val="2076171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abdomen</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a:t>n</a:t>
            </a:r>
            <a:r>
              <a:rPr lang="en-US" i="1" dirty="0" smtClean="0"/>
              <a:t>oun—the part of a body where the stomach and intestines are located</a:t>
            </a:r>
          </a:p>
          <a:p>
            <a:pPr marL="0" indent="0">
              <a:buNone/>
            </a:pPr>
            <a:endParaRPr lang="en-US" dirty="0"/>
          </a:p>
          <a:p>
            <a:pPr marL="0" indent="0">
              <a:buNone/>
            </a:pPr>
            <a:r>
              <a:rPr lang="en-US" dirty="0" smtClean="0"/>
              <a:t>The abdomen is usually located on the underside of insects.</a:t>
            </a:r>
            <a:endParaRPr lang="en-US" dirty="0"/>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085117"/>
            <a:ext cx="3276600" cy="2248884"/>
          </a:xfrm>
          <a:prstGeom prst="rect">
            <a:avLst/>
          </a:prstGeom>
        </p:spPr>
      </p:pic>
    </p:spTree>
    <p:extLst>
      <p:ext uri="{BB962C8B-B14F-4D97-AF65-F5344CB8AC3E}">
        <p14:creationId xmlns:p14="http://schemas.microsoft.com/office/powerpoint/2010/main" val="679940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intense</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adjective—strong, extreme, very great</a:t>
            </a:r>
          </a:p>
          <a:p>
            <a:pPr marL="0" indent="0">
              <a:buNone/>
            </a:pPr>
            <a:endParaRPr lang="en-US" dirty="0"/>
          </a:p>
          <a:p>
            <a:pPr marL="0" indent="0">
              <a:buNone/>
            </a:pPr>
            <a:r>
              <a:rPr lang="en-US" dirty="0" smtClean="0"/>
              <a:t>When it’s over 100 </a:t>
            </a:r>
            <a:r>
              <a:rPr lang="en-US" dirty="0" smtClean="0">
                <a:latin typeface="Calibri"/>
                <a:cs typeface="Calibri"/>
              </a:rPr>
              <a:t>ͦ, </a:t>
            </a:r>
            <a:r>
              <a:rPr lang="en-US" dirty="0" smtClean="0">
                <a:latin typeface="Gill Sans MT" pitchFamily="34" charset="0"/>
                <a:cs typeface="Calibri"/>
              </a:rPr>
              <a:t>the heat is </a:t>
            </a:r>
            <a:r>
              <a:rPr lang="en-US" i="1" dirty="0" smtClean="0">
                <a:latin typeface="Gill Sans MT" pitchFamily="34" charset="0"/>
                <a:cs typeface="Calibri"/>
              </a:rPr>
              <a:t>intense</a:t>
            </a:r>
            <a:r>
              <a:rPr lang="en-US" dirty="0" smtClean="0">
                <a:latin typeface="Gill Sans MT" pitchFamily="34" charset="0"/>
                <a:cs typeface="Calibri"/>
              </a:rPr>
              <a:t>.</a:t>
            </a:r>
          </a:p>
          <a:p>
            <a:pPr marL="0" indent="0">
              <a:buNone/>
            </a:pPr>
            <a:endParaRPr lang="en-US" dirty="0">
              <a:latin typeface="Gill Sans MT" pitchFamily="34" charset="0"/>
              <a:cs typeface="Calibri"/>
            </a:endParaRPr>
          </a:p>
          <a:p>
            <a:pPr marL="0" indent="0">
              <a:buNone/>
            </a:pPr>
            <a:r>
              <a:rPr lang="en-US" dirty="0" smtClean="0">
                <a:latin typeface="Gill Sans MT" pitchFamily="34" charset="0"/>
                <a:cs typeface="Calibri"/>
              </a:rPr>
              <a:t>People who are very angry often show </a:t>
            </a:r>
            <a:r>
              <a:rPr lang="en-US" i="1" dirty="0" smtClean="0">
                <a:latin typeface="Gill Sans MT" pitchFamily="34" charset="0"/>
                <a:cs typeface="Calibri"/>
              </a:rPr>
              <a:t>intense</a:t>
            </a:r>
            <a:r>
              <a:rPr lang="en-US" dirty="0" smtClean="0">
                <a:latin typeface="Gill Sans MT" pitchFamily="34" charset="0"/>
                <a:cs typeface="Calibri"/>
              </a:rPr>
              <a:t> emotions.</a:t>
            </a:r>
          </a:p>
          <a:p>
            <a:pPr marL="0" indent="0">
              <a:buNone/>
            </a:pPr>
            <a:endParaRPr lang="en-US" dirty="0">
              <a:latin typeface="Gill Sans MT" pitchFamily="34" charset="0"/>
              <a:cs typeface="Calibri"/>
            </a:endParaRPr>
          </a:p>
          <a:p>
            <a:pPr marL="0" indent="0">
              <a:buNone/>
            </a:pPr>
            <a:endParaRPr lang="en-US" dirty="0">
              <a:latin typeface="Gill Sans MT" pitchFamily="34" charset="0"/>
            </a:endParaRPr>
          </a:p>
        </p:txBody>
      </p:sp>
      <p:sp>
        <p:nvSpPr>
          <p:cNvPr id="5" name="Left Arrow 4">
            <a:hlinkClick r:id="rId2"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159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predator</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noun—an animal that hunts, kills, and/or eats another specific kind of animal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Follow this link to learn about the top 10 animal predators:</a:t>
            </a:r>
          </a:p>
          <a:p>
            <a:pPr marL="0" indent="0">
              <a:buNone/>
            </a:pPr>
            <a:r>
              <a:rPr lang="en-US" sz="1800" dirty="0">
                <a:hlinkClick r:id="rId2"/>
              </a:rPr>
              <a:t>http://</a:t>
            </a:r>
            <a:r>
              <a:rPr lang="en-US" sz="1800" dirty="0" smtClean="0">
                <a:hlinkClick r:id="rId2"/>
              </a:rPr>
              <a:t>animal.discovery.com/tv/a-list/creature-countdowns/predators/predators.html</a:t>
            </a:r>
            <a:r>
              <a:rPr lang="en-US" sz="1800" dirty="0" smtClean="0"/>
              <a:t> </a:t>
            </a:r>
            <a:endParaRPr lang="en-US" sz="1800" dirty="0"/>
          </a:p>
        </p:txBody>
      </p:sp>
      <p:sp>
        <p:nvSpPr>
          <p:cNvPr id="5" name="Left Arrow 4">
            <a:hlinkClick r:id="rId3"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29" y="2514600"/>
            <a:ext cx="2370671" cy="1524001"/>
          </a:xfrm>
          <a:prstGeom prst="rect">
            <a:avLst/>
          </a:prstGeom>
        </p:spPr>
      </p:pic>
      <p:sp>
        <p:nvSpPr>
          <p:cNvPr id="7" name="TextBox 6"/>
          <p:cNvSpPr txBox="1"/>
          <p:nvPr/>
        </p:nvSpPr>
        <p:spPr>
          <a:xfrm>
            <a:off x="3581400" y="2888381"/>
            <a:ext cx="4953000" cy="400110"/>
          </a:xfrm>
          <a:prstGeom prst="rect">
            <a:avLst/>
          </a:prstGeom>
          <a:noFill/>
        </p:spPr>
        <p:txBody>
          <a:bodyPr wrap="square" rtlCol="0">
            <a:spAutoFit/>
          </a:bodyPr>
          <a:lstStyle/>
          <a:p>
            <a:r>
              <a:rPr lang="en-US" sz="2000" dirty="0" smtClean="0"/>
              <a:t>In this picture, the large cat is a predator.</a:t>
            </a:r>
            <a:endParaRPr lang="en-US" sz="2000" dirty="0"/>
          </a:p>
        </p:txBody>
      </p:sp>
    </p:spTree>
    <p:extLst>
      <p:ext uri="{BB962C8B-B14F-4D97-AF65-F5344CB8AC3E}">
        <p14:creationId xmlns:p14="http://schemas.microsoft.com/office/powerpoint/2010/main" val="1336632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Fastest</a:t>
            </a:r>
            <a:endParaRPr lang="en-US" dirty="0">
              <a:solidFill>
                <a:schemeClr val="accent5">
                  <a:lumMod val="75000"/>
                </a:schemeClr>
              </a:solidFill>
            </a:endParaRPr>
          </a:p>
        </p:txBody>
      </p:sp>
      <p:sp>
        <p:nvSpPr>
          <p:cNvPr id="3" name="Content Placeholder 2"/>
          <p:cNvSpPr>
            <a:spLocks noGrp="1"/>
          </p:cNvSpPr>
          <p:nvPr>
            <p:ph sz="quarter" idx="1"/>
          </p:nvPr>
        </p:nvSpPr>
        <p:spPr>
          <a:xfrm>
            <a:off x="457200" y="1981200"/>
            <a:ext cx="8229600" cy="4937760"/>
          </a:xfrm>
        </p:spPr>
        <p:txBody>
          <a:bodyPr/>
          <a:lstStyle/>
          <a:p>
            <a:pPr marL="0" indent="0">
              <a:buNone/>
            </a:pPr>
            <a:r>
              <a:rPr lang="en-US" sz="3200" dirty="0"/>
              <a:t>Everyone knows </a:t>
            </a:r>
            <a:r>
              <a:rPr lang="en-US" sz="3200" dirty="0">
                <a:solidFill>
                  <a:schemeClr val="accent5">
                    <a:lumMod val="75000"/>
                  </a:schemeClr>
                </a:solidFill>
              </a:rPr>
              <a:t>cheetahs</a:t>
            </a:r>
            <a:r>
              <a:rPr lang="en-US" sz="3200" dirty="0"/>
              <a:t> are fast. These cats can go from zero to 112 kilometers (70 miles) per hour in seconds. You might think that nothing can outrun these fast felines. You should think again. </a:t>
            </a:r>
          </a:p>
          <a:p>
            <a:pPr marL="0" indent="0">
              <a:buNone/>
            </a:pPr>
            <a:endParaRPr lang="en-US" dirty="0"/>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4052312"/>
            <a:ext cx="2971800" cy="2150052"/>
          </a:xfrm>
          <a:prstGeom prst="rect">
            <a:avLst/>
          </a:prstGeom>
        </p:spPr>
      </p:pic>
    </p:spTree>
    <p:extLst>
      <p:ext uri="{BB962C8B-B14F-4D97-AF65-F5344CB8AC3E}">
        <p14:creationId xmlns:p14="http://schemas.microsoft.com/office/powerpoint/2010/main" val="1381990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prey</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noun—an animal that is hunted for food by another animal</a:t>
            </a:r>
          </a:p>
          <a:p>
            <a:pPr marL="0" indent="0">
              <a:buNone/>
            </a:pPr>
            <a:endParaRPr lang="en-US" dirty="0"/>
          </a:p>
          <a:p>
            <a:pPr marL="0" indent="0">
              <a:buNone/>
            </a:pPr>
            <a:endParaRPr lang="en-US" dirty="0"/>
          </a:p>
        </p:txBody>
      </p:sp>
      <p:sp>
        <p:nvSpPr>
          <p:cNvPr id="5" name="Left Arrow 4">
            <a:hlinkClick r:id="rId2" action="ppaction://hlinksldjump"/>
          </p:cNvPr>
          <p:cNvSpPr/>
          <p:nvPr/>
        </p:nvSpPr>
        <p:spPr>
          <a:xfrm>
            <a:off x="614413"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81200"/>
            <a:ext cx="1394460" cy="2095500"/>
          </a:xfrm>
          <a:prstGeom prst="rect">
            <a:avLst/>
          </a:prstGeom>
        </p:spPr>
      </p:pic>
      <p:sp>
        <p:nvSpPr>
          <p:cNvPr id="7" name="TextBox 6"/>
          <p:cNvSpPr txBox="1"/>
          <p:nvPr/>
        </p:nvSpPr>
        <p:spPr>
          <a:xfrm>
            <a:off x="1828800" y="4203644"/>
            <a:ext cx="5265019" cy="400110"/>
          </a:xfrm>
          <a:prstGeom prst="rect">
            <a:avLst/>
          </a:prstGeom>
          <a:noFill/>
        </p:spPr>
        <p:txBody>
          <a:bodyPr wrap="square" rtlCol="0">
            <a:spAutoFit/>
          </a:bodyPr>
          <a:lstStyle/>
          <a:p>
            <a:r>
              <a:rPr lang="en-US" sz="2000" dirty="0" smtClean="0"/>
              <a:t>In this picture, the mouse is the prey of the owl.</a:t>
            </a:r>
            <a:endParaRPr lang="en-US" sz="2000" dirty="0"/>
          </a:p>
        </p:txBody>
      </p:sp>
    </p:spTree>
    <p:extLst>
      <p:ext uri="{BB962C8B-B14F-4D97-AF65-F5344CB8AC3E}">
        <p14:creationId xmlns:p14="http://schemas.microsoft.com/office/powerpoint/2010/main" val="3954099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contenders</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noun—people or animals who compete against one another for a prize or to decide who is better or stronger</a:t>
            </a:r>
          </a:p>
          <a:p>
            <a:pPr marL="0" indent="0">
              <a:buNone/>
            </a:pPr>
            <a:endParaRPr lang="en-US" dirty="0" smtClean="0"/>
          </a:p>
          <a:p>
            <a:pPr marL="0" indent="0">
              <a:buNone/>
            </a:pPr>
            <a:r>
              <a:rPr lang="en-US" dirty="0" smtClean="0"/>
              <a:t>In football, the top teams are </a:t>
            </a:r>
            <a:r>
              <a:rPr lang="en-US" i="1" dirty="0" smtClean="0"/>
              <a:t>contenders</a:t>
            </a:r>
            <a:r>
              <a:rPr lang="en-US" dirty="0" smtClean="0"/>
              <a:t> for the Super Bowl title.</a:t>
            </a:r>
          </a:p>
          <a:p>
            <a:pPr marL="0" indent="0">
              <a:buNone/>
            </a:pPr>
            <a:endParaRPr lang="en-US" dirty="0"/>
          </a:p>
          <a:p>
            <a:pPr marL="0" indent="0">
              <a:buNone/>
            </a:pPr>
            <a:r>
              <a:rPr lang="en-US" dirty="0" smtClean="0"/>
              <a:t>In the United States, we usually have two contenders for President, one Democrat and one Republican.</a:t>
            </a:r>
          </a:p>
          <a:p>
            <a:pPr marL="0" indent="0">
              <a:buNone/>
            </a:pPr>
            <a:endParaRPr lang="en-US" dirty="0"/>
          </a:p>
          <a:p>
            <a:pPr marL="0" indent="0">
              <a:buNone/>
            </a:pPr>
            <a:endParaRPr lang="en-US" dirty="0"/>
          </a:p>
        </p:txBody>
      </p:sp>
      <p:sp>
        <p:nvSpPr>
          <p:cNvPr id="4" name="Left Arrow 3">
            <a:hlinkClick r:id="rId2" action="ppaction://hlinksldjump"/>
          </p:cNvPr>
          <p:cNvSpPr/>
          <p:nvPr/>
        </p:nvSpPr>
        <p:spPr>
          <a:xfrm>
            <a:off x="614413"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241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1A24"/>
                </a:solidFill>
              </a:rPr>
              <a:t>Stop and Summarize</a:t>
            </a:r>
            <a:endParaRPr lang="en-US" sz="4000" dirty="0">
              <a:solidFill>
                <a:srgbClr val="801A24"/>
              </a:solidFill>
            </a:endParaRPr>
          </a:p>
        </p:txBody>
      </p:sp>
      <p:sp>
        <p:nvSpPr>
          <p:cNvPr id="3" name="Content Placeholder 2"/>
          <p:cNvSpPr>
            <a:spLocks noGrp="1"/>
          </p:cNvSpPr>
          <p:nvPr>
            <p:ph sz="quarter" idx="1"/>
          </p:nvPr>
        </p:nvSpPr>
        <p:spPr/>
        <p:txBody>
          <a:bodyPr/>
          <a:lstStyle/>
          <a:p>
            <a:pPr marL="0" indent="0">
              <a:buNone/>
            </a:pPr>
            <a:r>
              <a:rPr lang="en-US" dirty="0" smtClean="0"/>
              <a:t>List one way the cheetah and the tiger beetle are alike.</a:t>
            </a:r>
          </a:p>
          <a:p>
            <a:pPr marL="0" indent="0">
              <a:buNone/>
            </a:pPr>
            <a:endParaRPr lang="en-US" dirty="0" smtClean="0"/>
          </a:p>
          <a:p>
            <a:pPr marL="0" indent="0">
              <a:buNone/>
            </a:pPr>
            <a:endParaRPr lang="en-US" dirty="0"/>
          </a:p>
          <a:p>
            <a:pPr marL="0" indent="0">
              <a:buNone/>
            </a:pPr>
            <a:r>
              <a:rPr lang="en-US" dirty="0" smtClean="0"/>
              <a:t>List one way the cheetah and the tiger beetle are different.</a:t>
            </a:r>
          </a:p>
          <a:p>
            <a:pPr marL="0" indent="0">
              <a:buNone/>
            </a:pPr>
            <a:endParaRPr lang="en-US" dirty="0" smtClean="0"/>
          </a:p>
          <a:p>
            <a:pPr marL="0" indent="0">
              <a:buNone/>
            </a:pPr>
            <a:endParaRPr lang="en-US" dirty="0"/>
          </a:p>
          <a:p>
            <a:pPr marL="0" indent="0">
              <a:buNone/>
            </a:pPr>
            <a:r>
              <a:rPr lang="en-US" dirty="0" smtClean="0"/>
              <a:t>Write one sentence to summarize these similarities and differences.</a:t>
            </a:r>
          </a:p>
          <a:p>
            <a:pPr marL="0" indent="0">
              <a:buNone/>
            </a:pPr>
            <a:endParaRPr lang="en-US" dirty="0"/>
          </a:p>
          <a:p>
            <a:pPr marL="0" indent="0">
              <a:buNone/>
            </a:pPr>
            <a:endParaRPr lang="en-US" dirty="0"/>
          </a:p>
        </p:txBody>
      </p:sp>
      <p:sp>
        <p:nvSpPr>
          <p:cNvPr id="4" name="Left Arrow 3">
            <a:hlinkClick r:id="rId2" action="ppaction://hlinksldjump"/>
          </p:cNvPr>
          <p:cNvSpPr/>
          <p:nvPr/>
        </p:nvSpPr>
        <p:spPr>
          <a:xfrm>
            <a:off x="533400" y="5257800"/>
            <a:ext cx="3048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655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501016"/>
                </a:solidFill>
              </a:rPr>
              <a:t>Stop and Predict</a:t>
            </a:r>
            <a:endParaRPr lang="en-US" sz="4000" dirty="0">
              <a:solidFill>
                <a:srgbClr val="501016"/>
              </a:solidFill>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Do you think the peregrine falcon OR the green darner dragonfly will win the race.</a:t>
            </a:r>
          </a:p>
          <a:p>
            <a:pPr marL="0" indent="0">
              <a:buNone/>
            </a:pPr>
            <a:endParaRPr lang="en-US" dirty="0"/>
          </a:p>
          <a:p>
            <a:pPr marL="0" indent="0">
              <a:buNone/>
            </a:pPr>
            <a:r>
              <a:rPr lang="en-US" dirty="0" smtClean="0"/>
              <a:t>Find at least two facts from the text that support your prediction.</a:t>
            </a:r>
            <a:endParaRPr lang="en-US" dirty="0"/>
          </a:p>
        </p:txBody>
      </p:sp>
      <p:sp>
        <p:nvSpPr>
          <p:cNvPr id="4" name="Left Arrow 3">
            <a:hlinkClick r:id="rId2" action="ppaction://hlinksldjump"/>
          </p:cNvPr>
          <p:cNvSpPr/>
          <p:nvPr/>
        </p:nvSpPr>
        <p:spPr>
          <a:xfrm>
            <a:off x="609600" y="5562600"/>
            <a:ext cx="32004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87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057400"/>
            <a:ext cx="8229600" cy="4937760"/>
          </a:xfrm>
        </p:spPr>
        <p:txBody>
          <a:bodyPr/>
          <a:lstStyle/>
          <a:p>
            <a:pPr marL="0" indent="0">
              <a:buNone/>
            </a:pPr>
            <a:r>
              <a:rPr lang="en-US" sz="3200" dirty="0"/>
              <a:t>Imagine that we shrank a cheetah down to the size of a </a:t>
            </a:r>
            <a:r>
              <a:rPr lang="en-US" sz="3200" dirty="0">
                <a:solidFill>
                  <a:schemeClr val="accent5">
                    <a:lumMod val="75000"/>
                  </a:schemeClr>
                </a:solidFill>
              </a:rPr>
              <a:t>tiger beetle</a:t>
            </a:r>
            <a:r>
              <a:rPr lang="en-US" sz="3200" dirty="0"/>
              <a:t>. Both animals are now at the starting line. They're off! </a:t>
            </a:r>
          </a:p>
          <a:p>
            <a:pPr marL="0" indent="0">
              <a:buNone/>
            </a:pPr>
            <a:endParaRPr lang="en-US" dirty="0"/>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91200"/>
            <a:ext cx="487363" cy="48736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435658"/>
            <a:ext cx="1685925" cy="2705100"/>
          </a:xfrm>
          <a:prstGeom prst="rect">
            <a:avLst/>
          </a:prstGeom>
        </p:spPr>
      </p:pic>
    </p:spTree>
    <p:extLst>
      <p:ext uri="{BB962C8B-B14F-4D97-AF65-F5344CB8AC3E}">
        <p14:creationId xmlns:p14="http://schemas.microsoft.com/office/powerpoint/2010/main" val="299277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937760"/>
          </a:xfrm>
        </p:spPr>
        <p:txBody>
          <a:bodyPr/>
          <a:lstStyle/>
          <a:p>
            <a:pPr marL="0" indent="0">
              <a:buNone/>
            </a:pPr>
            <a:r>
              <a:rPr lang="en-US" sz="3200" dirty="0"/>
              <a:t>The tiger beetle moves 170 times its body length in just a single second. The cheetah covers about 20 body lengths per second. The tiger beetle races past the finish line long before the cheetah. </a:t>
            </a:r>
          </a:p>
          <a:p>
            <a:endParaRPr lang="en-US" dirty="0"/>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91200"/>
            <a:ext cx="487363" cy="487363"/>
          </a:xfrm>
          <a:prstGeom prst="rect">
            <a:avLst/>
          </a:prstGeom>
        </p:spPr>
      </p:pic>
    </p:spTree>
    <p:extLst>
      <p:ext uri="{BB962C8B-B14F-4D97-AF65-F5344CB8AC3E}">
        <p14:creationId xmlns:p14="http://schemas.microsoft.com/office/powerpoint/2010/main" val="442429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362200"/>
            <a:ext cx="8229600" cy="4937760"/>
          </a:xfrm>
        </p:spPr>
        <p:txBody>
          <a:bodyPr/>
          <a:lstStyle/>
          <a:p>
            <a:pPr marL="0" indent="0">
              <a:buNone/>
            </a:pPr>
            <a:r>
              <a:rPr lang="en-US" sz="3200" dirty="0"/>
              <a:t>In the wild, the tiger beetle moves so fast, its large eyes can't keep up with it. When chasing its dinner, it briefly loses its sight. It has to stop to see. Now that's blinding speed. </a:t>
            </a:r>
          </a:p>
          <a:p>
            <a:pPr marL="0" indent="0">
              <a:buNone/>
            </a:pPr>
            <a:endParaRPr lang="en-US" dirty="0"/>
          </a:p>
        </p:txBody>
      </p:sp>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
        <p:nvSpPr>
          <p:cNvPr id="2" name="TextBox 1"/>
          <p:cNvSpPr txBox="1"/>
          <p:nvPr/>
        </p:nvSpPr>
        <p:spPr>
          <a:xfrm>
            <a:off x="2590800" y="4953000"/>
            <a:ext cx="4876800" cy="523220"/>
          </a:xfrm>
          <a:prstGeom prst="rect">
            <a:avLst/>
          </a:prstGeom>
          <a:noFill/>
        </p:spPr>
        <p:txBody>
          <a:bodyPr wrap="square" rtlCol="0">
            <a:spAutoFit/>
          </a:bodyPr>
          <a:lstStyle/>
          <a:p>
            <a:r>
              <a:rPr lang="en-US" sz="2800" dirty="0" smtClean="0">
                <a:solidFill>
                  <a:srgbClr val="FF0000"/>
                </a:solidFill>
                <a:hlinkClick r:id="rId5" action="ppaction://hlinksldjump"/>
              </a:rPr>
              <a:t>Stop and Summarize</a:t>
            </a:r>
            <a:endParaRPr lang="en-US" sz="2800" dirty="0">
              <a:solidFill>
                <a:srgbClr val="FF0000"/>
              </a:solidFill>
            </a:endParaRPr>
          </a:p>
        </p:txBody>
      </p:sp>
    </p:spTree>
    <p:extLst>
      <p:ext uri="{BB962C8B-B14F-4D97-AF65-F5344CB8AC3E}">
        <p14:creationId xmlns:p14="http://schemas.microsoft.com/office/powerpoint/2010/main" val="316839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801A24"/>
                </a:solidFill>
              </a:rPr>
              <a:t/>
            </a:r>
            <a:br>
              <a:rPr lang="en-US" b="1" dirty="0" smtClean="0">
                <a:solidFill>
                  <a:srgbClr val="801A24"/>
                </a:solidFill>
              </a:rPr>
            </a:br>
            <a:r>
              <a:rPr lang="en-US" b="1" dirty="0">
                <a:solidFill>
                  <a:srgbClr val="801A24"/>
                </a:solidFill>
              </a:rPr>
              <a:t/>
            </a:r>
            <a:br>
              <a:rPr lang="en-US" b="1" dirty="0">
                <a:solidFill>
                  <a:srgbClr val="801A24"/>
                </a:solidFill>
              </a:rPr>
            </a:br>
            <a:r>
              <a:rPr lang="en-US" b="1" dirty="0" smtClean="0">
                <a:solidFill>
                  <a:schemeClr val="accent5">
                    <a:lumMod val="75000"/>
                  </a:schemeClr>
                </a:solidFill>
              </a:rPr>
              <a:t>Zippiest</a:t>
            </a:r>
            <a:endParaRPr lang="en-US" dirty="0">
              <a:solidFill>
                <a:schemeClr val="accent5">
                  <a:lumMod val="75000"/>
                </a:schemeClr>
              </a:solidFill>
            </a:endParaRPr>
          </a:p>
        </p:txBody>
      </p:sp>
      <p:sp>
        <p:nvSpPr>
          <p:cNvPr id="3" name="Content Placeholder 2"/>
          <p:cNvSpPr>
            <a:spLocks noGrp="1"/>
          </p:cNvSpPr>
          <p:nvPr>
            <p:ph sz="quarter" idx="1"/>
          </p:nvPr>
        </p:nvSpPr>
        <p:spPr>
          <a:xfrm>
            <a:off x="457200" y="1371600"/>
            <a:ext cx="8229600" cy="5318760"/>
          </a:xfrm>
        </p:spPr>
        <p:txBody>
          <a:bodyPr>
            <a:normAutofit/>
          </a:bodyPr>
          <a:lstStyle/>
          <a:p>
            <a:pPr marL="0" indent="0">
              <a:buNone/>
            </a:pPr>
            <a:r>
              <a:rPr lang="en-US" sz="3200" dirty="0"/>
              <a:t>Our next two competitors are ready. The </a:t>
            </a:r>
            <a:r>
              <a:rPr lang="en-US" sz="3200" dirty="0">
                <a:solidFill>
                  <a:schemeClr val="accent5">
                    <a:lumMod val="75000"/>
                  </a:schemeClr>
                </a:solidFill>
              </a:rPr>
              <a:t>peregrine falcon </a:t>
            </a:r>
            <a:r>
              <a:rPr lang="en-US" sz="3200" dirty="0"/>
              <a:t>is stretching its wings. This falcon is known throughout the skies for its speed. While diving through the air, it can reach over 390 kilometers (242 miles) per hour. Since this falcon is one of the fastest fliers, this may not be much of a contest. </a:t>
            </a:r>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419600"/>
            <a:ext cx="2667000" cy="1905000"/>
          </a:xfrm>
          <a:prstGeom prst="rect">
            <a:avLst/>
          </a:prstGeom>
        </p:spPr>
      </p:pic>
    </p:spTree>
    <p:extLst>
      <p:ext uri="{BB962C8B-B14F-4D97-AF65-F5344CB8AC3E}">
        <p14:creationId xmlns:p14="http://schemas.microsoft.com/office/powerpoint/2010/main" val="3957375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0"/>
            <a:ext cx="8229600" cy="5623560"/>
          </a:xfrm>
        </p:spPr>
        <p:txBody>
          <a:bodyPr>
            <a:normAutofit/>
          </a:bodyPr>
          <a:lstStyle/>
          <a:p>
            <a:pPr marL="0" indent="0">
              <a:buNone/>
            </a:pPr>
            <a:r>
              <a:rPr lang="en-US" sz="3200" dirty="0"/>
              <a:t>Here comes the underdog. It's the </a:t>
            </a:r>
            <a:r>
              <a:rPr lang="en-US" sz="3200" dirty="0">
                <a:solidFill>
                  <a:schemeClr val="accent5">
                    <a:lumMod val="75000"/>
                  </a:schemeClr>
                </a:solidFill>
              </a:rPr>
              <a:t>green darner</a:t>
            </a:r>
            <a:r>
              <a:rPr lang="en-US" sz="3200" dirty="0"/>
              <a:t>. This </a:t>
            </a:r>
            <a:r>
              <a:rPr lang="en-US" sz="3200" dirty="0">
                <a:solidFill>
                  <a:schemeClr val="accent5">
                    <a:lumMod val="75000"/>
                  </a:schemeClr>
                </a:solidFill>
              </a:rPr>
              <a:t>dragonfly</a:t>
            </a:r>
            <a:r>
              <a:rPr lang="en-US" sz="3200" dirty="0"/>
              <a:t> is one of the fastest flying insects. There's even one kind of darner that can jet around at almost 90 kilometers (55 miles) per hour. </a:t>
            </a:r>
          </a:p>
        </p:txBody>
      </p:sp>
      <p:pic>
        <p:nvPicPr>
          <p:cNvPr id="4"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0882" y="3591527"/>
            <a:ext cx="2610836" cy="2610836"/>
          </a:xfrm>
          <a:prstGeom prst="rect">
            <a:avLst/>
          </a:prstGeom>
        </p:spPr>
      </p:pic>
    </p:spTree>
    <p:extLst>
      <p:ext uri="{BB962C8B-B14F-4D97-AF65-F5344CB8AC3E}">
        <p14:creationId xmlns:p14="http://schemas.microsoft.com/office/powerpoint/2010/main" val="4082696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3">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70C0"/>
      </a:hlink>
      <a:folHlink>
        <a:srgbClr val="40AFF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423</TotalTime>
  <Words>1646</Words>
  <Application>Microsoft Office PowerPoint</Application>
  <PresentationFormat>On-screen Show (4:3)</PresentationFormat>
  <Paragraphs>174</Paragraphs>
  <Slides>43</Slides>
  <Notes>1</Notes>
  <HiddenSlides>0</HiddenSlides>
  <MMClips>25</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Origin</vt:lpstr>
      <vt:lpstr>  Insect Olympics NATIONAL GEOGRAPHIC EXPLORER  </vt:lpstr>
      <vt:lpstr>Higher, Faster, Stronger!</vt:lpstr>
      <vt:lpstr>PowerPoint Presentation</vt:lpstr>
      <vt:lpstr>Fastest</vt:lpstr>
      <vt:lpstr>PowerPoint Presentation</vt:lpstr>
      <vt:lpstr>PowerPoint Presentation</vt:lpstr>
      <vt:lpstr>PowerPoint Presentation</vt:lpstr>
      <vt:lpstr>  Zippiest</vt:lpstr>
      <vt:lpstr>PowerPoint Presentation</vt:lpstr>
      <vt:lpstr>PowerPoint Presentation</vt:lpstr>
      <vt:lpstr>PowerPoint Presentation</vt:lpstr>
      <vt:lpstr>Strongest</vt:lpstr>
      <vt:lpstr>PowerPoint Presentation</vt:lpstr>
      <vt:lpstr>PowerPoint Presentation</vt:lpstr>
      <vt:lpstr>PowerPoint Presentation</vt:lpstr>
      <vt:lpstr>PowerPoint Presentation</vt:lpstr>
      <vt:lpstr>Loudest</vt:lpstr>
      <vt:lpstr>PowerPoint Presentation</vt:lpstr>
      <vt:lpstr>PowerPoint Presentation</vt:lpstr>
      <vt:lpstr>Wettest?</vt:lpstr>
      <vt:lpstr>PowerPoint Presentation</vt:lpstr>
      <vt:lpstr>PowerPoint Presentation</vt:lpstr>
      <vt:lpstr>PowerPoint Presentation</vt:lpstr>
      <vt:lpstr>PowerPoint Presentation</vt:lpstr>
      <vt:lpstr>Click on any the name of any insect you’d like to know more about.</vt:lpstr>
      <vt:lpstr>PowerPoint Presentation</vt:lpstr>
      <vt:lpstr>motto</vt:lpstr>
      <vt:lpstr>species</vt:lpstr>
      <vt:lpstr>hovering</vt:lpstr>
      <vt:lpstr>antics</vt:lpstr>
      <vt:lpstr>flex</vt:lpstr>
      <vt:lpstr>whopping</vt:lpstr>
      <vt:lpstr>territory</vt:lpstr>
      <vt:lpstr>rumble</vt:lpstr>
      <vt:lpstr>competition</vt:lpstr>
      <vt:lpstr>membrane</vt:lpstr>
      <vt:lpstr>abdomen</vt:lpstr>
      <vt:lpstr>intense</vt:lpstr>
      <vt:lpstr>predator</vt:lpstr>
      <vt:lpstr>prey</vt:lpstr>
      <vt:lpstr>contenders</vt:lpstr>
      <vt:lpstr>Stop and Summarize</vt:lpstr>
      <vt:lpstr>Stop and Predict</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Olympics</dc:title>
  <dc:creator>GaDOE</dc:creator>
  <cp:lastModifiedBy>GaDOE</cp:lastModifiedBy>
  <cp:revision>43</cp:revision>
  <dcterms:created xsi:type="dcterms:W3CDTF">2012-06-01T12:21:27Z</dcterms:created>
  <dcterms:modified xsi:type="dcterms:W3CDTF">2012-06-05T23:18:13Z</dcterms:modified>
</cp:coreProperties>
</file>